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66"/>
  </p:notesMasterIdLst>
  <p:sldIdLst>
    <p:sldId id="382" r:id="rId2"/>
    <p:sldId id="387" r:id="rId3"/>
    <p:sldId id="392" r:id="rId4"/>
    <p:sldId id="432" r:id="rId5"/>
    <p:sldId id="433" r:id="rId6"/>
    <p:sldId id="393" r:id="rId7"/>
    <p:sldId id="357" r:id="rId8"/>
    <p:sldId id="434" r:id="rId9"/>
    <p:sldId id="435" r:id="rId10"/>
    <p:sldId id="436" r:id="rId11"/>
    <p:sldId id="437" r:id="rId12"/>
    <p:sldId id="438" r:id="rId13"/>
    <p:sldId id="439" r:id="rId14"/>
    <p:sldId id="440" r:id="rId15"/>
    <p:sldId id="441" r:id="rId16"/>
    <p:sldId id="394" r:id="rId17"/>
    <p:sldId id="358" r:id="rId18"/>
    <p:sldId id="272" r:id="rId19"/>
    <p:sldId id="442" r:id="rId20"/>
    <p:sldId id="403" r:id="rId21"/>
    <p:sldId id="295" r:id="rId22"/>
    <p:sldId id="304" r:id="rId23"/>
    <p:sldId id="383" r:id="rId24"/>
    <p:sldId id="322" r:id="rId25"/>
    <p:sldId id="404" r:id="rId26"/>
    <p:sldId id="364" r:id="rId27"/>
    <p:sldId id="366" r:id="rId28"/>
    <p:sldId id="363" r:id="rId29"/>
    <p:sldId id="299" r:id="rId30"/>
    <p:sldId id="395" r:id="rId31"/>
    <p:sldId id="389" r:id="rId32"/>
    <p:sldId id="405" r:id="rId33"/>
    <p:sldId id="380" r:id="rId34"/>
    <p:sldId id="376" r:id="rId35"/>
    <p:sldId id="410" r:id="rId36"/>
    <p:sldId id="373" r:id="rId37"/>
    <p:sldId id="396" r:id="rId38"/>
    <p:sldId id="418" r:id="rId39"/>
    <p:sldId id="416" r:id="rId40"/>
    <p:sldId id="297" r:id="rId41"/>
    <p:sldId id="415" r:id="rId42"/>
    <p:sldId id="414" r:id="rId43"/>
    <p:sldId id="420" r:id="rId44"/>
    <p:sldId id="362" r:id="rId45"/>
    <p:sldId id="417" r:id="rId46"/>
    <p:sldId id="419" r:id="rId47"/>
    <p:sldId id="421" r:id="rId48"/>
    <p:sldId id="422" r:id="rId49"/>
    <p:sldId id="397" r:id="rId50"/>
    <p:sldId id="386" r:id="rId51"/>
    <p:sldId id="424" r:id="rId52"/>
    <p:sldId id="423" r:id="rId53"/>
    <p:sldId id="425" r:id="rId54"/>
    <p:sldId id="347" r:id="rId55"/>
    <p:sldId id="456" r:id="rId56"/>
    <p:sldId id="457" r:id="rId57"/>
    <p:sldId id="455" r:id="rId58"/>
    <p:sldId id="398" r:id="rId59"/>
    <p:sldId id="448" r:id="rId60"/>
    <p:sldId id="445" r:id="rId61"/>
    <p:sldId id="451" r:id="rId62"/>
    <p:sldId id="453" r:id="rId63"/>
    <p:sldId id="454" r:id="rId64"/>
    <p:sldId id="371" r:id="rId65"/>
  </p:sldIdLst>
  <p:sldSz cx="6858000" cy="51435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Introduction" id="{38B17084-30D2-468E-A7CD-8BC6E849734A}">
          <p14:sldIdLst>
            <p14:sldId id="382"/>
            <p14:sldId id="387"/>
            <p14:sldId id="392"/>
            <p14:sldId id="432"/>
            <p14:sldId id="433"/>
          </p14:sldIdLst>
        </p14:section>
        <p14:section name="Exploratory Data Analysis" id="{73F87C19-F1BD-418F-A90A-859637980E47}">
          <p14:sldIdLst>
            <p14:sldId id="393"/>
            <p14:sldId id="357"/>
            <p14:sldId id="434"/>
            <p14:sldId id="435"/>
            <p14:sldId id="436"/>
            <p14:sldId id="437"/>
            <p14:sldId id="438"/>
            <p14:sldId id="439"/>
            <p14:sldId id="440"/>
            <p14:sldId id="441"/>
          </p14:sldIdLst>
        </p14:section>
        <p14:section name="Data Pre-processing" id="{F1A1AD20-B6DA-426A-BA9E-9F3966EF022C}">
          <p14:sldIdLst>
            <p14:sldId id="394"/>
            <p14:sldId id="358"/>
            <p14:sldId id="272"/>
            <p14:sldId id="442"/>
            <p14:sldId id="403"/>
            <p14:sldId id="295"/>
            <p14:sldId id="304"/>
            <p14:sldId id="383"/>
            <p14:sldId id="322"/>
            <p14:sldId id="404"/>
            <p14:sldId id="364"/>
            <p14:sldId id="366"/>
            <p14:sldId id="363"/>
            <p14:sldId id="299"/>
          </p14:sldIdLst>
        </p14:section>
        <p14:section name="Business Solution" id="{E1DF18B3-B226-4A85-8E44-3440354160B2}">
          <p14:sldIdLst>
            <p14:sldId id="395"/>
            <p14:sldId id="389"/>
            <p14:sldId id="405"/>
            <p14:sldId id="380"/>
            <p14:sldId id="376"/>
            <p14:sldId id="410"/>
            <p14:sldId id="373"/>
          </p14:sldIdLst>
        </p14:section>
        <p14:section name="Model Selection" id="{6D54FCEA-C8F6-4C14-8D5D-513DBF1ECEA6}">
          <p14:sldIdLst>
            <p14:sldId id="396"/>
            <p14:sldId id="418"/>
            <p14:sldId id="416"/>
            <p14:sldId id="297"/>
            <p14:sldId id="415"/>
            <p14:sldId id="414"/>
            <p14:sldId id="420"/>
            <p14:sldId id="362"/>
            <p14:sldId id="417"/>
            <p14:sldId id="419"/>
            <p14:sldId id="421"/>
            <p14:sldId id="422"/>
          </p14:sldIdLst>
        </p14:section>
        <p14:section name="Recommendations" id="{D8AE9932-4FA4-4D73-88FD-CA76251B3C1A}">
          <p14:sldIdLst>
            <p14:sldId id="397"/>
            <p14:sldId id="386"/>
            <p14:sldId id="424"/>
            <p14:sldId id="423"/>
            <p14:sldId id="425"/>
            <p14:sldId id="347"/>
            <p14:sldId id="456"/>
            <p14:sldId id="457"/>
            <p14:sldId id="455"/>
          </p14:sldIdLst>
        </p14:section>
        <p14:section name="Conclusion" id="{CBE20634-4938-431F-9EB4-76AE7DA08C7D}">
          <p14:sldIdLst>
            <p14:sldId id="398"/>
            <p14:sldId id="448"/>
            <p14:sldId id="445"/>
            <p14:sldId id="451"/>
            <p14:sldId id="453"/>
          </p14:sldIdLst>
        </p14:section>
        <p14:section name="Appendix" id="{0E771670-2BF7-4B78-87DB-D111497DF236}">
          <p14:sldIdLst>
            <p14:sldId id="454"/>
            <p14:sldId id="371"/>
          </p14:sldIdLst>
        </p14:section>
      </p14:sectionLst>
    </p:ext>
    <p:ext uri="{EFAFB233-063F-42B5-8137-9DF3F51BA10A}">
      <p15:sldGuideLst xmlns:p15="http://schemas.microsoft.com/office/powerpoint/2012/main">
        <p15:guide id="1" orient="horz" pos="1620" userDrawn="1">
          <p15:clr>
            <a:srgbClr val="A4A3A4"/>
          </p15:clr>
        </p15:guide>
        <p15:guide id="2" pos="216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hubham PERIWAL" initials="SP" lastIdx="8" clrIdx="0">
    <p:extLst>
      <p:ext uri="{19B8F6BF-5375-455C-9EA6-DF929625EA0E}">
        <p15:presenceInfo xmlns:p15="http://schemas.microsoft.com/office/powerpoint/2012/main" userId="Shubham PERIWAL" providerId="None"/>
      </p:ext>
    </p:extLst>
  </p:cmAuthor>
  <p:cmAuthor id="2" name="ZHUO Yunying" initials="ZY" lastIdx="1" clrIdx="1">
    <p:extLst>
      <p:ext uri="{19B8F6BF-5375-455C-9EA6-DF929625EA0E}">
        <p15:presenceInfo xmlns:p15="http://schemas.microsoft.com/office/powerpoint/2012/main" userId="S::yyzhuo.2016@business.smu.edu.sg::d5e2567b-cd71-4d30-ab4c-b53ec0a3bab5" providerId="AD"/>
      </p:ext>
    </p:extLst>
  </p:cmAuthor>
  <p:cmAuthor id="3" name="Shubham PERIWAL" initials="SP [2]" lastIdx="1" clrIdx="2">
    <p:extLst>
      <p:ext uri="{19B8F6BF-5375-455C-9EA6-DF929625EA0E}">
        <p15:presenceInfo xmlns:p15="http://schemas.microsoft.com/office/powerpoint/2012/main" userId="S::shubhamp.2016@sis.smu.edu.sg::295a3ff1-dfc9-41fc-84a8-d88563b4e444"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2161"/>
    <a:srgbClr val="748D99"/>
    <a:srgbClr val="92D050"/>
    <a:srgbClr val="00B050"/>
    <a:srgbClr val="EF8600"/>
    <a:srgbClr val="FFC000"/>
    <a:srgbClr val="EEEEEE"/>
    <a:srgbClr val="85C6D8"/>
    <a:srgbClr val="F6E58D"/>
    <a:srgbClr val="F8C3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CC1CEB0-4273-40C4-A0DB-59CD4C684E21}" v="5796" dt="2019-04-01T04:05:21.281"/>
    <p1510:client id="{62532A1E-4FC5-8E4E-B818-E740DF4F01FC}" v="8524" dt="2019-04-01T03:42:13.567"/>
    <p1510:client id="{50F56D2D-FE89-4D0B-8EB1-D1DB7409B780}" v="8256" vWet="8261" dt="2019-04-01T03:58:36.98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353" autoAdjust="0"/>
    <p:restoredTop sz="94660"/>
  </p:normalViewPr>
  <p:slideViewPr>
    <p:cSldViewPr snapToGrid="0">
      <p:cViewPr varScale="1">
        <p:scale>
          <a:sx n="83" d="100"/>
          <a:sy n="83" d="100"/>
        </p:scale>
        <p:origin x="1364" y="60"/>
      </p:cViewPr>
      <p:guideLst>
        <p:guide orient="horz" pos="1620"/>
        <p:guide pos="216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microsoft.com/office/2015/10/relationships/revisionInfo" Target="revisionInfo.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commentAuthors" Target="commentAuthor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stackoverflow.com/questions/32761556/python-scikit-learn-n-jobs"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158750" indent="0">
              <a:buNone/>
            </a:pPr>
            <a:endParaRPr lang="en-SG"/>
          </a:p>
        </p:txBody>
      </p:sp>
      <p:sp>
        <p:nvSpPr>
          <p:cNvPr id="4" name="Slide Number Placeholder 3"/>
          <p:cNvSpPr>
            <a:spLocks noGrp="1"/>
          </p:cNvSpPr>
          <p:nvPr>
            <p:ph type="sldNum" sz="quarter" idx="5"/>
          </p:nvPr>
        </p:nvSpPr>
        <p:spPr/>
        <p:txBody>
          <a:bodyPr/>
          <a:lstStyle/>
          <a:p>
            <a:fld id="{93696ECB-CBAE-2F4D-9F7B-E5ED5A0FAAC1}" type="slidenum">
              <a:rPr lang="en-GB" smtClean="0"/>
              <a:t>2</a:t>
            </a:fld>
            <a:endParaRPr lang="en-GB"/>
          </a:p>
        </p:txBody>
      </p:sp>
    </p:spTree>
    <p:extLst>
      <p:ext uri="{BB962C8B-B14F-4D97-AF65-F5344CB8AC3E}">
        <p14:creationId xmlns:p14="http://schemas.microsoft.com/office/powerpoint/2010/main" val="39329290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fontAlgn="base">
              <a:buNone/>
            </a:pPr>
            <a:r>
              <a:rPr lang="en-US" sz="1100" b="0" i="0" u="none" strike="noStrike" cap="none">
                <a:solidFill>
                  <a:srgbClr val="000000"/>
                </a:solidFill>
                <a:effectLst/>
                <a:latin typeface="Arial"/>
                <a:ea typeface="Arial"/>
                <a:cs typeface="Arial"/>
                <a:sym typeface="Arial"/>
              </a:rPr>
              <a:t>It seems setting </a:t>
            </a:r>
            <a:r>
              <a:rPr lang="en-US" sz="1100" b="0" i="0" u="none" strike="noStrike" cap="none" err="1">
                <a:solidFill>
                  <a:srgbClr val="000000"/>
                </a:solidFill>
                <a:effectLst/>
                <a:latin typeface="Arial"/>
                <a:ea typeface="Arial"/>
                <a:cs typeface="Arial"/>
                <a:sym typeface="Arial"/>
              </a:rPr>
              <a:t>n_jobs</a:t>
            </a:r>
            <a:r>
              <a:rPr lang="en-US" sz="1100" b="0" i="0" u="none" strike="noStrike" cap="none">
                <a:solidFill>
                  <a:srgbClr val="000000"/>
                </a:solidFill>
                <a:effectLst/>
                <a:latin typeface="Arial"/>
                <a:ea typeface="Arial"/>
                <a:cs typeface="Arial"/>
                <a:sym typeface="Arial"/>
              </a:rPr>
              <a:t>=-1 does indeed just select all physical cores and </a:t>
            </a:r>
            <a:r>
              <a:rPr lang="en-US" sz="1100" b="0" i="0" u="none" strike="noStrike" cap="none" err="1">
                <a:solidFill>
                  <a:srgbClr val="000000"/>
                </a:solidFill>
                <a:effectLst/>
                <a:latin typeface="Arial"/>
                <a:ea typeface="Arial"/>
                <a:cs typeface="Arial"/>
                <a:sym typeface="Arial"/>
              </a:rPr>
              <a:t>maximises</a:t>
            </a:r>
            <a:r>
              <a:rPr lang="en-US" sz="1100" b="0" i="0" u="none" strike="noStrike" cap="none">
                <a:solidFill>
                  <a:srgbClr val="000000"/>
                </a:solidFill>
                <a:effectLst/>
                <a:latin typeface="Arial"/>
                <a:ea typeface="Arial"/>
                <a:cs typeface="Arial"/>
                <a:sym typeface="Arial"/>
              </a:rPr>
              <a:t> their usage. Have a look at </a:t>
            </a:r>
            <a:r>
              <a:rPr lang="en-US" sz="1100" b="0" i="0" u="sng" strike="noStrike" cap="none">
                <a:solidFill>
                  <a:srgbClr val="000000"/>
                </a:solidFill>
                <a:effectLst/>
                <a:latin typeface="Arial"/>
                <a:ea typeface="Arial"/>
                <a:cs typeface="Arial"/>
                <a:sym typeface="Arial"/>
                <a:hlinkClick r:id="rId3"/>
              </a:rPr>
              <a:t>the comments in this answer on </a:t>
            </a:r>
            <a:r>
              <a:rPr lang="en-US" sz="1100" b="0" i="0" u="sng" strike="noStrike" cap="none" err="1">
                <a:solidFill>
                  <a:srgbClr val="000000"/>
                </a:solidFill>
                <a:effectLst/>
                <a:latin typeface="Arial"/>
                <a:ea typeface="Arial"/>
                <a:cs typeface="Arial"/>
                <a:sym typeface="Arial"/>
                <a:hlinkClick r:id="rId3"/>
              </a:rPr>
              <a:t>StackOverflow</a:t>
            </a:r>
            <a:r>
              <a:rPr lang="en-US" sz="1100" b="0" i="0" u="none" strike="noStrike" cap="none">
                <a:solidFill>
                  <a:srgbClr val="000000"/>
                </a:solidFill>
                <a:effectLst/>
                <a:latin typeface="Arial"/>
                <a:ea typeface="Arial"/>
                <a:cs typeface="Arial"/>
                <a:sym typeface="Arial"/>
              </a:rPr>
              <a:t>.</a:t>
            </a:r>
          </a:p>
          <a:p>
            <a:pPr marL="158750" indent="0" fontAlgn="base">
              <a:buNone/>
            </a:pPr>
            <a:r>
              <a:rPr lang="en-US" sz="1100" b="0" i="0" u="none" strike="noStrike" cap="none">
                <a:solidFill>
                  <a:srgbClr val="000000"/>
                </a:solidFill>
                <a:effectLst/>
                <a:latin typeface="Arial"/>
                <a:ea typeface="Arial"/>
                <a:cs typeface="Arial"/>
                <a:sym typeface="Arial"/>
              </a:rPr>
              <a:t>Floating=False. If floating were true, then variables once excluded could be included again. Leading to more combinations </a:t>
            </a:r>
          </a:p>
          <a:p>
            <a:pPr marL="158750" indent="0" fontAlgn="base">
              <a:buNone/>
            </a:pPr>
            <a:r>
              <a:rPr lang="en-US" sz="1100" b="0" i="0" u="none" strike="noStrike" cap="none">
                <a:solidFill>
                  <a:srgbClr val="000000"/>
                </a:solidFill>
                <a:effectLst/>
                <a:latin typeface="Arial"/>
                <a:cs typeface="Arial"/>
                <a:sym typeface="Arial"/>
              </a:rPr>
              <a:t>Verbose:</a:t>
            </a:r>
            <a:br>
              <a:rPr lang="en-US"/>
            </a:br>
            <a:r>
              <a:rPr lang="en-US"/>
              <a:t>0 (quiet): you just get the total numbers of tests executed and the global result</a:t>
            </a:r>
          </a:p>
          <a:p>
            <a:pPr marL="158750" indent="0" fontAlgn="base">
              <a:buNone/>
            </a:pPr>
            <a:r>
              <a:rPr lang="en-US"/>
              <a:t>1 (default): you get the same plus a dot for every successful test or a F for every failure</a:t>
            </a:r>
          </a:p>
          <a:p>
            <a:pPr marL="158750" indent="0" fontAlgn="base">
              <a:buNone/>
            </a:pPr>
            <a:r>
              <a:rPr lang="en-US"/>
              <a:t>2 (verbose): you get the help string of every test and the result</a:t>
            </a:r>
            <a:endParaRPr lang="en-IN"/>
          </a:p>
        </p:txBody>
      </p:sp>
    </p:spTree>
    <p:extLst>
      <p:ext uri="{BB962C8B-B14F-4D97-AF65-F5344CB8AC3E}">
        <p14:creationId xmlns:p14="http://schemas.microsoft.com/office/powerpoint/2010/main" val="5699873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a:t>Source: https://towardsdatascience.com/train-validation-and-test-sets-72cb40cba9e7</a:t>
            </a:r>
          </a:p>
          <a:p>
            <a:endParaRPr lang="en-SG"/>
          </a:p>
        </p:txBody>
      </p:sp>
    </p:spTree>
    <p:extLst>
      <p:ext uri="{BB962C8B-B14F-4D97-AF65-F5344CB8AC3E}">
        <p14:creationId xmlns:p14="http://schemas.microsoft.com/office/powerpoint/2010/main" val="11762276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0" i="0" u="none" strike="noStrike" cap="none">
                <a:solidFill>
                  <a:srgbClr val="000000"/>
                </a:solidFill>
                <a:effectLst/>
                <a:latin typeface="Arial"/>
                <a:ea typeface="Arial"/>
                <a:cs typeface="Arial"/>
                <a:sym typeface="Arial"/>
              </a:rPr>
              <a:t>t-SNE tells us if our prediction model will correctly able to cluster our training set datapoints correctly. From the plot above, we can see that the data can be classified into fraud and non-fraud and thus, we will be moving forward with it</a:t>
            </a:r>
            <a:br>
              <a:rPr lang="en-US" sz="1100" b="0" i="0" u="none" strike="noStrike" cap="none">
                <a:solidFill>
                  <a:srgbClr val="000000"/>
                </a:solidFill>
                <a:effectLst/>
                <a:latin typeface="Arial"/>
                <a:ea typeface="Arial"/>
                <a:cs typeface="Arial"/>
                <a:sym typeface="Arial"/>
              </a:rPr>
            </a:br>
            <a:r>
              <a:rPr lang="en-US" sz="1100" b="0" i="0" u="none" strike="noStrike" cap="none" err="1">
                <a:solidFill>
                  <a:srgbClr val="000000"/>
                </a:solidFill>
                <a:effectLst/>
                <a:latin typeface="Arial"/>
                <a:ea typeface="Arial"/>
                <a:cs typeface="Arial"/>
                <a:sym typeface="Arial"/>
              </a:rPr>
              <a:t>N_component</a:t>
            </a:r>
            <a:r>
              <a:rPr lang="en-US" sz="1100" b="0" i="0" u="none" strike="noStrike" cap="none">
                <a:solidFill>
                  <a:srgbClr val="000000"/>
                </a:solidFill>
                <a:effectLst/>
                <a:latin typeface="Arial"/>
                <a:ea typeface="Arial"/>
                <a:cs typeface="Arial"/>
                <a:sym typeface="Arial"/>
              </a:rPr>
              <a:t> = 2 because 2 classes., </a:t>
            </a:r>
            <a:r>
              <a:rPr lang="en-US" sz="1100" b="0" i="0" u="none" strike="noStrike" cap="none" err="1">
                <a:solidFill>
                  <a:srgbClr val="000000"/>
                </a:solidFill>
                <a:effectLst/>
                <a:latin typeface="Arial"/>
                <a:ea typeface="Arial"/>
                <a:cs typeface="Arial"/>
                <a:sym typeface="Arial"/>
              </a:rPr>
              <a:t>Random_state</a:t>
            </a:r>
            <a:r>
              <a:rPr lang="en-US" sz="1100" b="0" i="0" u="none" strike="noStrike" cap="none">
                <a:solidFill>
                  <a:srgbClr val="000000"/>
                </a:solidFill>
                <a:effectLst/>
                <a:latin typeface="Arial"/>
                <a:ea typeface="Arial"/>
                <a:cs typeface="Arial"/>
                <a:sym typeface="Arial"/>
              </a:rPr>
              <a:t>=42 so it's easy to re-run and test</a:t>
            </a:r>
          </a:p>
          <a:p>
            <a:r>
              <a:rPr lang="en-US" sz="1100" b="0" i="0" u="none" strike="noStrike" cap="none">
                <a:solidFill>
                  <a:srgbClr val="000000"/>
                </a:solidFill>
                <a:effectLst/>
                <a:latin typeface="Arial"/>
                <a:cs typeface="Arial"/>
                <a:sym typeface="Arial"/>
              </a:rPr>
              <a:t>SMOTE: </a:t>
            </a:r>
            <a:r>
              <a:rPr lang="en-US" sz="1100" b="0" i="0" u="none" strike="noStrike" cap="none">
                <a:solidFill>
                  <a:srgbClr val="000000"/>
                </a:solidFill>
                <a:effectLst/>
                <a:latin typeface="Arial"/>
                <a:ea typeface="Arial"/>
                <a:cs typeface="Arial"/>
                <a:sym typeface="Arial"/>
              </a:rPr>
              <a:t> it creates synthetic (not duplicate/replicate) samples of the minority class. Hence making the minority class equal to the majority class. SMOTE does this by selecting similar records and altering that record one column at a time by a random amount within the difference to the </a:t>
            </a:r>
            <a:r>
              <a:rPr lang="en-US" sz="1100" b="0" i="0" u="none" strike="noStrike" cap="none" err="1">
                <a:solidFill>
                  <a:srgbClr val="000000"/>
                </a:solidFill>
                <a:effectLst/>
                <a:latin typeface="Arial"/>
                <a:ea typeface="Arial"/>
                <a:cs typeface="Arial"/>
                <a:sym typeface="Arial"/>
              </a:rPr>
              <a:t>neighbouring</a:t>
            </a:r>
            <a:r>
              <a:rPr lang="en-US" sz="1100" b="0" i="0" u="none" strike="noStrike" cap="none">
                <a:solidFill>
                  <a:srgbClr val="000000"/>
                </a:solidFill>
                <a:effectLst/>
                <a:latin typeface="Arial"/>
                <a:ea typeface="Arial"/>
                <a:cs typeface="Arial"/>
                <a:sym typeface="Arial"/>
              </a:rPr>
              <a:t> records.</a:t>
            </a:r>
          </a:p>
          <a:p>
            <a:r>
              <a:rPr lang="en-US" sz="1100" b="0" i="0" u="none" strike="noStrike" cap="none">
                <a:solidFill>
                  <a:srgbClr val="000000"/>
                </a:solidFill>
                <a:effectLst/>
                <a:latin typeface="Arial"/>
                <a:cs typeface="Arial"/>
                <a:sym typeface="Arial"/>
              </a:rPr>
              <a:t>Sampling strategy is 0.67 because we want our fraud to non fraud ratio to be 2:3 to avoid creating excess data points</a:t>
            </a:r>
            <a:endParaRPr lang="en-SG"/>
          </a:p>
        </p:txBody>
      </p:sp>
    </p:spTree>
    <p:extLst>
      <p:ext uri="{BB962C8B-B14F-4D97-AF65-F5344CB8AC3E}">
        <p14:creationId xmlns:p14="http://schemas.microsoft.com/office/powerpoint/2010/main" val="6246702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sz="1100" b="0" i="0" u="none" strike="noStrike" cap="none">
                <a:solidFill>
                  <a:srgbClr val="000000"/>
                </a:solidFill>
                <a:effectLst/>
                <a:latin typeface="Arial"/>
                <a:ea typeface="Arial"/>
                <a:cs typeface="Arial"/>
                <a:sym typeface="Arial"/>
              </a:rPr>
              <a:t>t-SNE tells us if our prediction model will correctly able to cluster our training set datapoints correctly. From the plot above, we can see that the data can be classified into fraud and non-fraud and thus, we will be moving forward with it</a:t>
            </a:r>
            <a:br>
              <a:rPr lang="en-US" sz="1100" b="0" i="0" u="none" strike="noStrike" cap="none">
                <a:solidFill>
                  <a:srgbClr val="000000"/>
                </a:solidFill>
                <a:effectLst/>
                <a:latin typeface="Arial"/>
                <a:ea typeface="Arial"/>
                <a:cs typeface="Arial"/>
                <a:sym typeface="Arial"/>
              </a:rPr>
            </a:br>
            <a:r>
              <a:rPr lang="en-US" sz="1100" b="0" i="0" u="none" strike="noStrike" cap="none" err="1">
                <a:solidFill>
                  <a:srgbClr val="000000"/>
                </a:solidFill>
                <a:effectLst/>
                <a:latin typeface="Arial"/>
                <a:ea typeface="Arial"/>
                <a:cs typeface="Arial"/>
                <a:sym typeface="Arial"/>
              </a:rPr>
              <a:t>N_component</a:t>
            </a:r>
            <a:r>
              <a:rPr lang="en-US" sz="1100" b="0" i="0" u="none" strike="noStrike" cap="none">
                <a:solidFill>
                  <a:srgbClr val="000000"/>
                </a:solidFill>
                <a:effectLst/>
                <a:latin typeface="Arial"/>
                <a:ea typeface="Arial"/>
                <a:cs typeface="Arial"/>
                <a:sym typeface="Arial"/>
              </a:rPr>
              <a:t> = 2 because 2 classes., </a:t>
            </a:r>
            <a:r>
              <a:rPr lang="en-US" sz="1100" b="0" i="0" u="none" strike="noStrike" cap="none" err="1">
                <a:solidFill>
                  <a:srgbClr val="000000"/>
                </a:solidFill>
                <a:effectLst/>
                <a:latin typeface="Arial"/>
                <a:ea typeface="Arial"/>
                <a:cs typeface="Arial"/>
                <a:sym typeface="Arial"/>
              </a:rPr>
              <a:t>Random_state</a:t>
            </a:r>
            <a:r>
              <a:rPr lang="en-US" sz="1100" b="0" i="0" u="none" strike="noStrike" cap="none">
                <a:solidFill>
                  <a:srgbClr val="000000"/>
                </a:solidFill>
                <a:effectLst/>
                <a:latin typeface="Arial"/>
                <a:ea typeface="Arial"/>
                <a:cs typeface="Arial"/>
                <a:sym typeface="Arial"/>
              </a:rPr>
              <a:t>=42 so it's easy to re-run and test</a:t>
            </a:r>
          </a:p>
          <a:p>
            <a:r>
              <a:rPr lang="en-US" sz="1100" b="0" i="0" u="none" strike="noStrike" cap="none">
                <a:solidFill>
                  <a:srgbClr val="000000"/>
                </a:solidFill>
                <a:effectLst/>
                <a:latin typeface="Arial"/>
                <a:cs typeface="Arial"/>
                <a:sym typeface="Arial"/>
              </a:rPr>
              <a:t>SMOTE: </a:t>
            </a:r>
            <a:r>
              <a:rPr lang="en-US" sz="1100" b="0" i="0" u="none" strike="noStrike" cap="none">
                <a:solidFill>
                  <a:srgbClr val="000000"/>
                </a:solidFill>
                <a:effectLst/>
                <a:latin typeface="Arial"/>
                <a:ea typeface="Arial"/>
                <a:cs typeface="Arial"/>
                <a:sym typeface="Arial"/>
              </a:rPr>
              <a:t> it creates synthetic (not duplicate/replicate) samples of the minority class. Hence making the minority class equal to the majority class. SMOTE does this by selecting similar records and altering that record one column at a time by a random amount within the difference to the </a:t>
            </a:r>
            <a:r>
              <a:rPr lang="en-US" sz="1100" b="0" i="0" u="none" strike="noStrike" cap="none" err="1">
                <a:solidFill>
                  <a:srgbClr val="000000"/>
                </a:solidFill>
                <a:effectLst/>
                <a:latin typeface="Arial"/>
                <a:ea typeface="Arial"/>
                <a:cs typeface="Arial"/>
                <a:sym typeface="Arial"/>
              </a:rPr>
              <a:t>neighbouring</a:t>
            </a:r>
            <a:r>
              <a:rPr lang="en-US" sz="1100" b="0" i="0" u="none" strike="noStrike" cap="none">
                <a:solidFill>
                  <a:srgbClr val="000000"/>
                </a:solidFill>
                <a:effectLst/>
                <a:latin typeface="Arial"/>
                <a:ea typeface="Arial"/>
                <a:cs typeface="Arial"/>
                <a:sym typeface="Arial"/>
              </a:rPr>
              <a:t> records.</a:t>
            </a:r>
            <a:endParaRPr lang="en-SG"/>
          </a:p>
        </p:txBody>
      </p:sp>
    </p:spTree>
    <p:extLst>
      <p:ext uri="{BB962C8B-B14F-4D97-AF65-F5344CB8AC3E}">
        <p14:creationId xmlns:p14="http://schemas.microsoft.com/office/powerpoint/2010/main" val="29637944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158750" indent="0">
              <a:buNone/>
            </a:pPr>
            <a:endParaRPr lang="en-SG"/>
          </a:p>
        </p:txBody>
      </p:sp>
      <p:sp>
        <p:nvSpPr>
          <p:cNvPr id="4" name="Slide Number Placeholder 3"/>
          <p:cNvSpPr>
            <a:spLocks noGrp="1"/>
          </p:cNvSpPr>
          <p:nvPr>
            <p:ph type="sldNum" sz="quarter" idx="5"/>
          </p:nvPr>
        </p:nvSpPr>
        <p:spPr/>
        <p:txBody>
          <a:bodyPr/>
          <a:lstStyle/>
          <a:p>
            <a:fld id="{93696ECB-CBAE-2F4D-9F7B-E5ED5A0FAAC1}" type="slidenum">
              <a:rPr lang="en-GB" smtClean="0"/>
              <a:t>30</a:t>
            </a:fld>
            <a:endParaRPr lang="en-GB"/>
          </a:p>
        </p:txBody>
      </p:sp>
    </p:spTree>
    <p:extLst>
      <p:ext uri="{BB962C8B-B14F-4D97-AF65-F5344CB8AC3E}">
        <p14:creationId xmlns:p14="http://schemas.microsoft.com/office/powerpoint/2010/main" val="7312211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SG"/>
              <a:t>Fraudulent transactions cost companies a lot of money. So we need to ensure that the money is well spent by creating an accurate fraud prediction and prevention system. There are two factors to consider while deciding where the money should be spent</a:t>
            </a:r>
          </a:p>
        </p:txBody>
      </p:sp>
    </p:spTree>
    <p:extLst>
      <p:ext uri="{BB962C8B-B14F-4D97-AF65-F5344CB8AC3E}">
        <p14:creationId xmlns:p14="http://schemas.microsoft.com/office/powerpoint/2010/main" val="34257077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158750" indent="0">
              <a:buNone/>
            </a:pPr>
            <a:endParaRPr lang="en-SG"/>
          </a:p>
        </p:txBody>
      </p:sp>
      <p:sp>
        <p:nvSpPr>
          <p:cNvPr id="4" name="Slide Number Placeholder 3"/>
          <p:cNvSpPr>
            <a:spLocks noGrp="1"/>
          </p:cNvSpPr>
          <p:nvPr>
            <p:ph type="sldNum" sz="quarter" idx="5"/>
          </p:nvPr>
        </p:nvSpPr>
        <p:spPr/>
        <p:txBody>
          <a:bodyPr/>
          <a:lstStyle/>
          <a:p>
            <a:fld id="{93696ECB-CBAE-2F4D-9F7B-E5ED5A0FAAC1}" type="slidenum">
              <a:rPr lang="en-GB" smtClean="0"/>
              <a:t>37</a:t>
            </a:fld>
            <a:endParaRPr lang="en-GB"/>
          </a:p>
        </p:txBody>
      </p:sp>
    </p:spTree>
    <p:extLst>
      <p:ext uri="{BB962C8B-B14F-4D97-AF65-F5344CB8AC3E}">
        <p14:creationId xmlns:p14="http://schemas.microsoft.com/office/powerpoint/2010/main" val="12932011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9"/>
        <p:cNvGrpSpPr/>
        <p:nvPr/>
      </p:nvGrpSpPr>
      <p:grpSpPr>
        <a:xfrm>
          <a:off x="0" y="0"/>
          <a:ext cx="0" cy="0"/>
          <a:chOff x="0" y="0"/>
          <a:chExt cx="0" cy="0"/>
        </a:xfrm>
      </p:grpSpPr>
      <p:sp>
        <p:nvSpPr>
          <p:cNvPr id="640" name="Google Shape;640;g5086fe3197_4_99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1" name="Google Shape;641;g5086fe3197_4_9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SG"/>
          </a:p>
        </p:txBody>
      </p:sp>
    </p:spTree>
    <p:extLst>
      <p:ext uri="{BB962C8B-B14F-4D97-AF65-F5344CB8AC3E}">
        <p14:creationId xmlns:p14="http://schemas.microsoft.com/office/powerpoint/2010/main" val="38698662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9"/>
        <p:cNvGrpSpPr/>
        <p:nvPr/>
      </p:nvGrpSpPr>
      <p:grpSpPr>
        <a:xfrm>
          <a:off x="0" y="0"/>
          <a:ext cx="0" cy="0"/>
          <a:chOff x="0" y="0"/>
          <a:chExt cx="0" cy="0"/>
        </a:xfrm>
      </p:grpSpPr>
      <p:sp>
        <p:nvSpPr>
          <p:cNvPr id="640" name="Google Shape;640;g5086fe3197_4_99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1" name="Google Shape;641;g5086fe3197_4_9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SG"/>
          </a:p>
        </p:txBody>
      </p:sp>
    </p:spTree>
    <p:extLst>
      <p:ext uri="{BB962C8B-B14F-4D97-AF65-F5344CB8AC3E}">
        <p14:creationId xmlns:p14="http://schemas.microsoft.com/office/powerpoint/2010/main" val="18393056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9"/>
        <p:cNvGrpSpPr/>
        <p:nvPr/>
      </p:nvGrpSpPr>
      <p:grpSpPr>
        <a:xfrm>
          <a:off x="0" y="0"/>
          <a:ext cx="0" cy="0"/>
          <a:chOff x="0" y="0"/>
          <a:chExt cx="0" cy="0"/>
        </a:xfrm>
      </p:grpSpPr>
      <p:sp>
        <p:nvSpPr>
          <p:cNvPr id="640" name="Google Shape;640;g5086fe3197_4_99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1" name="Google Shape;641;g5086fe3197_4_9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b="1">
              <a:solidFill>
                <a:srgbClr val="212529"/>
              </a:solidFill>
              <a:latin typeface="Roboto"/>
              <a:ea typeface="Roboto"/>
              <a:cs typeface="Roboto"/>
              <a:sym typeface="Roboto"/>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6114415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158750" indent="0">
              <a:buNone/>
            </a:pPr>
            <a:endParaRPr lang="en-SG"/>
          </a:p>
        </p:txBody>
      </p:sp>
      <p:sp>
        <p:nvSpPr>
          <p:cNvPr id="4" name="Slide Number Placeholder 3"/>
          <p:cNvSpPr>
            <a:spLocks noGrp="1"/>
          </p:cNvSpPr>
          <p:nvPr>
            <p:ph type="sldNum" sz="quarter" idx="5"/>
          </p:nvPr>
        </p:nvSpPr>
        <p:spPr/>
        <p:txBody>
          <a:bodyPr/>
          <a:lstStyle/>
          <a:p>
            <a:fld id="{93696ECB-CBAE-2F4D-9F7B-E5ED5A0FAAC1}" type="slidenum">
              <a:rPr lang="en-GB" smtClean="0"/>
              <a:t>3</a:t>
            </a:fld>
            <a:endParaRPr lang="en-GB"/>
          </a:p>
        </p:txBody>
      </p:sp>
    </p:spTree>
    <p:extLst>
      <p:ext uri="{BB962C8B-B14F-4D97-AF65-F5344CB8AC3E}">
        <p14:creationId xmlns:p14="http://schemas.microsoft.com/office/powerpoint/2010/main" val="124174675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9"/>
        <p:cNvGrpSpPr/>
        <p:nvPr/>
      </p:nvGrpSpPr>
      <p:grpSpPr>
        <a:xfrm>
          <a:off x="0" y="0"/>
          <a:ext cx="0" cy="0"/>
          <a:chOff x="0" y="0"/>
          <a:chExt cx="0" cy="0"/>
        </a:xfrm>
      </p:grpSpPr>
      <p:sp>
        <p:nvSpPr>
          <p:cNvPr id="640" name="Google Shape;640;g5086fe3197_4_99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1" name="Google Shape;641;g5086fe3197_4_9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SG"/>
          </a:p>
        </p:txBody>
      </p:sp>
    </p:spTree>
    <p:extLst>
      <p:ext uri="{BB962C8B-B14F-4D97-AF65-F5344CB8AC3E}">
        <p14:creationId xmlns:p14="http://schemas.microsoft.com/office/powerpoint/2010/main" val="27030730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SG"/>
              <a:t>SVM: </a:t>
            </a:r>
            <a:r>
              <a:rPr lang="en-US" sz="1100" b="0" i="0" u="none" strike="noStrike" cap="none">
                <a:solidFill>
                  <a:srgbClr val="000000"/>
                </a:solidFill>
                <a:effectLst/>
                <a:latin typeface="Arial"/>
                <a:cs typeface="Arial"/>
                <a:sym typeface="Arial"/>
              </a:rPr>
              <a:t>n</a:t>
            </a:r>
            <a:r>
              <a:rPr lang="en-US" sz="1100" b="0" i="0" u="none" strike="noStrike" cap="none">
                <a:solidFill>
                  <a:srgbClr val="000000"/>
                </a:solidFill>
                <a:effectLst/>
                <a:latin typeface="Arial"/>
                <a:ea typeface="Arial"/>
                <a:cs typeface="Arial"/>
                <a:sym typeface="Arial"/>
              </a:rPr>
              <a:t>ot suitable for large datasets because of its high training time</a:t>
            </a:r>
            <a:endParaRPr lang="en-SG"/>
          </a:p>
        </p:txBody>
      </p:sp>
    </p:spTree>
    <p:extLst>
      <p:ext uri="{BB962C8B-B14F-4D97-AF65-F5344CB8AC3E}">
        <p14:creationId xmlns:p14="http://schemas.microsoft.com/office/powerpoint/2010/main" val="198075594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9"/>
        <p:cNvGrpSpPr/>
        <p:nvPr/>
      </p:nvGrpSpPr>
      <p:grpSpPr>
        <a:xfrm>
          <a:off x="0" y="0"/>
          <a:ext cx="0" cy="0"/>
          <a:chOff x="0" y="0"/>
          <a:chExt cx="0" cy="0"/>
        </a:xfrm>
      </p:grpSpPr>
      <p:sp>
        <p:nvSpPr>
          <p:cNvPr id="640" name="Google Shape;640;g5086fe3197_4_99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1" name="Google Shape;641;g5086fe3197_4_9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SG"/>
          </a:p>
        </p:txBody>
      </p:sp>
    </p:spTree>
    <p:extLst>
      <p:ext uri="{BB962C8B-B14F-4D97-AF65-F5344CB8AC3E}">
        <p14:creationId xmlns:p14="http://schemas.microsoft.com/office/powerpoint/2010/main" val="2058454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158750" indent="0">
              <a:buNone/>
            </a:pPr>
            <a:endParaRPr lang="en-SG"/>
          </a:p>
        </p:txBody>
      </p:sp>
      <p:sp>
        <p:nvSpPr>
          <p:cNvPr id="4" name="Slide Number Placeholder 3"/>
          <p:cNvSpPr>
            <a:spLocks noGrp="1"/>
          </p:cNvSpPr>
          <p:nvPr>
            <p:ph type="sldNum" sz="quarter" idx="5"/>
          </p:nvPr>
        </p:nvSpPr>
        <p:spPr/>
        <p:txBody>
          <a:bodyPr/>
          <a:lstStyle/>
          <a:p>
            <a:fld id="{93696ECB-CBAE-2F4D-9F7B-E5ED5A0FAAC1}" type="slidenum">
              <a:rPr lang="en-GB" smtClean="0"/>
              <a:t>49</a:t>
            </a:fld>
            <a:endParaRPr lang="en-GB"/>
          </a:p>
        </p:txBody>
      </p:sp>
    </p:spTree>
    <p:extLst>
      <p:ext uri="{BB962C8B-B14F-4D97-AF65-F5344CB8AC3E}">
        <p14:creationId xmlns:p14="http://schemas.microsoft.com/office/powerpoint/2010/main" val="336570977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endParaRPr lang="en-SG"/>
          </a:p>
        </p:txBody>
      </p:sp>
    </p:spTree>
    <p:extLst>
      <p:ext uri="{BB962C8B-B14F-4D97-AF65-F5344CB8AC3E}">
        <p14:creationId xmlns:p14="http://schemas.microsoft.com/office/powerpoint/2010/main" val="290017806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endParaRPr lang="en-SG"/>
          </a:p>
        </p:txBody>
      </p:sp>
    </p:spTree>
    <p:extLst>
      <p:ext uri="{BB962C8B-B14F-4D97-AF65-F5344CB8AC3E}">
        <p14:creationId xmlns:p14="http://schemas.microsoft.com/office/powerpoint/2010/main" val="114427108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endParaRPr lang="en-SG"/>
          </a:p>
        </p:txBody>
      </p:sp>
    </p:spTree>
    <p:extLst>
      <p:ext uri="{BB962C8B-B14F-4D97-AF65-F5344CB8AC3E}">
        <p14:creationId xmlns:p14="http://schemas.microsoft.com/office/powerpoint/2010/main" val="134362635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endParaRPr lang="en-SG"/>
          </a:p>
        </p:txBody>
      </p:sp>
    </p:spTree>
    <p:extLst>
      <p:ext uri="{BB962C8B-B14F-4D97-AF65-F5344CB8AC3E}">
        <p14:creationId xmlns:p14="http://schemas.microsoft.com/office/powerpoint/2010/main" val="382031629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158750" indent="0">
              <a:buNone/>
            </a:pPr>
            <a:endParaRPr lang="en-SG"/>
          </a:p>
        </p:txBody>
      </p:sp>
      <p:sp>
        <p:nvSpPr>
          <p:cNvPr id="4" name="Slide Number Placeholder 3"/>
          <p:cNvSpPr>
            <a:spLocks noGrp="1"/>
          </p:cNvSpPr>
          <p:nvPr>
            <p:ph type="sldNum" sz="quarter" idx="5"/>
          </p:nvPr>
        </p:nvSpPr>
        <p:spPr/>
        <p:txBody>
          <a:bodyPr/>
          <a:lstStyle/>
          <a:p>
            <a:fld id="{93696ECB-CBAE-2F4D-9F7B-E5ED5A0FAAC1}" type="slidenum">
              <a:rPr lang="en-GB" smtClean="0"/>
              <a:t>58</a:t>
            </a:fld>
            <a:endParaRPr lang="en-GB"/>
          </a:p>
        </p:txBody>
      </p:sp>
    </p:spTree>
    <p:extLst>
      <p:ext uri="{BB962C8B-B14F-4D97-AF65-F5344CB8AC3E}">
        <p14:creationId xmlns:p14="http://schemas.microsoft.com/office/powerpoint/2010/main" val="36764043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158750" indent="0">
              <a:buNone/>
            </a:pPr>
            <a:endParaRPr lang="en-SG"/>
          </a:p>
        </p:txBody>
      </p:sp>
      <p:sp>
        <p:nvSpPr>
          <p:cNvPr id="4" name="Slide Number Placeholder 3"/>
          <p:cNvSpPr>
            <a:spLocks noGrp="1"/>
          </p:cNvSpPr>
          <p:nvPr>
            <p:ph type="sldNum" sz="quarter" idx="5"/>
          </p:nvPr>
        </p:nvSpPr>
        <p:spPr/>
        <p:txBody>
          <a:bodyPr/>
          <a:lstStyle/>
          <a:p>
            <a:fld id="{93696ECB-CBAE-2F4D-9F7B-E5ED5A0FAAC1}" type="slidenum">
              <a:rPr lang="en-GB" smtClean="0"/>
              <a:t>6</a:t>
            </a:fld>
            <a:endParaRPr lang="en-GB"/>
          </a:p>
        </p:txBody>
      </p:sp>
    </p:spTree>
    <p:extLst>
      <p:ext uri="{BB962C8B-B14F-4D97-AF65-F5344CB8AC3E}">
        <p14:creationId xmlns:p14="http://schemas.microsoft.com/office/powerpoint/2010/main" val="27220591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158750" indent="0">
              <a:buNone/>
            </a:pPr>
            <a:endParaRPr lang="en-SG"/>
          </a:p>
        </p:txBody>
      </p:sp>
      <p:sp>
        <p:nvSpPr>
          <p:cNvPr id="4" name="Slide Number Placeholder 3"/>
          <p:cNvSpPr>
            <a:spLocks noGrp="1"/>
          </p:cNvSpPr>
          <p:nvPr>
            <p:ph type="sldNum" sz="quarter" idx="5"/>
          </p:nvPr>
        </p:nvSpPr>
        <p:spPr/>
        <p:txBody>
          <a:bodyPr/>
          <a:lstStyle/>
          <a:p>
            <a:fld id="{93696ECB-CBAE-2F4D-9F7B-E5ED5A0FAAC1}" type="slidenum">
              <a:rPr lang="en-GB" smtClean="0"/>
              <a:t>16</a:t>
            </a:fld>
            <a:endParaRPr lang="en-GB"/>
          </a:p>
        </p:txBody>
      </p:sp>
    </p:spTree>
    <p:extLst>
      <p:ext uri="{BB962C8B-B14F-4D97-AF65-F5344CB8AC3E}">
        <p14:creationId xmlns:p14="http://schemas.microsoft.com/office/powerpoint/2010/main" val="379502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0" i="0" u="none" strike="noStrike" cap="none">
                <a:solidFill>
                  <a:srgbClr val="000000"/>
                </a:solidFill>
                <a:effectLst/>
                <a:latin typeface="Arial"/>
                <a:ea typeface="Arial"/>
                <a:cs typeface="Arial"/>
                <a:sym typeface="Arial"/>
              </a:rPr>
              <a:t>Since the value of amount and time have a very different scale from the rest, we should consider </a:t>
            </a:r>
            <a:r>
              <a:rPr lang="en-US" sz="1100" b="0" i="0" u="none" strike="noStrike" cap="none" err="1">
                <a:solidFill>
                  <a:srgbClr val="000000"/>
                </a:solidFill>
                <a:effectLst/>
                <a:latin typeface="Arial"/>
                <a:ea typeface="Arial"/>
                <a:cs typeface="Arial"/>
                <a:sym typeface="Arial"/>
              </a:rPr>
              <a:t>normalising</a:t>
            </a:r>
            <a:r>
              <a:rPr lang="en-US" sz="1100" b="0" i="0" u="none" strike="noStrike" cap="none">
                <a:solidFill>
                  <a:srgbClr val="000000"/>
                </a:solidFill>
                <a:effectLst/>
                <a:latin typeface="Arial"/>
                <a:ea typeface="Arial"/>
                <a:cs typeface="Arial"/>
                <a:sym typeface="Arial"/>
              </a:rPr>
              <a:t> the columns "Amount" and "Seconds since reference time"</a:t>
            </a:r>
            <a:endParaRPr lang="en-SG"/>
          </a:p>
        </p:txBody>
      </p:sp>
    </p:spTree>
    <p:extLst>
      <p:ext uri="{BB962C8B-B14F-4D97-AF65-F5344CB8AC3E}">
        <p14:creationId xmlns:p14="http://schemas.microsoft.com/office/powerpoint/2010/main" val="24098632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endParaRPr lang="en-SG"/>
          </a:p>
        </p:txBody>
      </p:sp>
    </p:spTree>
    <p:extLst>
      <p:ext uri="{BB962C8B-B14F-4D97-AF65-F5344CB8AC3E}">
        <p14:creationId xmlns:p14="http://schemas.microsoft.com/office/powerpoint/2010/main" val="37105555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b="0" i="0" u="none" strike="noStrike" cap="none">
                <a:solidFill>
                  <a:srgbClr val="000000"/>
                </a:solidFill>
                <a:effectLst/>
                <a:latin typeface="Arial"/>
                <a:ea typeface="Arial"/>
                <a:cs typeface="Arial"/>
                <a:sym typeface="Arial"/>
              </a:rPr>
              <a:t>In this case, it shows that only Feature 6 and 5 are missing and there is a 0.1 correlation between the missing values in these two columns.</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a:t>Dendrogram interpretation:</a:t>
            </a:r>
            <a:endParaRPr lang="en-SG"/>
          </a:p>
          <a:p>
            <a:endParaRPr lang="en-SG"/>
          </a:p>
        </p:txBody>
      </p:sp>
    </p:spTree>
    <p:extLst>
      <p:ext uri="{BB962C8B-B14F-4D97-AF65-F5344CB8AC3E}">
        <p14:creationId xmlns:p14="http://schemas.microsoft.com/office/powerpoint/2010/main" val="4454027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a:t>Dropping the rows will make the model biased and we will be using Imputation instead</a:t>
            </a:r>
            <a:endParaRPr lang="en-SG"/>
          </a:p>
          <a:p>
            <a:endParaRPr lang="en-SG"/>
          </a:p>
        </p:txBody>
      </p:sp>
    </p:spTree>
    <p:extLst>
      <p:ext uri="{BB962C8B-B14F-4D97-AF65-F5344CB8AC3E}">
        <p14:creationId xmlns:p14="http://schemas.microsoft.com/office/powerpoint/2010/main" val="24232890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b="1"/>
              <a:t>Data Shuffling: </a:t>
            </a:r>
            <a:r>
              <a:rPr lang="en-SG"/>
              <a:t>avoid element of bias / patterns in the split datasets (after splitting into training, testing and validation datasets) before training the ML model and subsampling </a:t>
            </a:r>
            <a:r>
              <a:rPr lang="en-SG">
                <a:sym typeface="Wingdings" panose="05000000000000000000" pitchFamily="2" charset="2"/>
              </a:rPr>
              <a:t> Improve ML model quality + Improve predictive performance </a:t>
            </a:r>
          </a:p>
          <a:p>
            <a:r>
              <a:rPr lang="en-SG" b="1">
                <a:sym typeface="Wingdings" panose="05000000000000000000" pitchFamily="2" charset="2"/>
              </a:rPr>
              <a:t>Correlation Metrics: </a:t>
            </a:r>
          </a:p>
          <a:p>
            <a:pPr lvl="1"/>
            <a:r>
              <a:rPr lang="en-US" sz="1100" b="1" i="0" u="none" strike="noStrike" cap="none">
                <a:solidFill>
                  <a:srgbClr val="000000"/>
                </a:solidFill>
                <a:effectLst/>
                <a:latin typeface="Arial"/>
                <a:ea typeface="Arial"/>
                <a:cs typeface="Arial"/>
                <a:sym typeface="Arial"/>
              </a:rPr>
              <a:t>Negative Correlations</a:t>
            </a:r>
            <a:r>
              <a:rPr lang="en-US" sz="1100" b="0" i="0" u="none" strike="noStrike" cap="none">
                <a:solidFill>
                  <a:srgbClr val="000000"/>
                </a:solidFill>
                <a:effectLst/>
                <a:latin typeface="Arial"/>
                <a:ea typeface="Arial"/>
                <a:cs typeface="Arial"/>
                <a:sym typeface="Arial"/>
              </a:rPr>
              <a:t>: Features (7 and 8), (15 and 16), (16 and 17), (16 and 21), (24 and 27), (26 and 27) are negatively correlated. </a:t>
            </a:r>
          </a:p>
          <a:p>
            <a:pPr lvl="1"/>
            <a:r>
              <a:rPr lang="en-US" sz="1100" b="1" i="0" u="none" strike="noStrike" cap="none">
                <a:solidFill>
                  <a:srgbClr val="000000"/>
                </a:solidFill>
                <a:effectLst/>
                <a:latin typeface="Arial"/>
                <a:ea typeface="Arial"/>
                <a:cs typeface="Arial"/>
                <a:sym typeface="Arial"/>
              </a:rPr>
              <a:t>Positive Correlations</a:t>
            </a:r>
            <a:r>
              <a:rPr lang="en-US" sz="1100" b="0" i="0" u="none" strike="noStrike" cap="none">
                <a:solidFill>
                  <a:srgbClr val="000000"/>
                </a:solidFill>
                <a:effectLst/>
                <a:latin typeface="Arial"/>
                <a:ea typeface="Arial"/>
                <a:cs typeface="Arial"/>
                <a:sym typeface="Arial"/>
              </a:rPr>
              <a:t>: Features (2,3, and 4), (2 and 26), (15 and 21) are positively correlated. Notice how the higher these values are, the more likely the end result will be a fraud transaction.</a:t>
            </a:r>
          </a:p>
          <a:p>
            <a:pPr lvl="1"/>
            <a:r>
              <a:rPr lang="en-US" sz="1100" b="0" i="0" u="none" strike="noStrike" cap="none">
                <a:solidFill>
                  <a:srgbClr val="000000"/>
                </a:solidFill>
                <a:effectLst/>
                <a:latin typeface="Arial"/>
                <a:ea typeface="Arial"/>
                <a:cs typeface="Arial"/>
                <a:sym typeface="Arial"/>
              </a:rPr>
              <a:t>So now we will be removing features 7, 16, 27, 2, 21</a:t>
            </a:r>
          </a:p>
          <a:p>
            <a:pPr lvl="0"/>
            <a:r>
              <a:rPr lang="en-US" b="0" i="0" u="none" strike="noStrike" cap="none">
                <a:solidFill>
                  <a:srgbClr val="000000"/>
                </a:solidFill>
                <a:effectLst/>
                <a:latin typeface="Arial"/>
                <a:cs typeface="Arial"/>
                <a:sym typeface="Arial"/>
              </a:rPr>
              <a:t>Chose F1-score to see which is the best model and chose </a:t>
            </a:r>
            <a:endParaRPr lang="en-SG"/>
          </a:p>
          <a:p>
            <a:endParaRPr lang="en-SG"/>
          </a:p>
        </p:txBody>
      </p:sp>
    </p:spTree>
    <p:extLst>
      <p:ext uri="{BB962C8B-B14F-4D97-AF65-F5344CB8AC3E}">
        <p14:creationId xmlns:p14="http://schemas.microsoft.com/office/powerpoint/2010/main" val="20307394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userDrawn="1">
  <p:cSld name="1_Title slide">
    <p:spTree>
      <p:nvGrpSpPr>
        <p:cNvPr id="1" name="Shape 9"/>
        <p:cNvGrpSpPr/>
        <p:nvPr/>
      </p:nvGrpSpPr>
      <p:grpSpPr>
        <a:xfrm>
          <a:off x="0" y="0"/>
          <a:ext cx="0" cy="0"/>
          <a:chOff x="0" y="0"/>
          <a:chExt cx="0" cy="0"/>
        </a:xfrm>
      </p:grpSpPr>
      <p:sp>
        <p:nvSpPr>
          <p:cNvPr id="19" name="Rectangle 18">
            <a:extLst>
              <a:ext uri="{FF2B5EF4-FFF2-40B4-BE49-F238E27FC236}">
                <a16:creationId xmlns:a16="http://schemas.microsoft.com/office/drawing/2014/main" id="{D6207273-069A-9E4A-816C-79AF4EC03252}"/>
              </a:ext>
            </a:extLst>
          </p:cNvPr>
          <p:cNvSpPr/>
          <p:nvPr userDrawn="1"/>
        </p:nvSpPr>
        <p:spPr>
          <a:xfrm>
            <a:off x="1060614" y="4793744"/>
            <a:ext cx="471495" cy="286146"/>
          </a:xfrm>
          <a:prstGeom prst="rect">
            <a:avLst/>
          </a:prstGeom>
          <a:noFill/>
          <a:ln w="127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 b="1">
                <a:solidFill>
                  <a:schemeClr val="tx1"/>
                </a:solidFill>
              </a:rPr>
              <a:t>EDA</a:t>
            </a:r>
          </a:p>
        </p:txBody>
      </p:sp>
      <p:sp>
        <p:nvSpPr>
          <p:cNvPr id="20" name="Rectangle 19">
            <a:extLst>
              <a:ext uri="{FF2B5EF4-FFF2-40B4-BE49-F238E27FC236}">
                <a16:creationId xmlns:a16="http://schemas.microsoft.com/office/drawing/2014/main" id="{B4044B36-8297-7C48-9F82-4CC58A616B78}"/>
              </a:ext>
            </a:extLst>
          </p:cNvPr>
          <p:cNvSpPr/>
          <p:nvPr userDrawn="1"/>
        </p:nvSpPr>
        <p:spPr>
          <a:xfrm>
            <a:off x="1770052" y="4793744"/>
            <a:ext cx="950616" cy="286146"/>
          </a:xfrm>
          <a:prstGeom prst="rect">
            <a:avLst/>
          </a:prstGeom>
          <a:noFill/>
          <a:ln w="127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GB" sz="800" b="1">
                <a:solidFill>
                  <a:schemeClr val="tx1"/>
                </a:solidFill>
              </a:rPr>
              <a:t>Data</a:t>
            </a:r>
          </a:p>
          <a:p>
            <a:pPr lvl="0" algn="ctr"/>
            <a:r>
              <a:rPr lang="en-GB" sz="800" b="1">
                <a:solidFill>
                  <a:schemeClr val="tx1"/>
                </a:solidFill>
              </a:rPr>
              <a:t>Pre-processing</a:t>
            </a:r>
          </a:p>
        </p:txBody>
      </p:sp>
      <p:sp>
        <p:nvSpPr>
          <p:cNvPr id="21" name="Rectangle 20">
            <a:extLst>
              <a:ext uri="{FF2B5EF4-FFF2-40B4-BE49-F238E27FC236}">
                <a16:creationId xmlns:a16="http://schemas.microsoft.com/office/drawing/2014/main" id="{FFAB764C-2E38-9444-AD5A-111F80E014AC}"/>
              </a:ext>
            </a:extLst>
          </p:cNvPr>
          <p:cNvSpPr/>
          <p:nvPr userDrawn="1"/>
        </p:nvSpPr>
        <p:spPr>
          <a:xfrm>
            <a:off x="2915076" y="4793744"/>
            <a:ext cx="709438" cy="286143"/>
          </a:xfrm>
          <a:prstGeom prst="rect">
            <a:avLst/>
          </a:prstGeom>
          <a:solidFill>
            <a:schemeClr val="bg1"/>
          </a:solidFill>
          <a:ln w="127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 b="1">
                <a:solidFill>
                  <a:schemeClr val="tx1"/>
                </a:solidFill>
              </a:rPr>
              <a:t>Business Solution</a:t>
            </a:r>
          </a:p>
        </p:txBody>
      </p:sp>
      <p:sp>
        <p:nvSpPr>
          <p:cNvPr id="22" name="Rectangle 21">
            <a:extLst>
              <a:ext uri="{FF2B5EF4-FFF2-40B4-BE49-F238E27FC236}">
                <a16:creationId xmlns:a16="http://schemas.microsoft.com/office/drawing/2014/main" id="{E1C9FDB8-346D-CF46-80EA-E067DE3AF515}"/>
              </a:ext>
            </a:extLst>
          </p:cNvPr>
          <p:cNvSpPr/>
          <p:nvPr userDrawn="1"/>
        </p:nvSpPr>
        <p:spPr>
          <a:xfrm>
            <a:off x="3787938" y="4793739"/>
            <a:ext cx="795107" cy="287918"/>
          </a:xfrm>
          <a:prstGeom prst="rect">
            <a:avLst/>
          </a:prstGeom>
          <a:solidFill>
            <a:schemeClr val="bg1"/>
          </a:solidFill>
          <a:ln w="127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 b="1">
                <a:solidFill>
                  <a:schemeClr val="tx1"/>
                </a:solidFill>
              </a:rPr>
              <a:t>Model Selection</a:t>
            </a:r>
          </a:p>
        </p:txBody>
      </p:sp>
      <p:sp>
        <p:nvSpPr>
          <p:cNvPr id="23" name="Rectangle 22">
            <a:extLst>
              <a:ext uri="{FF2B5EF4-FFF2-40B4-BE49-F238E27FC236}">
                <a16:creationId xmlns:a16="http://schemas.microsoft.com/office/drawing/2014/main" id="{B6F91AFC-ACB4-CD4B-BD7A-C79D5E6A6EC6}"/>
              </a:ext>
            </a:extLst>
          </p:cNvPr>
          <p:cNvSpPr/>
          <p:nvPr userDrawn="1"/>
        </p:nvSpPr>
        <p:spPr>
          <a:xfrm>
            <a:off x="4735010" y="4793739"/>
            <a:ext cx="1129156" cy="286148"/>
          </a:xfrm>
          <a:prstGeom prst="rect">
            <a:avLst/>
          </a:prstGeom>
          <a:solidFill>
            <a:schemeClr val="bg1"/>
          </a:solidFill>
          <a:ln w="127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 b="1">
                <a:solidFill>
                  <a:schemeClr val="tx1"/>
                </a:solidFill>
              </a:rPr>
              <a:t>Recommendations</a:t>
            </a:r>
          </a:p>
        </p:txBody>
      </p:sp>
      <p:cxnSp>
        <p:nvCxnSpPr>
          <p:cNvPr id="24" name="Straight Connector 23">
            <a:extLst>
              <a:ext uri="{FF2B5EF4-FFF2-40B4-BE49-F238E27FC236}">
                <a16:creationId xmlns:a16="http://schemas.microsoft.com/office/drawing/2014/main" id="{A88034AB-9648-1A4A-8777-54119B5CADA3}"/>
              </a:ext>
            </a:extLst>
          </p:cNvPr>
          <p:cNvCxnSpPr>
            <a:cxnSpLocks/>
            <a:stCxn id="28" idx="3"/>
            <a:endCxn id="19" idx="1"/>
          </p:cNvCxnSpPr>
          <p:nvPr userDrawn="1"/>
        </p:nvCxnSpPr>
        <p:spPr>
          <a:xfrm flipV="1">
            <a:off x="882074" y="4936817"/>
            <a:ext cx="178540" cy="2646"/>
          </a:xfrm>
          <a:prstGeom prst="line">
            <a:avLst/>
          </a:prstGeom>
        </p:spPr>
        <p:style>
          <a:lnRef idx="1">
            <a:schemeClr val="accent2"/>
          </a:lnRef>
          <a:fillRef idx="0">
            <a:schemeClr val="accent2"/>
          </a:fillRef>
          <a:effectRef idx="0">
            <a:schemeClr val="accent2"/>
          </a:effectRef>
          <a:fontRef idx="minor">
            <a:schemeClr val="tx1"/>
          </a:fontRef>
        </p:style>
      </p:cxnSp>
      <p:cxnSp>
        <p:nvCxnSpPr>
          <p:cNvPr id="25" name="Straight Connector 24">
            <a:extLst>
              <a:ext uri="{FF2B5EF4-FFF2-40B4-BE49-F238E27FC236}">
                <a16:creationId xmlns:a16="http://schemas.microsoft.com/office/drawing/2014/main" id="{3EBDBC49-D785-2C46-9776-4DFECA047FBC}"/>
              </a:ext>
            </a:extLst>
          </p:cNvPr>
          <p:cNvCxnSpPr>
            <a:cxnSpLocks/>
            <a:stCxn id="20" idx="3"/>
            <a:endCxn id="21" idx="1"/>
          </p:cNvCxnSpPr>
          <p:nvPr userDrawn="1"/>
        </p:nvCxnSpPr>
        <p:spPr>
          <a:xfrm flipV="1">
            <a:off x="2720668" y="4936816"/>
            <a:ext cx="194408" cy="1"/>
          </a:xfrm>
          <a:prstGeom prst="line">
            <a:avLst/>
          </a:prstGeom>
        </p:spPr>
        <p:style>
          <a:lnRef idx="1">
            <a:schemeClr val="accent2"/>
          </a:lnRef>
          <a:fillRef idx="0">
            <a:schemeClr val="accent2"/>
          </a:fillRef>
          <a:effectRef idx="0">
            <a:schemeClr val="accent2"/>
          </a:effectRef>
          <a:fontRef idx="minor">
            <a:schemeClr val="tx1"/>
          </a:fontRef>
        </p:style>
      </p:cxnSp>
      <p:cxnSp>
        <p:nvCxnSpPr>
          <p:cNvPr id="26" name="Straight Connector 25">
            <a:extLst>
              <a:ext uri="{FF2B5EF4-FFF2-40B4-BE49-F238E27FC236}">
                <a16:creationId xmlns:a16="http://schemas.microsoft.com/office/drawing/2014/main" id="{24F09E10-BA46-6643-A9FB-B5B8686D8AB4}"/>
              </a:ext>
            </a:extLst>
          </p:cNvPr>
          <p:cNvCxnSpPr>
            <a:cxnSpLocks/>
            <a:stCxn id="21" idx="3"/>
            <a:endCxn id="22" idx="1"/>
          </p:cNvCxnSpPr>
          <p:nvPr userDrawn="1"/>
        </p:nvCxnSpPr>
        <p:spPr>
          <a:xfrm>
            <a:off x="3624514" y="4936816"/>
            <a:ext cx="163424" cy="882"/>
          </a:xfrm>
          <a:prstGeom prst="line">
            <a:avLst/>
          </a:prstGeom>
        </p:spPr>
        <p:style>
          <a:lnRef idx="1">
            <a:schemeClr val="accent2"/>
          </a:lnRef>
          <a:fillRef idx="0">
            <a:schemeClr val="accent2"/>
          </a:fillRef>
          <a:effectRef idx="0">
            <a:schemeClr val="accent2"/>
          </a:effectRef>
          <a:fontRef idx="minor">
            <a:schemeClr val="tx1"/>
          </a:fontRef>
        </p:style>
      </p:cxnSp>
      <p:cxnSp>
        <p:nvCxnSpPr>
          <p:cNvPr id="27" name="Straight Connector 26">
            <a:extLst>
              <a:ext uri="{FF2B5EF4-FFF2-40B4-BE49-F238E27FC236}">
                <a16:creationId xmlns:a16="http://schemas.microsoft.com/office/drawing/2014/main" id="{48334A69-A73C-1748-9195-878C127A48F7}"/>
              </a:ext>
            </a:extLst>
          </p:cNvPr>
          <p:cNvCxnSpPr>
            <a:cxnSpLocks/>
            <a:stCxn id="22" idx="3"/>
            <a:endCxn id="23" idx="1"/>
          </p:cNvCxnSpPr>
          <p:nvPr userDrawn="1"/>
        </p:nvCxnSpPr>
        <p:spPr>
          <a:xfrm flipV="1">
            <a:off x="4583045" y="4936813"/>
            <a:ext cx="151965" cy="885"/>
          </a:xfrm>
          <a:prstGeom prst="line">
            <a:avLst/>
          </a:prstGeom>
        </p:spPr>
        <p:style>
          <a:lnRef idx="1">
            <a:schemeClr val="accent2"/>
          </a:lnRef>
          <a:fillRef idx="0">
            <a:schemeClr val="accent2"/>
          </a:fillRef>
          <a:effectRef idx="0">
            <a:schemeClr val="accent2"/>
          </a:effectRef>
          <a:fontRef idx="minor">
            <a:schemeClr val="tx1"/>
          </a:fontRef>
        </p:style>
      </p:cxnSp>
      <p:sp>
        <p:nvSpPr>
          <p:cNvPr id="28" name="Rectangle 27">
            <a:extLst>
              <a:ext uri="{FF2B5EF4-FFF2-40B4-BE49-F238E27FC236}">
                <a16:creationId xmlns:a16="http://schemas.microsoft.com/office/drawing/2014/main" id="{42C08196-A78B-7C47-ADE9-44B4E2B0AE87}"/>
              </a:ext>
            </a:extLst>
          </p:cNvPr>
          <p:cNvSpPr/>
          <p:nvPr userDrawn="1"/>
        </p:nvSpPr>
        <p:spPr>
          <a:xfrm>
            <a:off x="95145" y="4796388"/>
            <a:ext cx="786929" cy="286149"/>
          </a:xfrm>
          <a:prstGeom prst="rect">
            <a:avLst/>
          </a:prstGeom>
          <a:solidFill>
            <a:srgbClr val="002060"/>
          </a:solidFill>
          <a:ln w="127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 b="1">
                <a:solidFill>
                  <a:schemeClr val="bg1"/>
                </a:solidFill>
              </a:rPr>
              <a:t>Introduction</a:t>
            </a:r>
          </a:p>
        </p:txBody>
      </p:sp>
      <p:cxnSp>
        <p:nvCxnSpPr>
          <p:cNvPr id="29" name="Straight Connector 28">
            <a:extLst>
              <a:ext uri="{FF2B5EF4-FFF2-40B4-BE49-F238E27FC236}">
                <a16:creationId xmlns:a16="http://schemas.microsoft.com/office/drawing/2014/main" id="{9BDE807B-A73A-1846-885B-17D2BF049EFB}"/>
              </a:ext>
            </a:extLst>
          </p:cNvPr>
          <p:cNvCxnSpPr>
            <a:cxnSpLocks/>
            <a:stCxn id="19" idx="3"/>
            <a:endCxn id="20" idx="1"/>
          </p:cNvCxnSpPr>
          <p:nvPr userDrawn="1"/>
        </p:nvCxnSpPr>
        <p:spPr>
          <a:xfrm>
            <a:off x="1532109" y="4936817"/>
            <a:ext cx="237943" cy="0"/>
          </a:xfrm>
          <a:prstGeom prst="line">
            <a:avLst/>
          </a:prstGeom>
        </p:spPr>
        <p:style>
          <a:lnRef idx="1">
            <a:schemeClr val="accent2"/>
          </a:lnRef>
          <a:fillRef idx="0">
            <a:schemeClr val="accent2"/>
          </a:fillRef>
          <a:effectRef idx="0">
            <a:schemeClr val="accent2"/>
          </a:effectRef>
          <a:fontRef idx="minor">
            <a:schemeClr val="tx1"/>
          </a:fontRef>
        </p:style>
      </p:cxnSp>
      <p:sp>
        <p:nvSpPr>
          <p:cNvPr id="30" name="Rectangle 29">
            <a:extLst>
              <a:ext uri="{FF2B5EF4-FFF2-40B4-BE49-F238E27FC236}">
                <a16:creationId xmlns:a16="http://schemas.microsoft.com/office/drawing/2014/main" id="{187204C4-9A99-1F4F-AA55-222013D9D583}"/>
              </a:ext>
            </a:extLst>
          </p:cNvPr>
          <p:cNvSpPr/>
          <p:nvPr userDrawn="1"/>
        </p:nvSpPr>
        <p:spPr>
          <a:xfrm>
            <a:off x="6016132" y="4793739"/>
            <a:ext cx="782911" cy="286148"/>
          </a:xfrm>
          <a:prstGeom prst="rect">
            <a:avLst/>
          </a:prstGeom>
          <a:solidFill>
            <a:schemeClr val="bg1"/>
          </a:solidFill>
          <a:ln w="127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 b="1">
                <a:solidFill>
                  <a:schemeClr val="tx1"/>
                </a:solidFill>
              </a:rPr>
              <a:t>Conclusion</a:t>
            </a:r>
          </a:p>
        </p:txBody>
      </p:sp>
      <p:cxnSp>
        <p:nvCxnSpPr>
          <p:cNvPr id="31" name="Straight Connector 30">
            <a:extLst>
              <a:ext uri="{FF2B5EF4-FFF2-40B4-BE49-F238E27FC236}">
                <a16:creationId xmlns:a16="http://schemas.microsoft.com/office/drawing/2014/main" id="{BDFC959A-A400-3047-ABA5-714163D51F43}"/>
              </a:ext>
            </a:extLst>
          </p:cNvPr>
          <p:cNvCxnSpPr>
            <a:cxnSpLocks/>
            <a:stCxn id="23" idx="3"/>
            <a:endCxn id="30" idx="1"/>
          </p:cNvCxnSpPr>
          <p:nvPr userDrawn="1"/>
        </p:nvCxnSpPr>
        <p:spPr>
          <a:xfrm>
            <a:off x="5864166" y="4936813"/>
            <a:ext cx="151966" cy="0"/>
          </a:xfrm>
          <a:prstGeom prst="line">
            <a:avLst/>
          </a:prstGeom>
        </p:spPr>
        <p:style>
          <a:lnRef idx="1">
            <a:schemeClr val="accent2"/>
          </a:lnRef>
          <a:fillRef idx="0">
            <a:schemeClr val="accent2"/>
          </a:fillRef>
          <a:effectRef idx="0">
            <a:schemeClr val="accent2"/>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slide" preserve="1" userDrawn="1">
  <p:cSld name="1_Title slide">
    <p:spTree>
      <p:nvGrpSpPr>
        <p:cNvPr id="1" name="Shape 9"/>
        <p:cNvGrpSpPr/>
        <p:nvPr/>
      </p:nvGrpSpPr>
      <p:grpSpPr>
        <a:xfrm>
          <a:off x="0" y="0"/>
          <a:ext cx="0" cy="0"/>
          <a:chOff x="0" y="0"/>
          <a:chExt cx="0" cy="0"/>
        </a:xfrm>
      </p:grpSpPr>
      <p:sp>
        <p:nvSpPr>
          <p:cNvPr id="19" name="Rectangle 18">
            <a:extLst>
              <a:ext uri="{FF2B5EF4-FFF2-40B4-BE49-F238E27FC236}">
                <a16:creationId xmlns:a16="http://schemas.microsoft.com/office/drawing/2014/main" id="{48CC31D5-DAE7-E545-A698-F58FB5BCC0E2}"/>
              </a:ext>
            </a:extLst>
          </p:cNvPr>
          <p:cNvSpPr/>
          <p:nvPr userDrawn="1"/>
        </p:nvSpPr>
        <p:spPr>
          <a:xfrm>
            <a:off x="1060614" y="4793744"/>
            <a:ext cx="471495" cy="286146"/>
          </a:xfrm>
          <a:prstGeom prst="rect">
            <a:avLst/>
          </a:prstGeom>
          <a:noFill/>
          <a:ln w="12700">
            <a:solidFill>
              <a:srgbClr val="0121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 b="1">
                <a:solidFill>
                  <a:schemeClr val="tx1"/>
                </a:solidFill>
              </a:rPr>
              <a:t>EDA</a:t>
            </a:r>
          </a:p>
        </p:txBody>
      </p:sp>
      <p:sp>
        <p:nvSpPr>
          <p:cNvPr id="20" name="Rectangle 19">
            <a:extLst>
              <a:ext uri="{FF2B5EF4-FFF2-40B4-BE49-F238E27FC236}">
                <a16:creationId xmlns:a16="http://schemas.microsoft.com/office/drawing/2014/main" id="{0E38A701-3A8C-F14C-BB5E-EE62DB52666A}"/>
              </a:ext>
            </a:extLst>
          </p:cNvPr>
          <p:cNvSpPr/>
          <p:nvPr userDrawn="1"/>
        </p:nvSpPr>
        <p:spPr>
          <a:xfrm>
            <a:off x="1770052" y="4793744"/>
            <a:ext cx="950616" cy="286146"/>
          </a:xfrm>
          <a:prstGeom prst="rect">
            <a:avLst/>
          </a:prstGeom>
          <a:noFill/>
          <a:ln w="127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GB" sz="800" b="1">
                <a:solidFill>
                  <a:schemeClr val="tx1"/>
                </a:solidFill>
              </a:rPr>
              <a:t>Data</a:t>
            </a:r>
          </a:p>
          <a:p>
            <a:pPr lvl="0" algn="ctr"/>
            <a:r>
              <a:rPr lang="en-GB" sz="800" b="1">
                <a:solidFill>
                  <a:schemeClr val="tx1"/>
                </a:solidFill>
              </a:rPr>
              <a:t>Pre-processing</a:t>
            </a:r>
          </a:p>
        </p:txBody>
      </p:sp>
      <p:sp>
        <p:nvSpPr>
          <p:cNvPr id="21" name="Rectangle 20">
            <a:extLst>
              <a:ext uri="{FF2B5EF4-FFF2-40B4-BE49-F238E27FC236}">
                <a16:creationId xmlns:a16="http://schemas.microsoft.com/office/drawing/2014/main" id="{EC71D6D0-6E88-D44F-B1F5-6D83674A83E8}"/>
              </a:ext>
            </a:extLst>
          </p:cNvPr>
          <p:cNvSpPr/>
          <p:nvPr userDrawn="1"/>
        </p:nvSpPr>
        <p:spPr>
          <a:xfrm>
            <a:off x="2915076" y="4793744"/>
            <a:ext cx="709438" cy="286143"/>
          </a:xfrm>
          <a:prstGeom prst="rect">
            <a:avLst/>
          </a:prstGeom>
          <a:noFill/>
          <a:ln w="127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 b="1">
                <a:solidFill>
                  <a:schemeClr val="tx1"/>
                </a:solidFill>
              </a:rPr>
              <a:t>Business Solution</a:t>
            </a:r>
          </a:p>
        </p:txBody>
      </p:sp>
      <p:sp>
        <p:nvSpPr>
          <p:cNvPr id="22" name="Rectangle 21">
            <a:extLst>
              <a:ext uri="{FF2B5EF4-FFF2-40B4-BE49-F238E27FC236}">
                <a16:creationId xmlns:a16="http://schemas.microsoft.com/office/drawing/2014/main" id="{16ECF08C-5C0E-DD40-8A03-F58314FCE1B6}"/>
              </a:ext>
            </a:extLst>
          </p:cNvPr>
          <p:cNvSpPr/>
          <p:nvPr userDrawn="1"/>
        </p:nvSpPr>
        <p:spPr>
          <a:xfrm>
            <a:off x="3787938" y="4793739"/>
            <a:ext cx="795107" cy="287918"/>
          </a:xfrm>
          <a:prstGeom prst="rect">
            <a:avLst/>
          </a:prstGeom>
          <a:solidFill>
            <a:schemeClr val="bg1"/>
          </a:solidFill>
          <a:ln w="127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 b="1">
                <a:solidFill>
                  <a:schemeClr val="tx1"/>
                </a:solidFill>
              </a:rPr>
              <a:t>Model Selection</a:t>
            </a:r>
          </a:p>
        </p:txBody>
      </p:sp>
      <p:sp>
        <p:nvSpPr>
          <p:cNvPr id="23" name="Rectangle 22">
            <a:extLst>
              <a:ext uri="{FF2B5EF4-FFF2-40B4-BE49-F238E27FC236}">
                <a16:creationId xmlns:a16="http://schemas.microsoft.com/office/drawing/2014/main" id="{A585D177-D1C0-B546-9172-6D3E3DFF713E}"/>
              </a:ext>
            </a:extLst>
          </p:cNvPr>
          <p:cNvSpPr/>
          <p:nvPr userDrawn="1"/>
        </p:nvSpPr>
        <p:spPr>
          <a:xfrm>
            <a:off x="4735010" y="4793739"/>
            <a:ext cx="1129156" cy="286148"/>
          </a:xfrm>
          <a:prstGeom prst="rect">
            <a:avLst/>
          </a:prstGeom>
          <a:solidFill>
            <a:srgbClr val="012161"/>
          </a:solidFill>
          <a:ln w="127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 b="1">
                <a:solidFill>
                  <a:schemeClr val="bg1"/>
                </a:solidFill>
              </a:rPr>
              <a:t>Recommendations</a:t>
            </a:r>
          </a:p>
        </p:txBody>
      </p:sp>
      <p:cxnSp>
        <p:nvCxnSpPr>
          <p:cNvPr id="24" name="Straight Connector 23">
            <a:extLst>
              <a:ext uri="{FF2B5EF4-FFF2-40B4-BE49-F238E27FC236}">
                <a16:creationId xmlns:a16="http://schemas.microsoft.com/office/drawing/2014/main" id="{40550547-952B-C44E-9665-5093A5AF88B2}"/>
              </a:ext>
            </a:extLst>
          </p:cNvPr>
          <p:cNvCxnSpPr>
            <a:cxnSpLocks/>
            <a:stCxn id="28" idx="3"/>
            <a:endCxn id="19" idx="1"/>
          </p:cNvCxnSpPr>
          <p:nvPr userDrawn="1"/>
        </p:nvCxnSpPr>
        <p:spPr>
          <a:xfrm flipV="1">
            <a:off x="882074" y="4936817"/>
            <a:ext cx="178540" cy="2646"/>
          </a:xfrm>
          <a:prstGeom prst="line">
            <a:avLst/>
          </a:prstGeom>
        </p:spPr>
        <p:style>
          <a:lnRef idx="1">
            <a:schemeClr val="accent2"/>
          </a:lnRef>
          <a:fillRef idx="0">
            <a:schemeClr val="accent2"/>
          </a:fillRef>
          <a:effectRef idx="0">
            <a:schemeClr val="accent2"/>
          </a:effectRef>
          <a:fontRef idx="minor">
            <a:schemeClr val="tx1"/>
          </a:fontRef>
        </p:style>
      </p:cxnSp>
      <p:cxnSp>
        <p:nvCxnSpPr>
          <p:cNvPr id="25" name="Straight Connector 24">
            <a:extLst>
              <a:ext uri="{FF2B5EF4-FFF2-40B4-BE49-F238E27FC236}">
                <a16:creationId xmlns:a16="http://schemas.microsoft.com/office/drawing/2014/main" id="{33AD2BDD-2B16-9645-9AAB-E3F481F24A56}"/>
              </a:ext>
            </a:extLst>
          </p:cNvPr>
          <p:cNvCxnSpPr>
            <a:cxnSpLocks/>
            <a:stCxn id="20" idx="3"/>
            <a:endCxn id="21" idx="1"/>
          </p:cNvCxnSpPr>
          <p:nvPr userDrawn="1"/>
        </p:nvCxnSpPr>
        <p:spPr>
          <a:xfrm flipV="1">
            <a:off x="2720668" y="4936816"/>
            <a:ext cx="194408" cy="1"/>
          </a:xfrm>
          <a:prstGeom prst="line">
            <a:avLst/>
          </a:prstGeom>
        </p:spPr>
        <p:style>
          <a:lnRef idx="1">
            <a:schemeClr val="accent2"/>
          </a:lnRef>
          <a:fillRef idx="0">
            <a:schemeClr val="accent2"/>
          </a:fillRef>
          <a:effectRef idx="0">
            <a:schemeClr val="accent2"/>
          </a:effectRef>
          <a:fontRef idx="minor">
            <a:schemeClr val="tx1"/>
          </a:fontRef>
        </p:style>
      </p:cxnSp>
      <p:cxnSp>
        <p:nvCxnSpPr>
          <p:cNvPr id="26" name="Straight Connector 25">
            <a:extLst>
              <a:ext uri="{FF2B5EF4-FFF2-40B4-BE49-F238E27FC236}">
                <a16:creationId xmlns:a16="http://schemas.microsoft.com/office/drawing/2014/main" id="{1EDE6CA0-ED87-CD4A-83FE-D6EC85135FF8}"/>
              </a:ext>
            </a:extLst>
          </p:cNvPr>
          <p:cNvCxnSpPr>
            <a:cxnSpLocks/>
            <a:stCxn id="21" idx="3"/>
            <a:endCxn id="22" idx="1"/>
          </p:cNvCxnSpPr>
          <p:nvPr userDrawn="1"/>
        </p:nvCxnSpPr>
        <p:spPr>
          <a:xfrm>
            <a:off x="3624514" y="4936816"/>
            <a:ext cx="163424" cy="882"/>
          </a:xfrm>
          <a:prstGeom prst="line">
            <a:avLst/>
          </a:prstGeom>
        </p:spPr>
        <p:style>
          <a:lnRef idx="1">
            <a:schemeClr val="accent2"/>
          </a:lnRef>
          <a:fillRef idx="0">
            <a:schemeClr val="accent2"/>
          </a:fillRef>
          <a:effectRef idx="0">
            <a:schemeClr val="accent2"/>
          </a:effectRef>
          <a:fontRef idx="minor">
            <a:schemeClr val="tx1"/>
          </a:fontRef>
        </p:style>
      </p:cxnSp>
      <p:cxnSp>
        <p:nvCxnSpPr>
          <p:cNvPr id="27" name="Straight Connector 26">
            <a:extLst>
              <a:ext uri="{FF2B5EF4-FFF2-40B4-BE49-F238E27FC236}">
                <a16:creationId xmlns:a16="http://schemas.microsoft.com/office/drawing/2014/main" id="{CDD42A36-BA92-E044-9FD5-777DF6FED304}"/>
              </a:ext>
            </a:extLst>
          </p:cNvPr>
          <p:cNvCxnSpPr>
            <a:cxnSpLocks/>
            <a:stCxn id="22" idx="3"/>
            <a:endCxn id="23" idx="1"/>
          </p:cNvCxnSpPr>
          <p:nvPr userDrawn="1"/>
        </p:nvCxnSpPr>
        <p:spPr>
          <a:xfrm flipV="1">
            <a:off x="4583045" y="4936813"/>
            <a:ext cx="151965" cy="885"/>
          </a:xfrm>
          <a:prstGeom prst="line">
            <a:avLst/>
          </a:prstGeom>
        </p:spPr>
        <p:style>
          <a:lnRef idx="1">
            <a:schemeClr val="accent2"/>
          </a:lnRef>
          <a:fillRef idx="0">
            <a:schemeClr val="accent2"/>
          </a:fillRef>
          <a:effectRef idx="0">
            <a:schemeClr val="accent2"/>
          </a:effectRef>
          <a:fontRef idx="minor">
            <a:schemeClr val="tx1"/>
          </a:fontRef>
        </p:style>
      </p:cxnSp>
      <p:sp>
        <p:nvSpPr>
          <p:cNvPr id="28" name="Rectangle 27">
            <a:extLst>
              <a:ext uri="{FF2B5EF4-FFF2-40B4-BE49-F238E27FC236}">
                <a16:creationId xmlns:a16="http://schemas.microsoft.com/office/drawing/2014/main" id="{9C8A929E-4380-2A4A-AB2C-24114FB4F92D}"/>
              </a:ext>
            </a:extLst>
          </p:cNvPr>
          <p:cNvSpPr/>
          <p:nvPr userDrawn="1"/>
        </p:nvSpPr>
        <p:spPr>
          <a:xfrm>
            <a:off x="95145" y="4796388"/>
            <a:ext cx="786929" cy="286149"/>
          </a:xfrm>
          <a:prstGeom prst="rect">
            <a:avLst/>
          </a:prstGeom>
          <a:noFill/>
          <a:ln w="127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 b="1">
                <a:solidFill>
                  <a:schemeClr val="tx1"/>
                </a:solidFill>
              </a:rPr>
              <a:t>Introduction</a:t>
            </a:r>
          </a:p>
        </p:txBody>
      </p:sp>
      <p:cxnSp>
        <p:nvCxnSpPr>
          <p:cNvPr id="29" name="Straight Connector 28">
            <a:extLst>
              <a:ext uri="{FF2B5EF4-FFF2-40B4-BE49-F238E27FC236}">
                <a16:creationId xmlns:a16="http://schemas.microsoft.com/office/drawing/2014/main" id="{0406166A-9D44-D74A-84BD-4D260D0063F8}"/>
              </a:ext>
            </a:extLst>
          </p:cNvPr>
          <p:cNvCxnSpPr>
            <a:cxnSpLocks/>
            <a:stCxn id="19" idx="3"/>
            <a:endCxn id="20" idx="1"/>
          </p:cNvCxnSpPr>
          <p:nvPr userDrawn="1"/>
        </p:nvCxnSpPr>
        <p:spPr>
          <a:xfrm>
            <a:off x="1532109" y="4936817"/>
            <a:ext cx="237943" cy="0"/>
          </a:xfrm>
          <a:prstGeom prst="line">
            <a:avLst/>
          </a:prstGeom>
        </p:spPr>
        <p:style>
          <a:lnRef idx="1">
            <a:schemeClr val="accent2"/>
          </a:lnRef>
          <a:fillRef idx="0">
            <a:schemeClr val="accent2"/>
          </a:fillRef>
          <a:effectRef idx="0">
            <a:schemeClr val="accent2"/>
          </a:effectRef>
          <a:fontRef idx="minor">
            <a:schemeClr val="tx1"/>
          </a:fontRef>
        </p:style>
      </p:cxnSp>
      <p:sp>
        <p:nvSpPr>
          <p:cNvPr id="30" name="Rectangle 29">
            <a:extLst>
              <a:ext uri="{FF2B5EF4-FFF2-40B4-BE49-F238E27FC236}">
                <a16:creationId xmlns:a16="http://schemas.microsoft.com/office/drawing/2014/main" id="{F2BEE249-B8F8-EC41-8B6F-7EB76A2647E7}"/>
              </a:ext>
            </a:extLst>
          </p:cNvPr>
          <p:cNvSpPr/>
          <p:nvPr userDrawn="1"/>
        </p:nvSpPr>
        <p:spPr>
          <a:xfrm>
            <a:off x="6016132" y="4793739"/>
            <a:ext cx="782911" cy="286148"/>
          </a:xfrm>
          <a:prstGeom prst="rect">
            <a:avLst/>
          </a:prstGeom>
          <a:solidFill>
            <a:schemeClr val="bg1"/>
          </a:solidFill>
          <a:ln w="127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 b="1">
                <a:solidFill>
                  <a:schemeClr val="tx1"/>
                </a:solidFill>
              </a:rPr>
              <a:t>Conclusion</a:t>
            </a:r>
          </a:p>
        </p:txBody>
      </p:sp>
      <p:cxnSp>
        <p:nvCxnSpPr>
          <p:cNvPr id="31" name="Straight Connector 30">
            <a:extLst>
              <a:ext uri="{FF2B5EF4-FFF2-40B4-BE49-F238E27FC236}">
                <a16:creationId xmlns:a16="http://schemas.microsoft.com/office/drawing/2014/main" id="{B088B4A6-8C94-064D-BDA6-EAB608A75B4A}"/>
              </a:ext>
            </a:extLst>
          </p:cNvPr>
          <p:cNvCxnSpPr>
            <a:cxnSpLocks/>
            <a:stCxn id="23" idx="3"/>
            <a:endCxn id="30" idx="1"/>
          </p:cNvCxnSpPr>
          <p:nvPr userDrawn="1"/>
        </p:nvCxnSpPr>
        <p:spPr>
          <a:xfrm>
            <a:off x="5864166" y="4936813"/>
            <a:ext cx="151966" cy="0"/>
          </a:xfrm>
          <a:prstGeom prst="line">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40190200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slide" preserve="1" userDrawn="1">
  <p:cSld name="Title slide">
    <p:spTree>
      <p:nvGrpSpPr>
        <p:cNvPr id="1" name="Shape 9"/>
        <p:cNvGrpSpPr/>
        <p:nvPr/>
      </p:nvGrpSpPr>
      <p:grpSpPr>
        <a:xfrm>
          <a:off x="0" y="0"/>
          <a:ext cx="0" cy="0"/>
          <a:chOff x="0" y="0"/>
          <a:chExt cx="0" cy="0"/>
        </a:xfrm>
      </p:grpSpPr>
      <p:sp>
        <p:nvSpPr>
          <p:cNvPr id="19" name="Rectangle 18">
            <a:extLst>
              <a:ext uri="{FF2B5EF4-FFF2-40B4-BE49-F238E27FC236}">
                <a16:creationId xmlns:a16="http://schemas.microsoft.com/office/drawing/2014/main" id="{31A605B1-2E7C-D64B-A007-F9FF5C550195}"/>
              </a:ext>
            </a:extLst>
          </p:cNvPr>
          <p:cNvSpPr/>
          <p:nvPr userDrawn="1"/>
        </p:nvSpPr>
        <p:spPr>
          <a:xfrm>
            <a:off x="1060614" y="4793744"/>
            <a:ext cx="471495" cy="286146"/>
          </a:xfrm>
          <a:prstGeom prst="rect">
            <a:avLst/>
          </a:prstGeom>
          <a:noFill/>
          <a:ln w="12700">
            <a:solidFill>
              <a:srgbClr val="0121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 b="1">
                <a:solidFill>
                  <a:schemeClr val="tx1"/>
                </a:solidFill>
              </a:rPr>
              <a:t>EDA</a:t>
            </a:r>
          </a:p>
        </p:txBody>
      </p:sp>
      <p:sp>
        <p:nvSpPr>
          <p:cNvPr id="20" name="Rectangle 19">
            <a:extLst>
              <a:ext uri="{FF2B5EF4-FFF2-40B4-BE49-F238E27FC236}">
                <a16:creationId xmlns:a16="http://schemas.microsoft.com/office/drawing/2014/main" id="{0D93AF40-A83B-A34F-BFF4-7F5E2F25072A}"/>
              </a:ext>
            </a:extLst>
          </p:cNvPr>
          <p:cNvSpPr/>
          <p:nvPr userDrawn="1"/>
        </p:nvSpPr>
        <p:spPr>
          <a:xfrm>
            <a:off x="1770052" y="4793744"/>
            <a:ext cx="950616" cy="286146"/>
          </a:xfrm>
          <a:prstGeom prst="rect">
            <a:avLst/>
          </a:prstGeom>
          <a:noFill/>
          <a:ln w="127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GB" sz="800" b="1">
                <a:solidFill>
                  <a:schemeClr val="tx1"/>
                </a:solidFill>
              </a:rPr>
              <a:t>Data</a:t>
            </a:r>
          </a:p>
          <a:p>
            <a:pPr lvl="0" algn="ctr"/>
            <a:r>
              <a:rPr lang="en-GB" sz="800" b="1">
                <a:solidFill>
                  <a:schemeClr val="tx1"/>
                </a:solidFill>
              </a:rPr>
              <a:t>Pre-processing</a:t>
            </a:r>
          </a:p>
        </p:txBody>
      </p:sp>
      <p:sp>
        <p:nvSpPr>
          <p:cNvPr id="21" name="Rectangle 20">
            <a:extLst>
              <a:ext uri="{FF2B5EF4-FFF2-40B4-BE49-F238E27FC236}">
                <a16:creationId xmlns:a16="http://schemas.microsoft.com/office/drawing/2014/main" id="{56F9E61F-3051-1E4E-828A-0CF7F58C2C57}"/>
              </a:ext>
            </a:extLst>
          </p:cNvPr>
          <p:cNvSpPr/>
          <p:nvPr userDrawn="1"/>
        </p:nvSpPr>
        <p:spPr>
          <a:xfrm>
            <a:off x="2915076" y="4793744"/>
            <a:ext cx="709438" cy="286143"/>
          </a:xfrm>
          <a:prstGeom prst="rect">
            <a:avLst/>
          </a:prstGeom>
          <a:noFill/>
          <a:ln w="127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 b="1">
                <a:solidFill>
                  <a:schemeClr val="tx1"/>
                </a:solidFill>
              </a:rPr>
              <a:t>Business Solution</a:t>
            </a:r>
          </a:p>
        </p:txBody>
      </p:sp>
      <p:sp>
        <p:nvSpPr>
          <p:cNvPr id="22" name="Rectangle 21">
            <a:extLst>
              <a:ext uri="{FF2B5EF4-FFF2-40B4-BE49-F238E27FC236}">
                <a16:creationId xmlns:a16="http://schemas.microsoft.com/office/drawing/2014/main" id="{ACA71E87-2B9E-B945-9141-4BF4E489E424}"/>
              </a:ext>
            </a:extLst>
          </p:cNvPr>
          <p:cNvSpPr/>
          <p:nvPr userDrawn="1"/>
        </p:nvSpPr>
        <p:spPr>
          <a:xfrm>
            <a:off x="3787938" y="4793739"/>
            <a:ext cx="795107" cy="287918"/>
          </a:xfrm>
          <a:prstGeom prst="rect">
            <a:avLst/>
          </a:prstGeom>
          <a:solidFill>
            <a:schemeClr val="bg1"/>
          </a:solidFill>
          <a:ln w="127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 b="1">
                <a:solidFill>
                  <a:schemeClr val="tx1"/>
                </a:solidFill>
              </a:rPr>
              <a:t>Model Selection</a:t>
            </a:r>
          </a:p>
        </p:txBody>
      </p:sp>
      <p:sp>
        <p:nvSpPr>
          <p:cNvPr id="23" name="Rectangle 22">
            <a:extLst>
              <a:ext uri="{FF2B5EF4-FFF2-40B4-BE49-F238E27FC236}">
                <a16:creationId xmlns:a16="http://schemas.microsoft.com/office/drawing/2014/main" id="{A1DBC63A-FA1D-7346-B785-332615845495}"/>
              </a:ext>
            </a:extLst>
          </p:cNvPr>
          <p:cNvSpPr/>
          <p:nvPr userDrawn="1"/>
        </p:nvSpPr>
        <p:spPr>
          <a:xfrm>
            <a:off x="4735010" y="4793739"/>
            <a:ext cx="1129156" cy="286148"/>
          </a:xfrm>
          <a:prstGeom prst="rect">
            <a:avLst/>
          </a:prstGeom>
          <a:solidFill>
            <a:schemeClr val="bg1"/>
          </a:solidFill>
          <a:ln w="127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 b="1">
                <a:solidFill>
                  <a:schemeClr val="tx1"/>
                </a:solidFill>
              </a:rPr>
              <a:t>Recommendations</a:t>
            </a:r>
          </a:p>
        </p:txBody>
      </p:sp>
      <p:cxnSp>
        <p:nvCxnSpPr>
          <p:cNvPr id="24" name="Straight Connector 23">
            <a:extLst>
              <a:ext uri="{FF2B5EF4-FFF2-40B4-BE49-F238E27FC236}">
                <a16:creationId xmlns:a16="http://schemas.microsoft.com/office/drawing/2014/main" id="{9012167E-1657-FE47-8739-BB5173193725}"/>
              </a:ext>
            </a:extLst>
          </p:cNvPr>
          <p:cNvCxnSpPr>
            <a:cxnSpLocks/>
            <a:stCxn id="28" idx="3"/>
            <a:endCxn id="19" idx="1"/>
          </p:cNvCxnSpPr>
          <p:nvPr userDrawn="1"/>
        </p:nvCxnSpPr>
        <p:spPr>
          <a:xfrm flipV="1">
            <a:off x="882074" y="4936817"/>
            <a:ext cx="178540" cy="2646"/>
          </a:xfrm>
          <a:prstGeom prst="line">
            <a:avLst/>
          </a:prstGeom>
        </p:spPr>
        <p:style>
          <a:lnRef idx="1">
            <a:schemeClr val="accent2"/>
          </a:lnRef>
          <a:fillRef idx="0">
            <a:schemeClr val="accent2"/>
          </a:fillRef>
          <a:effectRef idx="0">
            <a:schemeClr val="accent2"/>
          </a:effectRef>
          <a:fontRef idx="minor">
            <a:schemeClr val="tx1"/>
          </a:fontRef>
        </p:style>
      </p:cxnSp>
      <p:cxnSp>
        <p:nvCxnSpPr>
          <p:cNvPr id="25" name="Straight Connector 24">
            <a:extLst>
              <a:ext uri="{FF2B5EF4-FFF2-40B4-BE49-F238E27FC236}">
                <a16:creationId xmlns:a16="http://schemas.microsoft.com/office/drawing/2014/main" id="{5944396D-6E13-6443-B1F2-492F39C35D7F}"/>
              </a:ext>
            </a:extLst>
          </p:cNvPr>
          <p:cNvCxnSpPr>
            <a:cxnSpLocks/>
            <a:stCxn id="20" idx="3"/>
            <a:endCxn id="21" idx="1"/>
          </p:cNvCxnSpPr>
          <p:nvPr userDrawn="1"/>
        </p:nvCxnSpPr>
        <p:spPr>
          <a:xfrm flipV="1">
            <a:off x="2720668" y="4936816"/>
            <a:ext cx="194408" cy="1"/>
          </a:xfrm>
          <a:prstGeom prst="line">
            <a:avLst/>
          </a:prstGeom>
        </p:spPr>
        <p:style>
          <a:lnRef idx="1">
            <a:schemeClr val="accent2"/>
          </a:lnRef>
          <a:fillRef idx="0">
            <a:schemeClr val="accent2"/>
          </a:fillRef>
          <a:effectRef idx="0">
            <a:schemeClr val="accent2"/>
          </a:effectRef>
          <a:fontRef idx="minor">
            <a:schemeClr val="tx1"/>
          </a:fontRef>
        </p:style>
      </p:cxnSp>
      <p:cxnSp>
        <p:nvCxnSpPr>
          <p:cNvPr id="26" name="Straight Connector 25">
            <a:extLst>
              <a:ext uri="{FF2B5EF4-FFF2-40B4-BE49-F238E27FC236}">
                <a16:creationId xmlns:a16="http://schemas.microsoft.com/office/drawing/2014/main" id="{EA8DC2C1-02FC-0044-B75F-022D2D4F7457}"/>
              </a:ext>
            </a:extLst>
          </p:cNvPr>
          <p:cNvCxnSpPr>
            <a:cxnSpLocks/>
            <a:stCxn id="21" idx="3"/>
            <a:endCxn id="22" idx="1"/>
          </p:cNvCxnSpPr>
          <p:nvPr userDrawn="1"/>
        </p:nvCxnSpPr>
        <p:spPr>
          <a:xfrm>
            <a:off x="3624514" y="4936816"/>
            <a:ext cx="163424" cy="882"/>
          </a:xfrm>
          <a:prstGeom prst="line">
            <a:avLst/>
          </a:prstGeom>
        </p:spPr>
        <p:style>
          <a:lnRef idx="1">
            <a:schemeClr val="accent2"/>
          </a:lnRef>
          <a:fillRef idx="0">
            <a:schemeClr val="accent2"/>
          </a:fillRef>
          <a:effectRef idx="0">
            <a:schemeClr val="accent2"/>
          </a:effectRef>
          <a:fontRef idx="minor">
            <a:schemeClr val="tx1"/>
          </a:fontRef>
        </p:style>
      </p:cxnSp>
      <p:cxnSp>
        <p:nvCxnSpPr>
          <p:cNvPr id="27" name="Straight Connector 26">
            <a:extLst>
              <a:ext uri="{FF2B5EF4-FFF2-40B4-BE49-F238E27FC236}">
                <a16:creationId xmlns:a16="http://schemas.microsoft.com/office/drawing/2014/main" id="{6FA15D06-D7E4-FF4B-B6B3-53B8B784D9E5}"/>
              </a:ext>
            </a:extLst>
          </p:cNvPr>
          <p:cNvCxnSpPr>
            <a:cxnSpLocks/>
            <a:stCxn id="22" idx="3"/>
            <a:endCxn id="23" idx="1"/>
          </p:cNvCxnSpPr>
          <p:nvPr userDrawn="1"/>
        </p:nvCxnSpPr>
        <p:spPr>
          <a:xfrm flipV="1">
            <a:off x="4583045" y="4936813"/>
            <a:ext cx="151965" cy="885"/>
          </a:xfrm>
          <a:prstGeom prst="line">
            <a:avLst/>
          </a:prstGeom>
        </p:spPr>
        <p:style>
          <a:lnRef idx="1">
            <a:schemeClr val="accent2"/>
          </a:lnRef>
          <a:fillRef idx="0">
            <a:schemeClr val="accent2"/>
          </a:fillRef>
          <a:effectRef idx="0">
            <a:schemeClr val="accent2"/>
          </a:effectRef>
          <a:fontRef idx="minor">
            <a:schemeClr val="tx1"/>
          </a:fontRef>
        </p:style>
      </p:cxnSp>
      <p:sp>
        <p:nvSpPr>
          <p:cNvPr id="28" name="Rectangle 27">
            <a:extLst>
              <a:ext uri="{FF2B5EF4-FFF2-40B4-BE49-F238E27FC236}">
                <a16:creationId xmlns:a16="http://schemas.microsoft.com/office/drawing/2014/main" id="{D01ABD9F-F399-CF43-9B82-26414E209551}"/>
              </a:ext>
            </a:extLst>
          </p:cNvPr>
          <p:cNvSpPr/>
          <p:nvPr userDrawn="1"/>
        </p:nvSpPr>
        <p:spPr>
          <a:xfrm>
            <a:off x="95145" y="4796388"/>
            <a:ext cx="786929" cy="286149"/>
          </a:xfrm>
          <a:prstGeom prst="rect">
            <a:avLst/>
          </a:prstGeom>
          <a:noFill/>
          <a:ln w="127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 b="1">
                <a:solidFill>
                  <a:schemeClr val="tx1"/>
                </a:solidFill>
              </a:rPr>
              <a:t>Introduction</a:t>
            </a:r>
          </a:p>
        </p:txBody>
      </p:sp>
      <p:cxnSp>
        <p:nvCxnSpPr>
          <p:cNvPr id="29" name="Straight Connector 28">
            <a:extLst>
              <a:ext uri="{FF2B5EF4-FFF2-40B4-BE49-F238E27FC236}">
                <a16:creationId xmlns:a16="http://schemas.microsoft.com/office/drawing/2014/main" id="{2D3483A1-99DB-A843-A97B-C8E73808C73D}"/>
              </a:ext>
            </a:extLst>
          </p:cNvPr>
          <p:cNvCxnSpPr>
            <a:cxnSpLocks/>
            <a:stCxn id="19" idx="3"/>
            <a:endCxn id="20" idx="1"/>
          </p:cNvCxnSpPr>
          <p:nvPr userDrawn="1"/>
        </p:nvCxnSpPr>
        <p:spPr>
          <a:xfrm>
            <a:off x="1532109" y="4936817"/>
            <a:ext cx="237943" cy="0"/>
          </a:xfrm>
          <a:prstGeom prst="line">
            <a:avLst/>
          </a:prstGeom>
        </p:spPr>
        <p:style>
          <a:lnRef idx="1">
            <a:schemeClr val="accent2"/>
          </a:lnRef>
          <a:fillRef idx="0">
            <a:schemeClr val="accent2"/>
          </a:fillRef>
          <a:effectRef idx="0">
            <a:schemeClr val="accent2"/>
          </a:effectRef>
          <a:fontRef idx="minor">
            <a:schemeClr val="tx1"/>
          </a:fontRef>
        </p:style>
      </p:cxnSp>
      <p:sp>
        <p:nvSpPr>
          <p:cNvPr id="30" name="Rectangle 29">
            <a:extLst>
              <a:ext uri="{FF2B5EF4-FFF2-40B4-BE49-F238E27FC236}">
                <a16:creationId xmlns:a16="http://schemas.microsoft.com/office/drawing/2014/main" id="{7D2F34AA-5554-B444-87E8-D55229616BA2}"/>
              </a:ext>
            </a:extLst>
          </p:cNvPr>
          <p:cNvSpPr/>
          <p:nvPr userDrawn="1"/>
        </p:nvSpPr>
        <p:spPr>
          <a:xfrm>
            <a:off x="6016132" y="4793739"/>
            <a:ext cx="782911" cy="286148"/>
          </a:xfrm>
          <a:prstGeom prst="rect">
            <a:avLst/>
          </a:prstGeom>
          <a:solidFill>
            <a:srgbClr val="012161"/>
          </a:solidFill>
          <a:ln w="127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 b="1">
                <a:solidFill>
                  <a:schemeClr val="bg1"/>
                </a:solidFill>
              </a:rPr>
              <a:t>Conclusion</a:t>
            </a:r>
          </a:p>
        </p:txBody>
      </p:sp>
      <p:cxnSp>
        <p:nvCxnSpPr>
          <p:cNvPr id="31" name="Straight Connector 30">
            <a:extLst>
              <a:ext uri="{FF2B5EF4-FFF2-40B4-BE49-F238E27FC236}">
                <a16:creationId xmlns:a16="http://schemas.microsoft.com/office/drawing/2014/main" id="{800E154B-985C-8C4C-A72E-BD481DF612FC}"/>
              </a:ext>
            </a:extLst>
          </p:cNvPr>
          <p:cNvCxnSpPr>
            <a:cxnSpLocks/>
            <a:stCxn id="23" idx="3"/>
            <a:endCxn id="30" idx="1"/>
          </p:cNvCxnSpPr>
          <p:nvPr userDrawn="1"/>
        </p:nvCxnSpPr>
        <p:spPr>
          <a:xfrm>
            <a:off x="5864166" y="4936813"/>
            <a:ext cx="151966" cy="0"/>
          </a:xfrm>
          <a:prstGeom prst="line">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55659468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91"/>
        <p:cNvGrpSpPr/>
        <p:nvPr/>
      </p:nvGrpSpPr>
      <p:grpSpPr>
        <a:xfrm>
          <a:off x="0" y="0"/>
          <a:ext cx="0" cy="0"/>
          <a:chOff x="0" y="0"/>
          <a:chExt cx="0" cy="0"/>
        </a:xfrm>
      </p:grpSpPr>
      <p:grpSp>
        <p:nvGrpSpPr>
          <p:cNvPr id="292" name="Google Shape;292;p35"/>
          <p:cNvGrpSpPr/>
          <p:nvPr/>
        </p:nvGrpSpPr>
        <p:grpSpPr>
          <a:xfrm>
            <a:off x="-90" y="0"/>
            <a:ext cx="6857866" cy="5144623"/>
            <a:chOff x="2973586" y="0"/>
            <a:chExt cx="2856819" cy="1607343"/>
          </a:xfrm>
        </p:grpSpPr>
        <p:sp>
          <p:nvSpPr>
            <p:cNvPr id="293" name="Google Shape;293;p35"/>
            <p:cNvSpPr/>
            <p:nvPr/>
          </p:nvSpPr>
          <p:spPr>
            <a:xfrm>
              <a:off x="2973586" y="0"/>
              <a:ext cx="2856819" cy="1607343"/>
            </a:xfrm>
            <a:custGeom>
              <a:avLst/>
              <a:gdLst/>
              <a:ahLst/>
              <a:cxnLst/>
              <a:rect l="l" t="t" r="r" b="b"/>
              <a:pathLst>
                <a:path w="2856819" h="1607343" extrusionOk="0">
                  <a:moveTo>
                    <a:pt x="0" y="1607344"/>
                  </a:moveTo>
                  <a:lnTo>
                    <a:pt x="2856819" y="1607344"/>
                  </a:lnTo>
                  <a:lnTo>
                    <a:pt x="2856819" y="0"/>
                  </a:lnTo>
                  <a:lnTo>
                    <a:pt x="2854505" y="0"/>
                  </a:lnTo>
                  <a:lnTo>
                    <a:pt x="0" y="503447"/>
                  </a:lnTo>
                  <a:lnTo>
                    <a:pt x="0" y="1607344"/>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350">
                <a:solidFill>
                  <a:srgbClr val="000000"/>
                </a:solidFill>
                <a:latin typeface="Calibri"/>
                <a:ea typeface="Calibri"/>
                <a:cs typeface="Calibri"/>
                <a:sym typeface="Calibri"/>
              </a:endParaRPr>
            </a:p>
          </p:txBody>
        </p:sp>
        <p:sp>
          <p:nvSpPr>
            <p:cNvPr id="295" name="Google Shape;295;p35"/>
            <p:cNvSpPr/>
            <p:nvPr/>
          </p:nvSpPr>
          <p:spPr>
            <a:xfrm>
              <a:off x="4446633" y="0"/>
              <a:ext cx="1380795" cy="242589"/>
            </a:xfrm>
            <a:custGeom>
              <a:avLst/>
              <a:gdLst/>
              <a:ahLst/>
              <a:cxnLst/>
              <a:rect l="l" t="t" r="r" b="b"/>
              <a:pathLst>
                <a:path w="1380795" h="242589" extrusionOk="0">
                  <a:moveTo>
                    <a:pt x="427914" y="0"/>
                  </a:moveTo>
                  <a:lnTo>
                    <a:pt x="0" y="75471"/>
                  </a:lnTo>
                  <a:lnTo>
                    <a:pt x="0" y="243647"/>
                  </a:lnTo>
                  <a:lnTo>
                    <a:pt x="1381458" y="0"/>
                  </a:lnTo>
                  <a:lnTo>
                    <a:pt x="427914" y="0"/>
                  </a:lnTo>
                  <a:close/>
                </a:path>
              </a:pathLst>
            </a:custGeom>
            <a:gradFill>
              <a:gsLst>
                <a:gs pos="0">
                  <a:srgbClr val="FFFFFF">
                    <a:alpha val="4705"/>
                  </a:srgbClr>
                </a:gs>
                <a:gs pos="100000">
                  <a:srgbClr val="FFFFFF">
                    <a:alpha val="11764"/>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350">
                <a:solidFill>
                  <a:srgbClr val="000000"/>
                </a:solidFill>
                <a:latin typeface="Calibri"/>
                <a:ea typeface="Calibri"/>
                <a:cs typeface="Calibri"/>
                <a:sym typeface="Calibri"/>
              </a:endParaRPr>
            </a:p>
          </p:txBody>
        </p:sp>
        <p:sp>
          <p:nvSpPr>
            <p:cNvPr id="296" name="Google Shape;296;p35"/>
            <p:cNvSpPr/>
            <p:nvPr/>
          </p:nvSpPr>
          <p:spPr>
            <a:xfrm>
              <a:off x="2973586" y="131406"/>
              <a:ext cx="202358" cy="202406"/>
            </a:xfrm>
            <a:custGeom>
              <a:avLst/>
              <a:gdLst/>
              <a:ahLst/>
              <a:cxnLst/>
              <a:rect l="l" t="t" r="r" b="b"/>
              <a:pathLst>
                <a:path w="202358" h="202406" extrusionOk="0">
                  <a:moveTo>
                    <a:pt x="0" y="35689"/>
                  </a:moveTo>
                  <a:lnTo>
                    <a:pt x="0" y="203865"/>
                  </a:lnTo>
                  <a:lnTo>
                    <a:pt x="202358" y="168176"/>
                  </a:lnTo>
                  <a:lnTo>
                    <a:pt x="202358" y="0"/>
                  </a:lnTo>
                  <a:lnTo>
                    <a:pt x="0" y="35689"/>
                  </a:lnTo>
                  <a:close/>
                </a:path>
              </a:pathLst>
            </a:custGeom>
            <a:gradFill>
              <a:gsLst>
                <a:gs pos="0">
                  <a:srgbClr val="FFFFFF">
                    <a:alpha val="11764"/>
                  </a:srgbClr>
                </a:gs>
                <a:gs pos="100000">
                  <a:srgbClr val="FFFFFF">
                    <a:alpha val="4705"/>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35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39567194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preserve="1" userDrawn="1">
  <p:cSld name="1_Title slide">
    <p:spTree>
      <p:nvGrpSpPr>
        <p:cNvPr id="1" name="Shape 9"/>
        <p:cNvGrpSpPr/>
        <p:nvPr/>
      </p:nvGrpSpPr>
      <p:grpSpPr>
        <a:xfrm>
          <a:off x="0" y="0"/>
          <a:ext cx="0" cy="0"/>
          <a:chOff x="0" y="0"/>
          <a:chExt cx="0" cy="0"/>
        </a:xfrm>
      </p:grpSpPr>
      <p:sp>
        <p:nvSpPr>
          <p:cNvPr id="5" name="Rectangle 4">
            <a:extLst>
              <a:ext uri="{FF2B5EF4-FFF2-40B4-BE49-F238E27FC236}">
                <a16:creationId xmlns:a16="http://schemas.microsoft.com/office/drawing/2014/main" id="{F8A1186B-6498-4220-A3C1-C53A59B7741D}"/>
              </a:ext>
            </a:extLst>
          </p:cNvPr>
          <p:cNvSpPr/>
          <p:nvPr userDrawn="1"/>
        </p:nvSpPr>
        <p:spPr>
          <a:xfrm>
            <a:off x="1060614" y="4793744"/>
            <a:ext cx="471495" cy="286146"/>
          </a:xfrm>
          <a:prstGeom prst="rect">
            <a:avLst/>
          </a:prstGeom>
          <a:noFill/>
          <a:ln w="127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 b="1">
                <a:solidFill>
                  <a:schemeClr val="tx1"/>
                </a:solidFill>
              </a:rPr>
              <a:t>EDA</a:t>
            </a:r>
          </a:p>
        </p:txBody>
      </p:sp>
      <p:sp>
        <p:nvSpPr>
          <p:cNvPr id="6" name="Rectangle 5">
            <a:extLst>
              <a:ext uri="{FF2B5EF4-FFF2-40B4-BE49-F238E27FC236}">
                <a16:creationId xmlns:a16="http://schemas.microsoft.com/office/drawing/2014/main" id="{9F126655-8690-4747-90ED-B85EA403F6D2}"/>
              </a:ext>
            </a:extLst>
          </p:cNvPr>
          <p:cNvSpPr/>
          <p:nvPr userDrawn="1"/>
        </p:nvSpPr>
        <p:spPr>
          <a:xfrm>
            <a:off x="1770052" y="4793744"/>
            <a:ext cx="950616" cy="286146"/>
          </a:xfrm>
          <a:prstGeom prst="rect">
            <a:avLst/>
          </a:prstGeom>
          <a:noFill/>
          <a:ln w="127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GB" sz="800" b="1">
                <a:solidFill>
                  <a:schemeClr val="tx1"/>
                </a:solidFill>
              </a:rPr>
              <a:t>Data</a:t>
            </a:r>
          </a:p>
          <a:p>
            <a:pPr lvl="0" algn="ctr"/>
            <a:r>
              <a:rPr lang="en-GB" sz="800" b="1">
                <a:solidFill>
                  <a:schemeClr val="tx1"/>
                </a:solidFill>
              </a:rPr>
              <a:t>Pre-processing</a:t>
            </a:r>
          </a:p>
        </p:txBody>
      </p:sp>
      <p:sp>
        <p:nvSpPr>
          <p:cNvPr id="7" name="Rectangle 6">
            <a:extLst>
              <a:ext uri="{FF2B5EF4-FFF2-40B4-BE49-F238E27FC236}">
                <a16:creationId xmlns:a16="http://schemas.microsoft.com/office/drawing/2014/main" id="{A786EE39-9A23-4B38-8AF8-22676E969815}"/>
              </a:ext>
            </a:extLst>
          </p:cNvPr>
          <p:cNvSpPr/>
          <p:nvPr userDrawn="1"/>
        </p:nvSpPr>
        <p:spPr>
          <a:xfrm>
            <a:off x="2915076" y="4793744"/>
            <a:ext cx="709438" cy="286143"/>
          </a:xfrm>
          <a:prstGeom prst="rect">
            <a:avLst/>
          </a:prstGeom>
          <a:solidFill>
            <a:schemeClr val="bg1"/>
          </a:solidFill>
          <a:ln w="127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 b="1">
                <a:solidFill>
                  <a:schemeClr val="tx1"/>
                </a:solidFill>
              </a:rPr>
              <a:t>Business Solution</a:t>
            </a:r>
          </a:p>
        </p:txBody>
      </p:sp>
      <p:sp>
        <p:nvSpPr>
          <p:cNvPr id="8" name="Rectangle 7">
            <a:extLst>
              <a:ext uri="{FF2B5EF4-FFF2-40B4-BE49-F238E27FC236}">
                <a16:creationId xmlns:a16="http://schemas.microsoft.com/office/drawing/2014/main" id="{87ACB0DB-1D3D-4E66-8D99-FAEF0AA64822}"/>
              </a:ext>
            </a:extLst>
          </p:cNvPr>
          <p:cNvSpPr/>
          <p:nvPr userDrawn="1"/>
        </p:nvSpPr>
        <p:spPr>
          <a:xfrm>
            <a:off x="3787938" y="4793739"/>
            <a:ext cx="795107" cy="287918"/>
          </a:xfrm>
          <a:prstGeom prst="rect">
            <a:avLst/>
          </a:prstGeom>
          <a:solidFill>
            <a:schemeClr val="bg1"/>
          </a:solidFill>
          <a:ln w="127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 b="1">
                <a:solidFill>
                  <a:schemeClr val="tx1"/>
                </a:solidFill>
              </a:rPr>
              <a:t>Model Selection</a:t>
            </a:r>
          </a:p>
        </p:txBody>
      </p:sp>
      <p:sp>
        <p:nvSpPr>
          <p:cNvPr id="9" name="Rectangle 8">
            <a:extLst>
              <a:ext uri="{FF2B5EF4-FFF2-40B4-BE49-F238E27FC236}">
                <a16:creationId xmlns:a16="http://schemas.microsoft.com/office/drawing/2014/main" id="{30B24639-B161-4E3E-8FB9-B96FDE9AF09F}"/>
              </a:ext>
            </a:extLst>
          </p:cNvPr>
          <p:cNvSpPr/>
          <p:nvPr userDrawn="1"/>
        </p:nvSpPr>
        <p:spPr>
          <a:xfrm>
            <a:off x="4735010" y="4793739"/>
            <a:ext cx="1129156" cy="286148"/>
          </a:xfrm>
          <a:prstGeom prst="rect">
            <a:avLst/>
          </a:prstGeom>
          <a:solidFill>
            <a:schemeClr val="bg1"/>
          </a:solidFill>
          <a:ln w="127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 b="1">
                <a:solidFill>
                  <a:schemeClr val="tx1"/>
                </a:solidFill>
              </a:rPr>
              <a:t>Recommendations</a:t>
            </a:r>
          </a:p>
        </p:txBody>
      </p:sp>
      <p:cxnSp>
        <p:nvCxnSpPr>
          <p:cNvPr id="13" name="Straight Connector 12">
            <a:extLst>
              <a:ext uri="{FF2B5EF4-FFF2-40B4-BE49-F238E27FC236}">
                <a16:creationId xmlns:a16="http://schemas.microsoft.com/office/drawing/2014/main" id="{20603CD3-52CD-44E4-880C-5604F8C69C77}"/>
              </a:ext>
            </a:extLst>
          </p:cNvPr>
          <p:cNvCxnSpPr>
            <a:cxnSpLocks/>
            <a:stCxn id="17" idx="3"/>
            <a:endCxn id="5" idx="1"/>
          </p:cNvCxnSpPr>
          <p:nvPr userDrawn="1"/>
        </p:nvCxnSpPr>
        <p:spPr>
          <a:xfrm flipV="1">
            <a:off x="882074" y="4936817"/>
            <a:ext cx="178540" cy="2646"/>
          </a:xfrm>
          <a:prstGeom prst="line">
            <a:avLst/>
          </a:prstGeom>
        </p:spPr>
        <p:style>
          <a:lnRef idx="1">
            <a:schemeClr val="accent2"/>
          </a:lnRef>
          <a:fillRef idx="0">
            <a:schemeClr val="accent2"/>
          </a:fillRef>
          <a:effectRef idx="0">
            <a:schemeClr val="accent2"/>
          </a:effectRef>
          <a:fontRef idx="minor">
            <a:schemeClr val="tx1"/>
          </a:fontRef>
        </p:style>
      </p:cxnSp>
      <p:cxnSp>
        <p:nvCxnSpPr>
          <p:cNvPr id="14" name="Straight Connector 13">
            <a:extLst>
              <a:ext uri="{FF2B5EF4-FFF2-40B4-BE49-F238E27FC236}">
                <a16:creationId xmlns:a16="http://schemas.microsoft.com/office/drawing/2014/main" id="{D99AD2A5-45F2-4FBE-9117-9257B196C0D6}"/>
              </a:ext>
            </a:extLst>
          </p:cNvPr>
          <p:cNvCxnSpPr>
            <a:cxnSpLocks/>
            <a:stCxn id="6" idx="3"/>
            <a:endCxn id="7" idx="1"/>
          </p:cNvCxnSpPr>
          <p:nvPr userDrawn="1"/>
        </p:nvCxnSpPr>
        <p:spPr>
          <a:xfrm flipV="1">
            <a:off x="2720668" y="4936816"/>
            <a:ext cx="194408" cy="1"/>
          </a:xfrm>
          <a:prstGeom prst="line">
            <a:avLst/>
          </a:prstGeom>
        </p:spPr>
        <p:style>
          <a:lnRef idx="1">
            <a:schemeClr val="accent2"/>
          </a:lnRef>
          <a:fillRef idx="0">
            <a:schemeClr val="accent2"/>
          </a:fillRef>
          <a:effectRef idx="0">
            <a:schemeClr val="accent2"/>
          </a:effectRef>
          <a:fontRef idx="minor">
            <a:schemeClr val="tx1"/>
          </a:fontRef>
        </p:style>
      </p:cxnSp>
      <p:cxnSp>
        <p:nvCxnSpPr>
          <p:cNvPr id="15" name="Straight Connector 14">
            <a:extLst>
              <a:ext uri="{FF2B5EF4-FFF2-40B4-BE49-F238E27FC236}">
                <a16:creationId xmlns:a16="http://schemas.microsoft.com/office/drawing/2014/main" id="{573E0938-4B87-40F1-8B9C-73DDE7F3FE94}"/>
              </a:ext>
            </a:extLst>
          </p:cNvPr>
          <p:cNvCxnSpPr>
            <a:cxnSpLocks/>
            <a:stCxn id="7" idx="3"/>
            <a:endCxn id="8" idx="1"/>
          </p:cNvCxnSpPr>
          <p:nvPr userDrawn="1"/>
        </p:nvCxnSpPr>
        <p:spPr>
          <a:xfrm>
            <a:off x="3624514" y="4936816"/>
            <a:ext cx="163424" cy="882"/>
          </a:xfrm>
          <a:prstGeom prst="line">
            <a:avLst/>
          </a:prstGeom>
        </p:spPr>
        <p:style>
          <a:lnRef idx="1">
            <a:schemeClr val="accent2"/>
          </a:lnRef>
          <a:fillRef idx="0">
            <a:schemeClr val="accent2"/>
          </a:fillRef>
          <a:effectRef idx="0">
            <a:schemeClr val="accent2"/>
          </a:effectRef>
          <a:fontRef idx="minor">
            <a:schemeClr val="tx1"/>
          </a:fontRef>
        </p:style>
      </p:cxnSp>
      <p:cxnSp>
        <p:nvCxnSpPr>
          <p:cNvPr id="16" name="Straight Connector 15">
            <a:extLst>
              <a:ext uri="{FF2B5EF4-FFF2-40B4-BE49-F238E27FC236}">
                <a16:creationId xmlns:a16="http://schemas.microsoft.com/office/drawing/2014/main" id="{748506B2-24A9-4605-AB19-1711B9103EC5}"/>
              </a:ext>
            </a:extLst>
          </p:cNvPr>
          <p:cNvCxnSpPr>
            <a:cxnSpLocks/>
            <a:stCxn id="8" idx="3"/>
            <a:endCxn id="9" idx="1"/>
          </p:cNvCxnSpPr>
          <p:nvPr userDrawn="1"/>
        </p:nvCxnSpPr>
        <p:spPr>
          <a:xfrm flipV="1">
            <a:off x="4583045" y="4936813"/>
            <a:ext cx="151965" cy="885"/>
          </a:xfrm>
          <a:prstGeom prst="line">
            <a:avLst/>
          </a:prstGeom>
        </p:spPr>
        <p:style>
          <a:lnRef idx="1">
            <a:schemeClr val="accent2"/>
          </a:lnRef>
          <a:fillRef idx="0">
            <a:schemeClr val="accent2"/>
          </a:fillRef>
          <a:effectRef idx="0">
            <a:schemeClr val="accent2"/>
          </a:effectRef>
          <a:fontRef idx="minor">
            <a:schemeClr val="tx1"/>
          </a:fontRef>
        </p:style>
      </p:cxnSp>
      <p:sp>
        <p:nvSpPr>
          <p:cNvPr id="17" name="Rectangle 16">
            <a:extLst>
              <a:ext uri="{FF2B5EF4-FFF2-40B4-BE49-F238E27FC236}">
                <a16:creationId xmlns:a16="http://schemas.microsoft.com/office/drawing/2014/main" id="{F3D8BEF7-697A-4638-AC3E-2B9783E0FE84}"/>
              </a:ext>
            </a:extLst>
          </p:cNvPr>
          <p:cNvSpPr/>
          <p:nvPr userDrawn="1"/>
        </p:nvSpPr>
        <p:spPr>
          <a:xfrm>
            <a:off x="95145" y="4796388"/>
            <a:ext cx="786929" cy="286149"/>
          </a:xfrm>
          <a:prstGeom prst="rect">
            <a:avLst/>
          </a:prstGeom>
          <a:solidFill>
            <a:srgbClr val="002060"/>
          </a:solidFill>
          <a:ln w="127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 b="1">
                <a:solidFill>
                  <a:schemeClr val="bg1"/>
                </a:solidFill>
              </a:rPr>
              <a:t>Introduction</a:t>
            </a:r>
          </a:p>
        </p:txBody>
      </p:sp>
      <p:cxnSp>
        <p:nvCxnSpPr>
          <p:cNvPr id="18" name="Straight Connector 17">
            <a:extLst>
              <a:ext uri="{FF2B5EF4-FFF2-40B4-BE49-F238E27FC236}">
                <a16:creationId xmlns:a16="http://schemas.microsoft.com/office/drawing/2014/main" id="{CE3139A9-ED2F-434E-985F-341CF54959FD}"/>
              </a:ext>
            </a:extLst>
          </p:cNvPr>
          <p:cNvCxnSpPr>
            <a:cxnSpLocks/>
            <a:stCxn id="5" idx="3"/>
            <a:endCxn id="6" idx="1"/>
          </p:cNvCxnSpPr>
          <p:nvPr userDrawn="1"/>
        </p:nvCxnSpPr>
        <p:spPr>
          <a:xfrm>
            <a:off x="1532109" y="4936817"/>
            <a:ext cx="237943" cy="0"/>
          </a:xfrm>
          <a:prstGeom prst="line">
            <a:avLst/>
          </a:prstGeom>
        </p:spPr>
        <p:style>
          <a:lnRef idx="1">
            <a:schemeClr val="accent2"/>
          </a:lnRef>
          <a:fillRef idx="0">
            <a:schemeClr val="accent2"/>
          </a:fillRef>
          <a:effectRef idx="0">
            <a:schemeClr val="accent2"/>
          </a:effectRef>
          <a:fontRef idx="minor">
            <a:schemeClr val="tx1"/>
          </a:fontRef>
        </p:style>
      </p:cxnSp>
      <p:sp>
        <p:nvSpPr>
          <p:cNvPr id="33" name="Rectangle 32">
            <a:extLst>
              <a:ext uri="{FF2B5EF4-FFF2-40B4-BE49-F238E27FC236}">
                <a16:creationId xmlns:a16="http://schemas.microsoft.com/office/drawing/2014/main" id="{80909029-9075-43BD-8C8F-5B9BEDCD78A6}"/>
              </a:ext>
            </a:extLst>
          </p:cNvPr>
          <p:cNvSpPr/>
          <p:nvPr userDrawn="1"/>
        </p:nvSpPr>
        <p:spPr>
          <a:xfrm>
            <a:off x="6016132" y="4793739"/>
            <a:ext cx="782911" cy="286148"/>
          </a:xfrm>
          <a:prstGeom prst="rect">
            <a:avLst/>
          </a:prstGeom>
          <a:solidFill>
            <a:schemeClr val="bg1"/>
          </a:solidFill>
          <a:ln w="127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 b="1">
                <a:solidFill>
                  <a:schemeClr val="tx1"/>
                </a:solidFill>
              </a:rPr>
              <a:t>Conclusion</a:t>
            </a:r>
          </a:p>
        </p:txBody>
      </p:sp>
      <p:cxnSp>
        <p:nvCxnSpPr>
          <p:cNvPr id="45" name="Straight Connector 44">
            <a:extLst>
              <a:ext uri="{FF2B5EF4-FFF2-40B4-BE49-F238E27FC236}">
                <a16:creationId xmlns:a16="http://schemas.microsoft.com/office/drawing/2014/main" id="{B625CA39-B34B-47EF-9F91-57C8FBDF5148}"/>
              </a:ext>
            </a:extLst>
          </p:cNvPr>
          <p:cNvCxnSpPr>
            <a:cxnSpLocks/>
            <a:stCxn id="9" idx="3"/>
            <a:endCxn id="33" idx="1"/>
          </p:cNvCxnSpPr>
          <p:nvPr userDrawn="1"/>
        </p:nvCxnSpPr>
        <p:spPr>
          <a:xfrm>
            <a:off x="5864166" y="4936813"/>
            <a:ext cx="151966" cy="0"/>
          </a:xfrm>
          <a:prstGeom prst="line">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8032812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preserve="1" userDrawn="1">
  <p:cSld name="1_Title slide">
    <p:spTree>
      <p:nvGrpSpPr>
        <p:cNvPr id="1" name="Shape 9"/>
        <p:cNvGrpSpPr/>
        <p:nvPr/>
      </p:nvGrpSpPr>
      <p:grpSpPr>
        <a:xfrm>
          <a:off x="0" y="0"/>
          <a:ext cx="0" cy="0"/>
          <a:chOff x="0" y="0"/>
          <a:chExt cx="0" cy="0"/>
        </a:xfrm>
      </p:grpSpPr>
      <p:sp>
        <p:nvSpPr>
          <p:cNvPr id="19" name="Rectangle 18">
            <a:extLst>
              <a:ext uri="{FF2B5EF4-FFF2-40B4-BE49-F238E27FC236}">
                <a16:creationId xmlns:a16="http://schemas.microsoft.com/office/drawing/2014/main" id="{1C356FF2-39AF-334C-BD36-19B61EC42A53}"/>
              </a:ext>
            </a:extLst>
          </p:cNvPr>
          <p:cNvSpPr/>
          <p:nvPr userDrawn="1"/>
        </p:nvSpPr>
        <p:spPr>
          <a:xfrm>
            <a:off x="1060614" y="4793744"/>
            <a:ext cx="471495" cy="286146"/>
          </a:xfrm>
          <a:prstGeom prst="rect">
            <a:avLst/>
          </a:prstGeom>
          <a:solidFill>
            <a:srgbClr val="002060"/>
          </a:solidFill>
          <a:ln w="12700">
            <a:solidFill>
              <a:srgbClr val="0121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 b="1">
                <a:solidFill>
                  <a:schemeClr val="bg1"/>
                </a:solidFill>
              </a:rPr>
              <a:t>EDA</a:t>
            </a:r>
          </a:p>
        </p:txBody>
      </p:sp>
      <p:sp>
        <p:nvSpPr>
          <p:cNvPr id="20" name="Rectangle 19">
            <a:extLst>
              <a:ext uri="{FF2B5EF4-FFF2-40B4-BE49-F238E27FC236}">
                <a16:creationId xmlns:a16="http://schemas.microsoft.com/office/drawing/2014/main" id="{A8C3660A-D967-3A4E-BAD8-792DB7F1F47E}"/>
              </a:ext>
            </a:extLst>
          </p:cNvPr>
          <p:cNvSpPr/>
          <p:nvPr userDrawn="1"/>
        </p:nvSpPr>
        <p:spPr>
          <a:xfrm>
            <a:off x="1770052" y="4793744"/>
            <a:ext cx="950616" cy="286146"/>
          </a:xfrm>
          <a:prstGeom prst="rect">
            <a:avLst/>
          </a:prstGeom>
          <a:noFill/>
          <a:ln w="127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GB" sz="800" b="1">
                <a:solidFill>
                  <a:schemeClr val="tx1"/>
                </a:solidFill>
              </a:rPr>
              <a:t>Data</a:t>
            </a:r>
          </a:p>
          <a:p>
            <a:pPr lvl="0" algn="ctr"/>
            <a:r>
              <a:rPr lang="en-GB" sz="800" b="1">
                <a:solidFill>
                  <a:schemeClr val="tx1"/>
                </a:solidFill>
              </a:rPr>
              <a:t>Pre-processing</a:t>
            </a:r>
          </a:p>
        </p:txBody>
      </p:sp>
      <p:sp>
        <p:nvSpPr>
          <p:cNvPr id="21" name="Rectangle 20">
            <a:extLst>
              <a:ext uri="{FF2B5EF4-FFF2-40B4-BE49-F238E27FC236}">
                <a16:creationId xmlns:a16="http://schemas.microsoft.com/office/drawing/2014/main" id="{8E282B83-3556-8C42-9913-BE5437B369F9}"/>
              </a:ext>
            </a:extLst>
          </p:cNvPr>
          <p:cNvSpPr/>
          <p:nvPr userDrawn="1"/>
        </p:nvSpPr>
        <p:spPr>
          <a:xfrm>
            <a:off x="2915076" y="4793744"/>
            <a:ext cx="709438" cy="286143"/>
          </a:xfrm>
          <a:prstGeom prst="rect">
            <a:avLst/>
          </a:prstGeom>
          <a:solidFill>
            <a:schemeClr val="bg1"/>
          </a:solidFill>
          <a:ln w="127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 b="1">
                <a:solidFill>
                  <a:schemeClr val="tx1"/>
                </a:solidFill>
              </a:rPr>
              <a:t>Business Solution</a:t>
            </a:r>
          </a:p>
        </p:txBody>
      </p:sp>
      <p:sp>
        <p:nvSpPr>
          <p:cNvPr id="22" name="Rectangle 21">
            <a:extLst>
              <a:ext uri="{FF2B5EF4-FFF2-40B4-BE49-F238E27FC236}">
                <a16:creationId xmlns:a16="http://schemas.microsoft.com/office/drawing/2014/main" id="{6BC17FB1-A10C-AD43-8E55-3011B66F6680}"/>
              </a:ext>
            </a:extLst>
          </p:cNvPr>
          <p:cNvSpPr/>
          <p:nvPr userDrawn="1"/>
        </p:nvSpPr>
        <p:spPr>
          <a:xfrm>
            <a:off x="3787938" y="4793739"/>
            <a:ext cx="795107" cy="287918"/>
          </a:xfrm>
          <a:prstGeom prst="rect">
            <a:avLst/>
          </a:prstGeom>
          <a:solidFill>
            <a:schemeClr val="bg1"/>
          </a:solidFill>
          <a:ln w="127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 b="1">
                <a:solidFill>
                  <a:schemeClr val="tx1"/>
                </a:solidFill>
              </a:rPr>
              <a:t>Model Selection</a:t>
            </a:r>
          </a:p>
        </p:txBody>
      </p:sp>
      <p:sp>
        <p:nvSpPr>
          <p:cNvPr id="23" name="Rectangle 22">
            <a:extLst>
              <a:ext uri="{FF2B5EF4-FFF2-40B4-BE49-F238E27FC236}">
                <a16:creationId xmlns:a16="http://schemas.microsoft.com/office/drawing/2014/main" id="{8163B65E-6B5A-AB47-96EB-FF1E5105BE8C}"/>
              </a:ext>
            </a:extLst>
          </p:cNvPr>
          <p:cNvSpPr/>
          <p:nvPr userDrawn="1"/>
        </p:nvSpPr>
        <p:spPr>
          <a:xfrm>
            <a:off x="4735010" y="4793739"/>
            <a:ext cx="1129156" cy="286148"/>
          </a:xfrm>
          <a:prstGeom prst="rect">
            <a:avLst/>
          </a:prstGeom>
          <a:solidFill>
            <a:schemeClr val="bg1"/>
          </a:solidFill>
          <a:ln w="127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 b="1">
                <a:solidFill>
                  <a:schemeClr val="tx1"/>
                </a:solidFill>
              </a:rPr>
              <a:t>Recommendations</a:t>
            </a:r>
          </a:p>
        </p:txBody>
      </p:sp>
      <p:cxnSp>
        <p:nvCxnSpPr>
          <p:cNvPr id="24" name="Straight Connector 23">
            <a:extLst>
              <a:ext uri="{FF2B5EF4-FFF2-40B4-BE49-F238E27FC236}">
                <a16:creationId xmlns:a16="http://schemas.microsoft.com/office/drawing/2014/main" id="{B27311D6-581E-CD47-A4B3-D44398636720}"/>
              </a:ext>
            </a:extLst>
          </p:cNvPr>
          <p:cNvCxnSpPr>
            <a:cxnSpLocks/>
            <a:stCxn id="28" idx="3"/>
            <a:endCxn id="19" idx="1"/>
          </p:cNvCxnSpPr>
          <p:nvPr userDrawn="1"/>
        </p:nvCxnSpPr>
        <p:spPr>
          <a:xfrm flipV="1">
            <a:off x="882074" y="4936817"/>
            <a:ext cx="178540" cy="2646"/>
          </a:xfrm>
          <a:prstGeom prst="line">
            <a:avLst/>
          </a:prstGeom>
        </p:spPr>
        <p:style>
          <a:lnRef idx="1">
            <a:schemeClr val="accent2"/>
          </a:lnRef>
          <a:fillRef idx="0">
            <a:schemeClr val="accent2"/>
          </a:fillRef>
          <a:effectRef idx="0">
            <a:schemeClr val="accent2"/>
          </a:effectRef>
          <a:fontRef idx="minor">
            <a:schemeClr val="tx1"/>
          </a:fontRef>
        </p:style>
      </p:cxnSp>
      <p:cxnSp>
        <p:nvCxnSpPr>
          <p:cNvPr id="25" name="Straight Connector 24">
            <a:extLst>
              <a:ext uri="{FF2B5EF4-FFF2-40B4-BE49-F238E27FC236}">
                <a16:creationId xmlns:a16="http://schemas.microsoft.com/office/drawing/2014/main" id="{30927B0A-C6CC-2344-A7A0-7EB76544A10B}"/>
              </a:ext>
            </a:extLst>
          </p:cNvPr>
          <p:cNvCxnSpPr>
            <a:cxnSpLocks/>
            <a:stCxn id="20" idx="3"/>
            <a:endCxn id="21" idx="1"/>
          </p:cNvCxnSpPr>
          <p:nvPr userDrawn="1"/>
        </p:nvCxnSpPr>
        <p:spPr>
          <a:xfrm flipV="1">
            <a:off x="2720668" y="4936816"/>
            <a:ext cx="194408" cy="1"/>
          </a:xfrm>
          <a:prstGeom prst="line">
            <a:avLst/>
          </a:prstGeom>
        </p:spPr>
        <p:style>
          <a:lnRef idx="1">
            <a:schemeClr val="accent2"/>
          </a:lnRef>
          <a:fillRef idx="0">
            <a:schemeClr val="accent2"/>
          </a:fillRef>
          <a:effectRef idx="0">
            <a:schemeClr val="accent2"/>
          </a:effectRef>
          <a:fontRef idx="minor">
            <a:schemeClr val="tx1"/>
          </a:fontRef>
        </p:style>
      </p:cxnSp>
      <p:cxnSp>
        <p:nvCxnSpPr>
          <p:cNvPr id="26" name="Straight Connector 25">
            <a:extLst>
              <a:ext uri="{FF2B5EF4-FFF2-40B4-BE49-F238E27FC236}">
                <a16:creationId xmlns:a16="http://schemas.microsoft.com/office/drawing/2014/main" id="{DC92BE4F-3225-9C43-A54C-7427C0D3A1C9}"/>
              </a:ext>
            </a:extLst>
          </p:cNvPr>
          <p:cNvCxnSpPr>
            <a:cxnSpLocks/>
            <a:stCxn id="21" idx="3"/>
            <a:endCxn id="22" idx="1"/>
          </p:cNvCxnSpPr>
          <p:nvPr userDrawn="1"/>
        </p:nvCxnSpPr>
        <p:spPr>
          <a:xfrm>
            <a:off x="3624514" y="4936816"/>
            <a:ext cx="163424" cy="882"/>
          </a:xfrm>
          <a:prstGeom prst="line">
            <a:avLst/>
          </a:prstGeom>
        </p:spPr>
        <p:style>
          <a:lnRef idx="1">
            <a:schemeClr val="accent2"/>
          </a:lnRef>
          <a:fillRef idx="0">
            <a:schemeClr val="accent2"/>
          </a:fillRef>
          <a:effectRef idx="0">
            <a:schemeClr val="accent2"/>
          </a:effectRef>
          <a:fontRef idx="minor">
            <a:schemeClr val="tx1"/>
          </a:fontRef>
        </p:style>
      </p:cxnSp>
      <p:cxnSp>
        <p:nvCxnSpPr>
          <p:cNvPr id="27" name="Straight Connector 26">
            <a:extLst>
              <a:ext uri="{FF2B5EF4-FFF2-40B4-BE49-F238E27FC236}">
                <a16:creationId xmlns:a16="http://schemas.microsoft.com/office/drawing/2014/main" id="{7F8393FA-FF44-3A4E-908E-5CC7A70A5FC3}"/>
              </a:ext>
            </a:extLst>
          </p:cNvPr>
          <p:cNvCxnSpPr>
            <a:cxnSpLocks/>
            <a:stCxn id="22" idx="3"/>
            <a:endCxn id="23" idx="1"/>
          </p:cNvCxnSpPr>
          <p:nvPr userDrawn="1"/>
        </p:nvCxnSpPr>
        <p:spPr>
          <a:xfrm flipV="1">
            <a:off x="4583045" y="4936813"/>
            <a:ext cx="151965" cy="885"/>
          </a:xfrm>
          <a:prstGeom prst="line">
            <a:avLst/>
          </a:prstGeom>
        </p:spPr>
        <p:style>
          <a:lnRef idx="1">
            <a:schemeClr val="accent2"/>
          </a:lnRef>
          <a:fillRef idx="0">
            <a:schemeClr val="accent2"/>
          </a:fillRef>
          <a:effectRef idx="0">
            <a:schemeClr val="accent2"/>
          </a:effectRef>
          <a:fontRef idx="minor">
            <a:schemeClr val="tx1"/>
          </a:fontRef>
        </p:style>
      </p:cxnSp>
      <p:sp>
        <p:nvSpPr>
          <p:cNvPr id="28" name="Rectangle 27">
            <a:extLst>
              <a:ext uri="{FF2B5EF4-FFF2-40B4-BE49-F238E27FC236}">
                <a16:creationId xmlns:a16="http://schemas.microsoft.com/office/drawing/2014/main" id="{2B58198D-1503-F946-BFD5-24E8EAE63465}"/>
              </a:ext>
            </a:extLst>
          </p:cNvPr>
          <p:cNvSpPr/>
          <p:nvPr userDrawn="1"/>
        </p:nvSpPr>
        <p:spPr>
          <a:xfrm>
            <a:off x="95145" y="4796388"/>
            <a:ext cx="786929" cy="286149"/>
          </a:xfrm>
          <a:prstGeom prst="rect">
            <a:avLst/>
          </a:prstGeom>
          <a:noFill/>
          <a:ln w="127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 b="1">
                <a:solidFill>
                  <a:schemeClr val="tx1"/>
                </a:solidFill>
              </a:rPr>
              <a:t>Introduction</a:t>
            </a:r>
          </a:p>
        </p:txBody>
      </p:sp>
      <p:cxnSp>
        <p:nvCxnSpPr>
          <p:cNvPr id="29" name="Straight Connector 28">
            <a:extLst>
              <a:ext uri="{FF2B5EF4-FFF2-40B4-BE49-F238E27FC236}">
                <a16:creationId xmlns:a16="http://schemas.microsoft.com/office/drawing/2014/main" id="{7BAC361B-8005-F94A-97C0-5CC5EA8ABEAC}"/>
              </a:ext>
            </a:extLst>
          </p:cNvPr>
          <p:cNvCxnSpPr>
            <a:cxnSpLocks/>
            <a:stCxn id="19" idx="3"/>
            <a:endCxn id="20" idx="1"/>
          </p:cNvCxnSpPr>
          <p:nvPr userDrawn="1"/>
        </p:nvCxnSpPr>
        <p:spPr>
          <a:xfrm>
            <a:off x="1532109" y="4936817"/>
            <a:ext cx="237943" cy="0"/>
          </a:xfrm>
          <a:prstGeom prst="line">
            <a:avLst/>
          </a:prstGeom>
        </p:spPr>
        <p:style>
          <a:lnRef idx="1">
            <a:schemeClr val="accent2"/>
          </a:lnRef>
          <a:fillRef idx="0">
            <a:schemeClr val="accent2"/>
          </a:fillRef>
          <a:effectRef idx="0">
            <a:schemeClr val="accent2"/>
          </a:effectRef>
          <a:fontRef idx="minor">
            <a:schemeClr val="tx1"/>
          </a:fontRef>
        </p:style>
      </p:cxnSp>
      <p:sp>
        <p:nvSpPr>
          <p:cNvPr id="30" name="Rectangle 29">
            <a:extLst>
              <a:ext uri="{FF2B5EF4-FFF2-40B4-BE49-F238E27FC236}">
                <a16:creationId xmlns:a16="http://schemas.microsoft.com/office/drawing/2014/main" id="{6FF33677-23F9-F04F-8C86-96B2120DDBFF}"/>
              </a:ext>
            </a:extLst>
          </p:cNvPr>
          <p:cNvSpPr/>
          <p:nvPr userDrawn="1"/>
        </p:nvSpPr>
        <p:spPr>
          <a:xfrm>
            <a:off x="6016132" y="4793739"/>
            <a:ext cx="782911" cy="286148"/>
          </a:xfrm>
          <a:prstGeom prst="rect">
            <a:avLst/>
          </a:prstGeom>
          <a:solidFill>
            <a:schemeClr val="bg1"/>
          </a:solidFill>
          <a:ln w="127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 b="1">
                <a:solidFill>
                  <a:schemeClr val="tx1"/>
                </a:solidFill>
              </a:rPr>
              <a:t>Conclusion</a:t>
            </a:r>
          </a:p>
        </p:txBody>
      </p:sp>
      <p:cxnSp>
        <p:nvCxnSpPr>
          <p:cNvPr id="31" name="Straight Connector 30">
            <a:extLst>
              <a:ext uri="{FF2B5EF4-FFF2-40B4-BE49-F238E27FC236}">
                <a16:creationId xmlns:a16="http://schemas.microsoft.com/office/drawing/2014/main" id="{EBB373D4-04F9-3942-AAF2-2ADBFB319EAA}"/>
              </a:ext>
            </a:extLst>
          </p:cNvPr>
          <p:cNvCxnSpPr>
            <a:cxnSpLocks/>
            <a:stCxn id="23" idx="3"/>
            <a:endCxn id="30" idx="1"/>
          </p:cNvCxnSpPr>
          <p:nvPr userDrawn="1"/>
        </p:nvCxnSpPr>
        <p:spPr>
          <a:xfrm>
            <a:off x="5864166" y="4936813"/>
            <a:ext cx="151966" cy="0"/>
          </a:xfrm>
          <a:prstGeom prst="line">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6258323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slide" preserve="1" userDrawn="1">
  <p:cSld name="1_Title slide">
    <p:spTree>
      <p:nvGrpSpPr>
        <p:cNvPr id="1" name="Shape 9"/>
        <p:cNvGrpSpPr/>
        <p:nvPr/>
      </p:nvGrpSpPr>
      <p:grpSpPr>
        <a:xfrm>
          <a:off x="0" y="0"/>
          <a:ext cx="0" cy="0"/>
          <a:chOff x="0" y="0"/>
          <a:chExt cx="0" cy="0"/>
        </a:xfrm>
      </p:grpSpPr>
      <p:sp>
        <p:nvSpPr>
          <p:cNvPr id="19" name="Rectangle 18">
            <a:extLst>
              <a:ext uri="{FF2B5EF4-FFF2-40B4-BE49-F238E27FC236}">
                <a16:creationId xmlns:a16="http://schemas.microsoft.com/office/drawing/2014/main" id="{1C356FF2-39AF-334C-BD36-19B61EC42A53}"/>
              </a:ext>
            </a:extLst>
          </p:cNvPr>
          <p:cNvSpPr/>
          <p:nvPr userDrawn="1"/>
        </p:nvSpPr>
        <p:spPr>
          <a:xfrm>
            <a:off x="1060614" y="4793744"/>
            <a:ext cx="471495" cy="286146"/>
          </a:xfrm>
          <a:prstGeom prst="rect">
            <a:avLst/>
          </a:prstGeom>
          <a:solidFill>
            <a:srgbClr val="002060"/>
          </a:solidFill>
          <a:ln w="12700">
            <a:solidFill>
              <a:srgbClr val="0121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 b="1">
                <a:solidFill>
                  <a:schemeClr val="bg1"/>
                </a:solidFill>
              </a:rPr>
              <a:t>EDA</a:t>
            </a:r>
          </a:p>
        </p:txBody>
      </p:sp>
      <p:sp>
        <p:nvSpPr>
          <p:cNvPr id="20" name="Rectangle 19">
            <a:extLst>
              <a:ext uri="{FF2B5EF4-FFF2-40B4-BE49-F238E27FC236}">
                <a16:creationId xmlns:a16="http://schemas.microsoft.com/office/drawing/2014/main" id="{A8C3660A-D967-3A4E-BAD8-792DB7F1F47E}"/>
              </a:ext>
            </a:extLst>
          </p:cNvPr>
          <p:cNvSpPr/>
          <p:nvPr userDrawn="1"/>
        </p:nvSpPr>
        <p:spPr>
          <a:xfrm>
            <a:off x="1770052" y="4793744"/>
            <a:ext cx="950616" cy="286146"/>
          </a:xfrm>
          <a:prstGeom prst="rect">
            <a:avLst/>
          </a:prstGeom>
          <a:noFill/>
          <a:ln w="127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GB" sz="800" b="1">
                <a:solidFill>
                  <a:schemeClr val="tx1"/>
                </a:solidFill>
              </a:rPr>
              <a:t>Data</a:t>
            </a:r>
          </a:p>
          <a:p>
            <a:pPr lvl="0" algn="ctr"/>
            <a:r>
              <a:rPr lang="en-GB" sz="800" b="1">
                <a:solidFill>
                  <a:schemeClr val="tx1"/>
                </a:solidFill>
              </a:rPr>
              <a:t>Pre-processing</a:t>
            </a:r>
          </a:p>
        </p:txBody>
      </p:sp>
      <p:sp>
        <p:nvSpPr>
          <p:cNvPr id="21" name="Rectangle 20">
            <a:extLst>
              <a:ext uri="{FF2B5EF4-FFF2-40B4-BE49-F238E27FC236}">
                <a16:creationId xmlns:a16="http://schemas.microsoft.com/office/drawing/2014/main" id="{8E282B83-3556-8C42-9913-BE5437B369F9}"/>
              </a:ext>
            </a:extLst>
          </p:cNvPr>
          <p:cNvSpPr/>
          <p:nvPr userDrawn="1"/>
        </p:nvSpPr>
        <p:spPr>
          <a:xfrm>
            <a:off x="2915076" y="4793744"/>
            <a:ext cx="709438" cy="286143"/>
          </a:xfrm>
          <a:prstGeom prst="rect">
            <a:avLst/>
          </a:prstGeom>
          <a:solidFill>
            <a:schemeClr val="bg1"/>
          </a:solidFill>
          <a:ln w="127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 b="1">
                <a:solidFill>
                  <a:schemeClr val="tx1"/>
                </a:solidFill>
              </a:rPr>
              <a:t>Business Solution</a:t>
            </a:r>
          </a:p>
        </p:txBody>
      </p:sp>
      <p:sp>
        <p:nvSpPr>
          <p:cNvPr id="22" name="Rectangle 21">
            <a:extLst>
              <a:ext uri="{FF2B5EF4-FFF2-40B4-BE49-F238E27FC236}">
                <a16:creationId xmlns:a16="http://schemas.microsoft.com/office/drawing/2014/main" id="{6BC17FB1-A10C-AD43-8E55-3011B66F6680}"/>
              </a:ext>
            </a:extLst>
          </p:cNvPr>
          <p:cNvSpPr/>
          <p:nvPr userDrawn="1"/>
        </p:nvSpPr>
        <p:spPr>
          <a:xfrm>
            <a:off x="3787938" y="4793739"/>
            <a:ext cx="795107" cy="287918"/>
          </a:xfrm>
          <a:prstGeom prst="rect">
            <a:avLst/>
          </a:prstGeom>
          <a:solidFill>
            <a:schemeClr val="bg1"/>
          </a:solidFill>
          <a:ln w="127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 b="1">
                <a:solidFill>
                  <a:schemeClr val="tx1"/>
                </a:solidFill>
              </a:rPr>
              <a:t>Model Selection</a:t>
            </a:r>
          </a:p>
        </p:txBody>
      </p:sp>
      <p:sp>
        <p:nvSpPr>
          <p:cNvPr id="23" name="Rectangle 22">
            <a:extLst>
              <a:ext uri="{FF2B5EF4-FFF2-40B4-BE49-F238E27FC236}">
                <a16:creationId xmlns:a16="http://schemas.microsoft.com/office/drawing/2014/main" id="{8163B65E-6B5A-AB47-96EB-FF1E5105BE8C}"/>
              </a:ext>
            </a:extLst>
          </p:cNvPr>
          <p:cNvSpPr/>
          <p:nvPr userDrawn="1"/>
        </p:nvSpPr>
        <p:spPr>
          <a:xfrm>
            <a:off x="4735010" y="4793739"/>
            <a:ext cx="1129156" cy="286148"/>
          </a:xfrm>
          <a:prstGeom prst="rect">
            <a:avLst/>
          </a:prstGeom>
          <a:solidFill>
            <a:schemeClr val="bg1"/>
          </a:solidFill>
          <a:ln w="127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 b="1">
                <a:solidFill>
                  <a:schemeClr val="tx1"/>
                </a:solidFill>
              </a:rPr>
              <a:t>Recommendations</a:t>
            </a:r>
          </a:p>
        </p:txBody>
      </p:sp>
      <p:cxnSp>
        <p:nvCxnSpPr>
          <p:cNvPr id="24" name="Straight Connector 23">
            <a:extLst>
              <a:ext uri="{FF2B5EF4-FFF2-40B4-BE49-F238E27FC236}">
                <a16:creationId xmlns:a16="http://schemas.microsoft.com/office/drawing/2014/main" id="{B27311D6-581E-CD47-A4B3-D44398636720}"/>
              </a:ext>
            </a:extLst>
          </p:cNvPr>
          <p:cNvCxnSpPr>
            <a:cxnSpLocks/>
            <a:stCxn id="28" idx="3"/>
            <a:endCxn id="19" idx="1"/>
          </p:cNvCxnSpPr>
          <p:nvPr userDrawn="1"/>
        </p:nvCxnSpPr>
        <p:spPr>
          <a:xfrm flipV="1">
            <a:off x="882074" y="4936817"/>
            <a:ext cx="178540" cy="2646"/>
          </a:xfrm>
          <a:prstGeom prst="line">
            <a:avLst/>
          </a:prstGeom>
        </p:spPr>
        <p:style>
          <a:lnRef idx="1">
            <a:schemeClr val="accent2"/>
          </a:lnRef>
          <a:fillRef idx="0">
            <a:schemeClr val="accent2"/>
          </a:fillRef>
          <a:effectRef idx="0">
            <a:schemeClr val="accent2"/>
          </a:effectRef>
          <a:fontRef idx="minor">
            <a:schemeClr val="tx1"/>
          </a:fontRef>
        </p:style>
      </p:cxnSp>
      <p:cxnSp>
        <p:nvCxnSpPr>
          <p:cNvPr id="25" name="Straight Connector 24">
            <a:extLst>
              <a:ext uri="{FF2B5EF4-FFF2-40B4-BE49-F238E27FC236}">
                <a16:creationId xmlns:a16="http://schemas.microsoft.com/office/drawing/2014/main" id="{30927B0A-C6CC-2344-A7A0-7EB76544A10B}"/>
              </a:ext>
            </a:extLst>
          </p:cNvPr>
          <p:cNvCxnSpPr>
            <a:cxnSpLocks/>
            <a:stCxn id="20" idx="3"/>
            <a:endCxn id="21" idx="1"/>
          </p:cNvCxnSpPr>
          <p:nvPr userDrawn="1"/>
        </p:nvCxnSpPr>
        <p:spPr>
          <a:xfrm flipV="1">
            <a:off x="2720668" y="4936816"/>
            <a:ext cx="194408" cy="1"/>
          </a:xfrm>
          <a:prstGeom prst="line">
            <a:avLst/>
          </a:prstGeom>
        </p:spPr>
        <p:style>
          <a:lnRef idx="1">
            <a:schemeClr val="accent2"/>
          </a:lnRef>
          <a:fillRef idx="0">
            <a:schemeClr val="accent2"/>
          </a:fillRef>
          <a:effectRef idx="0">
            <a:schemeClr val="accent2"/>
          </a:effectRef>
          <a:fontRef idx="minor">
            <a:schemeClr val="tx1"/>
          </a:fontRef>
        </p:style>
      </p:cxnSp>
      <p:cxnSp>
        <p:nvCxnSpPr>
          <p:cNvPr id="26" name="Straight Connector 25">
            <a:extLst>
              <a:ext uri="{FF2B5EF4-FFF2-40B4-BE49-F238E27FC236}">
                <a16:creationId xmlns:a16="http://schemas.microsoft.com/office/drawing/2014/main" id="{DC92BE4F-3225-9C43-A54C-7427C0D3A1C9}"/>
              </a:ext>
            </a:extLst>
          </p:cNvPr>
          <p:cNvCxnSpPr>
            <a:cxnSpLocks/>
            <a:stCxn id="21" idx="3"/>
            <a:endCxn id="22" idx="1"/>
          </p:cNvCxnSpPr>
          <p:nvPr userDrawn="1"/>
        </p:nvCxnSpPr>
        <p:spPr>
          <a:xfrm>
            <a:off x="3624514" y="4936816"/>
            <a:ext cx="163424" cy="882"/>
          </a:xfrm>
          <a:prstGeom prst="line">
            <a:avLst/>
          </a:prstGeom>
        </p:spPr>
        <p:style>
          <a:lnRef idx="1">
            <a:schemeClr val="accent2"/>
          </a:lnRef>
          <a:fillRef idx="0">
            <a:schemeClr val="accent2"/>
          </a:fillRef>
          <a:effectRef idx="0">
            <a:schemeClr val="accent2"/>
          </a:effectRef>
          <a:fontRef idx="minor">
            <a:schemeClr val="tx1"/>
          </a:fontRef>
        </p:style>
      </p:cxnSp>
      <p:cxnSp>
        <p:nvCxnSpPr>
          <p:cNvPr id="27" name="Straight Connector 26">
            <a:extLst>
              <a:ext uri="{FF2B5EF4-FFF2-40B4-BE49-F238E27FC236}">
                <a16:creationId xmlns:a16="http://schemas.microsoft.com/office/drawing/2014/main" id="{7F8393FA-FF44-3A4E-908E-5CC7A70A5FC3}"/>
              </a:ext>
            </a:extLst>
          </p:cNvPr>
          <p:cNvCxnSpPr>
            <a:cxnSpLocks/>
            <a:stCxn id="22" idx="3"/>
            <a:endCxn id="23" idx="1"/>
          </p:cNvCxnSpPr>
          <p:nvPr userDrawn="1"/>
        </p:nvCxnSpPr>
        <p:spPr>
          <a:xfrm flipV="1">
            <a:off x="4583045" y="4936813"/>
            <a:ext cx="151965" cy="885"/>
          </a:xfrm>
          <a:prstGeom prst="line">
            <a:avLst/>
          </a:prstGeom>
        </p:spPr>
        <p:style>
          <a:lnRef idx="1">
            <a:schemeClr val="accent2"/>
          </a:lnRef>
          <a:fillRef idx="0">
            <a:schemeClr val="accent2"/>
          </a:fillRef>
          <a:effectRef idx="0">
            <a:schemeClr val="accent2"/>
          </a:effectRef>
          <a:fontRef idx="minor">
            <a:schemeClr val="tx1"/>
          </a:fontRef>
        </p:style>
      </p:cxnSp>
      <p:sp>
        <p:nvSpPr>
          <p:cNvPr id="28" name="Rectangle 27">
            <a:extLst>
              <a:ext uri="{FF2B5EF4-FFF2-40B4-BE49-F238E27FC236}">
                <a16:creationId xmlns:a16="http://schemas.microsoft.com/office/drawing/2014/main" id="{2B58198D-1503-F946-BFD5-24E8EAE63465}"/>
              </a:ext>
            </a:extLst>
          </p:cNvPr>
          <p:cNvSpPr/>
          <p:nvPr userDrawn="1"/>
        </p:nvSpPr>
        <p:spPr>
          <a:xfrm>
            <a:off x="95145" y="4796388"/>
            <a:ext cx="786929" cy="286149"/>
          </a:xfrm>
          <a:prstGeom prst="rect">
            <a:avLst/>
          </a:prstGeom>
          <a:noFill/>
          <a:ln w="127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 b="1">
                <a:solidFill>
                  <a:schemeClr val="tx1"/>
                </a:solidFill>
              </a:rPr>
              <a:t>Introduction</a:t>
            </a:r>
          </a:p>
        </p:txBody>
      </p:sp>
      <p:cxnSp>
        <p:nvCxnSpPr>
          <p:cNvPr id="29" name="Straight Connector 28">
            <a:extLst>
              <a:ext uri="{FF2B5EF4-FFF2-40B4-BE49-F238E27FC236}">
                <a16:creationId xmlns:a16="http://schemas.microsoft.com/office/drawing/2014/main" id="{7BAC361B-8005-F94A-97C0-5CC5EA8ABEAC}"/>
              </a:ext>
            </a:extLst>
          </p:cNvPr>
          <p:cNvCxnSpPr>
            <a:cxnSpLocks/>
            <a:stCxn id="19" idx="3"/>
            <a:endCxn id="20" idx="1"/>
          </p:cNvCxnSpPr>
          <p:nvPr userDrawn="1"/>
        </p:nvCxnSpPr>
        <p:spPr>
          <a:xfrm>
            <a:off x="1532109" y="4936817"/>
            <a:ext cx="237943" cy="0"/>
          </a:xfrm>
          <a:prstGeom prst="line">
            <a:avLst/>
          </a:prstGeom>
        </p:spPr>
        <p:style>
          <a:lnRef idx="1">
            <a:schemeClr val="accent2"/>
          </a:lnRef>
          <a:fillRef idx="0">
            <a:schemeClr val="accent2"/>
          </a:fillRef>
          <a:effectRef idx="0">
            <a:schemeClr val="accent2"/>
          </a:effectRef>
          <a:fontRef idx="minor">
            <a:schemeClr val="tx1"/>
          </a:fontRef>
        </p:style>
      </p:cxnSp>
      <p:sp>
        <p:nvSpPr>
          <p:cNvPr id="30" name="Rectangle 29">
            <a:extLst>
              <a:ext uri="{FF2B5EF4-FFF2-40B4-BE49-F238E27FC236}">
                <a16:creationId xmlns:a16="http://schemas.microsoft.com/office/drawing/2014/main" id="{6FF33677-23F9-F04F-8C86-96B2120DDBFF}"/>
              </a:ext>
            </a:extLst>
          </p:cNvPr>
          <p:cNvSpPr/>
          <p:nvPr userDrawn="1"/>
        </p:nvSpPr>
        <p:spPr>
          <a:xfrm>
            <a:off x="6016132" y="4793739"/>
            <a:ext cx="782911" cy="286148"/>
          </a:xfrm>
          <a:prstGeom prst="rect">
            <a:avLst/>
          </a:prstGeom>
          <a:solidFill>
            <a:schemeClr val="bg1"/>
          </a:solidFill>
          <a:ln w="127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 b="1">
                <a:solidFill>
                  <a:schemeClr val="tx1"/>
                </a:solidFill>
              </a:rPr>
              <a:t>Conclusion</a:t>
            </a:r>
          </a:p>
        </p:txBody>
      </p:sp>
      <p:cxnSp>
        <p:nvCxnSpPr>
          <p:cNvPr id="31" name="Straight Connector 30">
            <a:extLst>
              <a:ext uri="{FF2B5EF4-FFF2-40B4-BE49-F238E27FC236}">
                <a16:creationId xmlns:a16="http://schemas.microsoft.com/office/drawing/2014/main" id="{EBB373D4-04F9-3942-AAF2-2ADBFB319EAA}"/>
              </a:ext>
            </a:extLst>
          </p:cNvPr>
          <p:cNvCxnSpPr>
            <a:cxnSpLocks/>
            <a:stCxn id="23" idx="3"/>
            <a:endCxn id="30" idx="1"/>
          </p:cNvCxnSpPr>
          <p:nvPr userDrawn="1"/>
        </p:nvCxnSpPr>
        <p:spPr>
          <a:xfrm>
            <a:off x="5864166" y="4936813"/>
            <a:ext cx="151966" cy="0"/>
          </a:xfrm>
          <a:prstGeom prst="line">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6240327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slide" preserve="1" userDrawn="1">
  <p:cSld name="1_Title slide">
    <p:spTree>
      <p:nvGrpSpPr>
        <p:cNvPr id="1" name="Shape 9"/>
        <p:cNvGrpSpPr/>
        <p:nvPr/>
      </p:nvGrpSpPr>
      <p:grpSpPr>
        <a:xfrm>
          <a:off x="0" y="0"/>
          <a:ext cx="0" cy="0"/>
          <a:chOff x="0" y="0"/>
          <a:chExt cx="0" cy="0"/>
        </a:xfrm>
      </p:grpSpPr>
      <p:sp>
        <p:nvSpPr>
          <p:cNvPr id="19" name="Rectangle 18">
            <a:extLst>
              <a:ext uri="{FF2B5EF4-FFF2-40B4-BE49-F238E27FC236}">
                <a16:creationId xmlns:a16="http://schemas.microsoft.com/office/drawing/2014/main" id="{1AB84ED1-DA66-2C49-9D34-046BA0145C6E}"/>
              </a:ext>
            </a:extLst>
          </p:cNvPr>
          <p:cNvSpPr/>
          <p:nvPr userDrawn="1"/>
        </p:nvSpPr>
        <p:spPr>
          <a:xfrm>
            <a:off x="1060614" y="4793744"/>
            <a:ext cx="471495" cy="286146"/>
          </a:xfrm>
          <a:prstGeom prst="rect">
            <a:avLst/>
          </a:prstGeom>
          <a:noFill/>
          <a:ln w="12700">
            <a:solidFill>
              <a:srgbClr val="0121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 b="1">
                <a:solidFill>
                  <a:schemeClr val="tx1"/>
                </a:solidFill>
              </a:rPr>
              <a:t>EDA</a:t>
            </a:r>
          </a:p>
        </p:txBody>
      </p:sp>
      <p:sp>
        <p:nvSpPr>
          <p:cNvPr id="20" name="Rectangle 19">
            <a:extLst>
              <a:ext uri="{FF2B5EF4-FFF2-40B4-BE49-F238E27FC236}">
                <a16:creationId xmlns:a16="http://schemas.microsoft.com/office/drawing/2014/main" id="{885F82F2-8CAD-834E-8BDF-19782E2C32E4}"/>
              </a:ext>
            </a:extLst>
          </p:cNvPr>
          <p:cNvSpPr/>
          <p:nvPr userDrawn="1"/>
        </p:nvSpPr>
        <p:spPr>
          <a:xfrm>
            <a:off x="1770052" y="4793744"/>
            <a:ext cx="950616" cy="286146"/>
          </a:xfrm>
          <a:prstGeom prst="rect">
            <a:avLst/>
          </a:prstGeom>
          <a:solidFill>
            <a:srgbClr val="002060"/>
          </a:solidFill>
          <a:ln w="127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GB" sz="800" b="1">
                <a:solidFill>
                  <a:schemeClr val="bg1"/>
                </a:solidFill>
              </a:rPr>
              <a:t>Data</a:t>
            </a:r>
          </a:p>
          <a:p>
            <a:pPr lvl="0" algn="ctr"/>
            <a:r>
              <a:rPr lang="en-GB" sz="800" b="1">
                <a:solidFill>
                  <a:schemeClr val="bg1"/>
                </a:solidFill>
              </a:rPr>
              <a:t>Pre-processing</a:t>
            </a:r>
          </a:p>
        </p:txBody>
      </p:sp>
      <p:sp>
        <p:nvSpPr>
          <p:cNvPr id="21" name="Rectangle 20">
            <a:extLst>
              <a:ext uri="{FF2B5EF4-FFF2-40B4-BE49-F238E27FC236}">
                <a16:creationId xmlns:a16="http://schemas.microsoft.com/office/drawing/2014/main" id="{289F2E6F-FCDE-1D43-98A2-4244CBB2CD0F}"/>
              </a:ext>
            </a:extLst>
          </p:cNvPr>
          <p:cNvSpPr/>
          <p:nvPr userDrawn="1"/>
        </p:nvSpPr>
        <p:spPr>
          <a:xfrm>
            <a:off x="2915076" y="4793744"/>
            <a:ext cx="709438" cy="286143"/>
          </a:xfrm>
          <a:prstGeom prst="rect">
            <a:avLst/>
          </a:prstGeom>
          <a:solidFill>
            <a:schemeClr val="bg1"/>
          </a:solidFill>
          <a:ln w="127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 b="1">
                <a:solidFill>
                  <a:schemeClr val="tx1"/>
                </a:solidFill>
              </a:rPr>
              <a:t>Business Solution</a:t>
            </a:r>
          </a:p>
        </p:txBody>
      </p:sp>
      <p:sp>
        <p:nvSpPr>
          <p:cNvPr id="22" name="Rectangle 21">
            <a:extLst>
              <a:ext uri="{FF2B5EF4-FFF2-40B4-BE49-F238E27FC236}">
                <a16:creationId xmlns:a16="http://schemas.microsoft.com/office/drawing/2014/main" id="{0FC09E68-38A2-F84C-BF4B-0C7AFDD36FC4}"/>
              </a:ext>
            </a:extLst>
          </p:cNvPr>
          <p:cNvSpPr/>
          <p:nvPr userDrawn="1"/>
        </p:nvSpPr>
        <p:spPr>
          <a:xfrm>
            <a:off x="3787938" y="4793739"/>
            <a:ext cx="795107" cy="287918"/>
          </a:xfrm>
          <a:prstGeom prst="rect">
            <a:avLst/>
          </a:prstGeom>
          <a:solidFill>
            <a:schemeClr val="bg1"/>
          </a:solidFill>
          <a:ln w="127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 b="1">
                <a:solidFill>
                  <a:schemeClr val="tx1"/>
                </a:solidFill>
              </a:rPr>
              <a:t>Model Selection</a:t>
            </a:r>
          </a:p>
        </p:txBody>
      </p:sp>
      <p:sp>
        <p:nvSpPr>
          <p:cNvPr id="23" name="Rectangle 22">
            <a:extLst>
              <a:ext uri="{FF2B5EF4-FFF2-40B4-BE49-F238E27FC236}">
                <a16:creationId xmlns:a16="http://schemas.microsoft.com/office/drawing/2014/main" id="{17922D36-7765-0B49-879F-3F0D7B9CF4D9}"/>
              </a:ext>
            </a:extLst>
          </p:cNvPr>
          <p:cNvSpPr/>
          <p:nvPr userDrawn="1"/>
        </p:nvSpPr>
        <p:spPr>
          <a:xfrm>
            <a:off x="4735010" y="4793739"/>
            <a:ext cx="1129156" cy="286148"/>
          </a:xfrm>
          <a:prstGeom prst="rect">
            <a:avLst/>
          </a:prstGeom>
          <a:solidFill>
            <a:schemeClr val="bg1"/>
          </a:solidFill>
          <a:ln w="127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 b="1">
                <a:solidFill>
                  <a:schemeClr val="tx1"/>
                </a:solidFill>
              </a:rPr>
              <a:t>Recommendations</a:t>
            </a:r>
          </a:p>
        </p:txBody>
      </p:sp>
      <p:cxnSp>
        <p:nvCxnSpPr>
          <p:cNvPr id="24" name="Straight Connector 23">
            <a:extLst>
              <a:ext uri="{FF2B5EF4-FFF2-40B4-BE49-F238E27FC236}">
                <a16:creationId xmlns:a16="http://schemas.microsoft.com/office/drawing/2014/main" id="{CD036ECF-DCF0-B147-A166-BDFD4A758250}"/>
              </a:ext>
            </a:extLst>
          </p:cNvPr>
          <p:cNvCxnSpPr>
            <a:cxnSpLocks/>
            <a:stCxn id="28" idx="3"/>
            <a:endCxn id="19" idx="1"/>
          </p:cNvCxnSpPr>
          <p:nvPr userDrawn="1"/>
        </p:nvCxnSpPr>
        <p:spPr>
          <a:xfrm flipV="1">
            <a:off x="882074" y="4936817"/>
            <a:ext cx="178540" cy="2646"/>
          </a:xfrm>
          <a:prstGeom prst="line">
            <a:avLst/>
          </a:prstGeom>
        </p:spPr>
        <p:style>
          <a:lnRef idx="1">
            <a:schemeClr val="accent2"/>
          </a:lnRef>
          <a:fillRef idx="0">
            <a:schemeClr val="accent2"/>
          </a:fillRef>
          <a:effectRef idx="0">
            <a:schemeClr val="accent2"/>
          </a:effectRef>
          <a:fontRef idx="minor">
            <a:schemeClr val="tx1"/>
          </a:fontRef>
        </p:style>
      </p:cxnSp>
      <p:cxnSp>
        <p:nvCxnSpPr>
          <p:cNvPr id="25" name="Straight Connector 24">
            <a:extLst>
              <a:ext uri="{FF2B5EF4-FFF2-40B4-BE49-F238E27FC236}">
                <a16:creationId xmlns:a16="http://schemas.microsoft.com/office/drawing/2014/main" id="{9B81C1B2-6CCF-4F4C-A57C-6F4A60134108}"/>
              </a:ext>
            </a:extLst>
          </p:cNvPr>
          <p:cNvCxnSpPr>
            <a:cxnSpLocks/>
            <a:stCxn id="20" idx="3"/>
            <a:endCxn id="21" idx="1"/>
          </p:cNvCxnSpPr>
          <p:nvPr userDrawn="1"/>
        </p:nvCxnSpPr>
        <p:spPr>
          <a:xfrm flipV="1">
            <a:off x="2720668" y="4936816"/>
            <a:ext cx="194408" cy="1"/>
          </a:xfrm>
          <a:prstGeom prst="line">
            <a:avLst/>
          </a:prstGeom>
        </p:spPr>
        <p:style>
          <a:lnRef idx="1">
            <a:schemeClr val="accent2"/>
          </a:lnRef>
          <a:fillRef idx="0">
            <a:schemeClr val="accent2"/>
          </a:fillRef>
          <a:effectRef idx="0">
            <a:schemeClr val="accent2"/>
          </a:effectRef>
          <a:fontRef idx="minor">
            <a:schemeClr val="tx1"/>
          </a:fontRef>
        </p:style>
      </p:cxnSp>
      <p:cxnSp>
        <p:nvCxnSpPr>
          <p:cNvPr id="26" name="Straight Connector 25">
            <a:extLst>
              <a:ext uri="{FF2B5EF4-FFF2-40B4-BE49-F238E27FC236}">
                <a16:creationId xmlns:a16="http://schemas.microsoft.com/office/drawing/2014/main" id="{9DA27F66-D04B-C341-BE21-80B33EC45AD5}"/>
              </a:ext>
            </a:extLst>
          </p:cNvPr>
          <p:cNvCxnSpPr>
            <a:cxnSpLocks/>
            <a:stCxn id="21" idx="3"/>
            <a:endCxn id="22" idx="1"/>
          </p:cNvCxnSpPr>
          <p:nvPr userDrawn="1"/>
        </p:nvCxnSpPr>
        <p:spPr>
          <a:xfrm>
            <a:off x="3624514" y="4936816"/>
            <a:ext cx="163424" cy="882"/>
          </a:xfrm>
          <a:prstGeom prst="line">
            <a:avLst/>
          </a:prstGeom>
        </p:spPr>
        <p:style>
          <a:lnRef idx="1">
            <a:schemeClr val="accent2"/>
          </a:lnRef>
          <a:fillRef idx="0">
            <a:schemeClr val="accent2"/>
          </a:fillRef>
          <a:effectRef idx="0">
            <a:schemeClr val="accent2"/>
          </a:effectRef>
          <a:fontRef idx="minor">
            <a:schemeClr val="tx1"/>
          </a:fontRef>
        </p:style>
      </p:cxnSp>
      <p:cxnSp>
        <p:nvCxnSpPr>
          <p:cNvPr id="27" name="Straight Connector 26">
            <a:extLst>
              <a:ext uri="{FF2B5EF4-FFF2-40B4-BE49-F238E27FC236}">
                <a16:creationId xmlns:a16="http://schemas.microsoft.com/office/drawing/2014/main" id="{A6DFFF66-5B6C-1545-A6A2-22E3B19C3E53}"/>
              </a:ext>
            </a:extLst>
          </p:cNvPr>
          <p:cNvCxnSpPr>
            <a:cxnSpLocks/>
            <a:stCxn id="22" idx="3"/>
            <a:endCxn id="23" idx="1"/>
          </p:cNvCxnSpPr>
          <p:nvPr userDrawn="1"/>
        </p:nvCxnSpPr>
        <p:spPr>
          <a:xfrm flipV="1">
            <a:off x="4583045" y="4936813"/>
            <a:ext cx="151965" cy="885"/>
          </a:xfrm>
          <a:prstGeom prst="line">
            <a:avLst/>
          </a:prstGeom>
        </p:spPr>
        <p:style>
          <a:lnRef idx="1">
            <a:schemeClr val="accent2"/>
          </a:lnRef>
          <a:fillRef idx="0">
            <a:schemeClr val="accent2"/>
          </a:fillRef>
          <a:effectRef idx="0">
            <a:schemeClr val="accent2"/>
          </a:effectRef>
          <a:fontRef idx="minor">
            <a:schemeClr val="tx1"/>
          </a:fontRef>
        </p:style>
      </p:cxnSp>
      <p:sp>
        <p:nvSpPr>
          <p:cNvPr id="28" name="Rectangle 27">
            <a:extLst>
              <a:ext uri="{FF2B5EF4-FFF2-40B4-BE49-F238E27FC236}">
                <a16:creationId xmlns:a16="http://schemas.microsoft.com/office/drawing/2014/main" id="{268255C1-9DD4-4C4D-B707-2E7D328159CD}"/>
              </a:ext>
            </a:extLst>
          </p:cNvPr>
          <p:cNvSpPr/>
          <p:nvPr userDrawn="1"/>
        </p:nvSpPr>
        <p:spPr>
          <a:xfrm>
            <a:off x="95145" y="4796388"/>
            <a:ext cx="786929" cy="286149"/>
          </a:xfrm>
          <a:prstGeom prst="rect">
            <a:avLst/>
          </a:prstGeom>
          <a:noFill/>
          <a:ln w="127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 b="1">
                <a:solidFill>
                  <a:schemeClr val="tx1"/>
                </a:solidFill>
              </a:rPr>
              <a:t>Introduction</a:t>
            </a:r>
          </a:p>
        </p:txBody>
      </p:sp>
      <p:cxnSp>
        <p:nvCxnSpPr>
          <p:cNvPr id="29" name="Straight Connector 28">
            <a:extLst>
              <a:ext uri="{FF2B5EF4-FFF2-40B4-BE49-F238E27FC236}">
                <a16:creationId xmlns:a16="http://schemas.microsoft.com/office/drawing/2014/main" id="{DC7990D2-4B20-2E4F-B927-233BC19B157E}"/>
              </a:ext>
            </a:extLst>
          </p:cNvPr>
          <p:cNvCxnSpPr>
            <a:cxnSpLocks/>
            <a:stCxn id="19" idx="3"/>
            <a:endCxn id="20" idx="1"/>
          </p:cNvCxnSpPr>
          <p:nvPr userDrawn="1"/>
        </p:nvCxnSpPr>
        <p:spPr>
          <a:xfrm>
            <a:off x="1532109" y="4936817"/>
            <a:ext cx="237943" cy="0"/>
          </a:xfrm>
          <a:prstGeom prst="line">
            <a:avLst/>
          </a:prstGeom>
        </p:spPr>
        <p:style>
          <a:lnRef idx="1">
            <a:schemeClr val="accent2"/>
          </a:lnRef>
          <a:fillRef idx="0">
            <a:schemeClr val="accent2"/>
          </a:fillRef>
          <a:effectRef idx="0">
            <a:schemeClr val="accent2"/>
          </a:effectRef>
          <a:fontRef idx="minor">
            <a:schemeClr val="tx1"/>
          </a:fontRef>
        </p:style>
      </p:cxnSp>
      <p:sp>
        <p:nvSpPr>
          <p:cNvPr id="30" name="Rectangle 29">
            <a:extLst>
              <a:ext uri="{FF2B5EF4-FFF2-40B4-BE49-F238E27FC236}">
                <a16:creationId xmlns:a16="http://schemas.microsoft.com/office/drawing/2014/main" id="{B45A282D-84CC-7949-9E25-479BE5335E58}"/>
              </a:ext>
            </a:extLst>
          </p:cNvPr>
          <p:cNvSpPr/>
          <p:nvPr userDrawn="1"/>
        </p:nvSpPr>
        <p:spPr>
          <a:xfrm>
            <a:off x="6016132" y="4793739"/>
            <a:ext cx="782911" cy="286148"/>
          </a:xfrm>
          <a:prstGeom prst="rect">
            <a:avLst/>
          </a:prstGeom>
          <a:solidFill>
            <a:schemeClr val="bg1"/>
          </a:solidFill>
          <a:ln w="127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 b="1">
                <a:solidFill>
                  <a:schemeClr val="tx1"/>
                </a:solidFill>
              </a:rPr>
              <a:t>Conclusion</a:t>
            </a:r>
          </a:p>
        </p:txBody>
      </p:sp>
      <p:cxnSp>
        <p:nvCxnSpPr>
          <p:cNvPr id="31" name="Straight Connector 30">
            <a:extLst>
              <a:ext uri="{FF2B5EF4-FFF2-40B4-BE49-F238E27FC236}">
                <a16:creationId xmlns:a16="http://schemas.microsoft.com/office/drawing/2014/main" id="{2D73F45F-62BC-8643-B6D3-AB2CC7BB64D5}"/>
              </a:ext>
            </a:extLst>
          </p:cNvPr>
          <p:cNvCxnSpPr>
            <a:cxnSpLocks/>
            <a:stCxn id="23" idx="3"/>
            <a:endCxn id="30" idx="1"/>
          </p:cNvCxnSpPr>
          <p:nvPr userDrawn="1"/>
        </p:nvCxnSpPr>
        <p:spPr>
          <a:xfrm>
            <a:off x="5864166" y="4936813"/>
            <a:ext cx="151966" cy="0"/>
          </a:xfrm>
          <a:prstGeom prst="line">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42642818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slide" preserve="1" userDrawn="1">
  <p:cSld name="1_Title slide">
    <p:spTree>
      <p:nvGrpSpPr>
        <p:cNvPr id="1" name="Shape 9"/>
        <p:cNvGrpSpPr/>
        <p:nvPr/>
      </p:nvGrpSpPr>
      <p:grpSpPr>
        <a:xfrm>
          <a:off x="0" y="0"/>
          <a:ext cx="0" cy="0"/>
          <a:chOff x="0" y="0"/>
          <a:chExt cx="0" cy="0"/>
        </a:xfrm>
      </p:grpSpPr>
      <p:sp>
        <p:nvSpPr>
          <p:cNvPr id="19" name="Rectangle 18">
            <a:extLst>
              <a:ext uri="{FF2B5EF4-FFF2-40B4-BE49-F238E27FC236}">
                <a16:creationId xmlns:a16="http://schemas.microsoft.com/office/drawing/2014/main" id="{1AB84ED1-DA66-2C49-9D34-046BA0145C6E}"/>
              </a:ext>
            </a:extLst>
          </p:cNvPr>
          <p:cNvSpPr/>
          <p:nvPr userDrawn="1"/>
        </p:nvSpPr>
        <p:spPr>
          <a:xfrm>
            <a:off x="1060614" y="4793744"/>
            <a:ext cx="471495" cy="286146"/>
          </a:xfrm>
          <a:prstGeom prst="rect">
            <a:avLst/>
          </a:prstGeom>
          <a:noFill/>
          <a:ln w="12700">
            <a:solidFill>
              <a:srgbClr val="0121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 b="1">
                <a:solidFill>
                  <a:schemeClr val="tx1"/>
                </a:solidFill>
              </a:rPr>
              <a:t>EDA</a:t>
            </a:r>
          </a:p>
        </p:txBody>
      </p:sp>
      <p:sp>
        <p:nvSpPr>
          <p:cNvPr id="20" name="Rectangle 19">
            <a:extLst>
              <a:ext uri="{FF2B5EF4-FFF2-40B4-BE49-F238E27FC236}">
                <a16:creationId xmlns:a16="http://schemas.microsoft.com/office/drawing/2014/main" id="{885F82F2-8CAD-834E-8BDF-19782E2C32E4}"/>
              </a:ext>
            </a:extLst>
          </p:cNvPr>
          <p:cNvSpPr/>
          <p:nvPr userDrawn="1"/>
        </p:nvSpPr>
        <p:spPr>
          <a:xfrm>
            <a:off x="1770052" y="4793744"/>
            <a:ext cx="950616" cy="286146"/>
          </a:xfrm>
          <a:prstGeom prst="rect">
            <a:avLst/>
          </a:prstGeom>
          <a:solidFill>
            <a:srgbClr val="002060"/>
          </a:solidFill>
          <a:ln w="127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GB" sz="800" b="1">
                <a:solidFill>
                  <a:schemeClr val="bg1"/>
                </a:solidFill>
              </a:rPr>
              <a:t>Data</a:t>
            </a:r>
          </a:p>
          <a:p>
            <a:pPr lvl="0" algn="ctr"/>
            <a:r>
              <a:rPr lang="en-GB" sz="800" b="1">
                <a:solidFill>
                  <a:schemeClr val="bg1"/>
                </a:solidFill>
              </a:rPr>
              <a:t>Pre-processing</a:t>
            </a:r>
          </a:p>
        </p:txBody>
      </p:sp>
      <p:sp>
        <p:nvSpPr>
          <p:cNvPr id="21" name="Rectangle 20">
            <a:extLst>
              <a:ext uri="{FF2B5EF4-FFF2-40B4-BE49-F238E27FC236}">
                <a16:creationId xmlns:a16="http://schemas.microsoft.com/office/drawing/2014/main" id="{289F2E6F-FCDE-1D43-98A2-4244CBB2CD0F}"/>
              </a:ext>
            </a:extLst>
          </p:cNvPr>
          <p:cNvSpPr/>
          <p:nvPr userDrawn="1"/>
        </p:nvSpPr>
        <p:spPr>
          <a:xfrm>
            <a:off x="2915076" y="4793744"/>
            <a:ext cx="709438" cy="286143"/>
          </a:xfrm>
          <a:prstGeom prst="rect">
            <a:avLst/>
          </a:prstGeom>
          <a:solidFill>
            <a:schemeClr val="bg1"/>
          </a:solidFill>
          <a:ln w="127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 b="1">
                <a:solidFill>
                  <a:schemeClr val="tx1"/>
                </a:solidFill>
              </a:rPr>
              <a:t>Business Solution</a:t>
            </a:r>
          </a:p>
        </p:txBody>
      </p:sp>
      <p:sp>
        <p:nvSpPr>
          <p:cNvPr id="22" name="Rectangle 21">
            <a:extLst>
              <a:ext uri="{FF2B5EF4-FFF2-40B4-BE49-F238E27FC236}">
                <a16:creationId xmlns:a16="http://schemas.microsoft.com/office/drawing/2014/main" id="{0FC09E68-38A2-F84C-BF4B-0C7AFDD36FC4}"/>
              </a:ext>
            </a:extLst>
          </p:cNvPr>
          <p:cNvSpPr/>
          <p:nvPr userDrawn="1"/>
        </p:nvSpPr>
        <p:spPr>
          <a:xfrm>
            <a:off x="3787938" y="4793739"/>
            <a:ext cx="795107" cy="287918"/>
          </a:xfrm>
          <a:prstGeom prst="rect">
            <a:avLst/>
          </a:prstGeom>
          <a:solidFill>
            <a:schemeClr val="bg1"/>
          </a:solidFill>
          <a:ln w="127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 b="1">
                <a:solidFill>
                  <a:schemeClr val="tx1"/>
                </a:solidFill>
              </a:rPr>
              <a:t>Model Selection</a:t>
            </a:r>
          </a:p>
        </p:txBody>
      </p:sp>
      <p:sp>
        <p:nvSpPr>
          <p:cNvPr id="23" name="Rectangle 22">
            <a:extLst>
              <a:ext uri="{FF2B5EF4-FFF2-40B4-BE49-F238E27FC236}">
                <a16:creationId xmlns:a16="http://schemas.microsoft.com/office/drawing/2014/main" id="{17922D36-7765-0B49-879F-3F0D7B9CF4D9}"/>
              </a:ext>
            </a:extLst>
          </p:cNvPr>
          <p:cNvSpPr/>
          <p:nvPr userDrawn="1"/>
        </p:nvSpPr>
        <p:spPr>
          <a:xfrm>
            <a:off x="4735010" y="4793739"/>
            <a:ext cx="1129156" cy="286148"/>
          </a:xfrm>
          <a:prstGeom prst="rect">
            <a:avLst/>
          </a:prstGeom>
          <a:solidFill>
            <a:schemeClr val="bg1"/>
          </a:solidFill>
          <a:ln w="127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 b="1">
                <a:solidFill>
                  <a:schemeClr val="tx1"/>
                </a:solidFill>
              </a:rPr>
              <a:t>Recommendations</a:t>
            </a:r>
          </a:p>
        </p:txBody>
      </p:sp>
      <p:cxnSp>
        <p:nvCxnSpPr>
          <p:cNvPr id="24" name="Straight Connector 23">
            <a:extLst>
              <a:ext uri="{FF2B5EF4-FFF2-40B4-BE49-F238E27FC236}">
                <a16:creationId xmlns:a16="http://schemas.microsoft.com/office/drawing/2014/main" id="{CD036ECF-DCF0-B147-A166-BDFD4A758250}"/>
              </a:ext>
            </a:extLst>
          </p:cNvPr>
          <p:cNvCxnSpPr>
            <a:cxnSpLocks/>
            <a:stCxn id="28" idx="3"/>
            <a:endCxn id="19" idx="1"/>
          </p:cNvCxnSpPr>
          <p:nvPr userDrawn="1"/>
        </p:nvCxnSpPr>
        <p:spPr>
          <a:xfrm flipV="1">
            <a:off x="882074" y="4936817"/>
            <a:ext cx="178540" cy="2646"/>
          </a:xfrm>
          <a:prstGeom prst="line">
            <a:avLst/>
          </a:prstGeom>
        </p:spPr>
        <p:style>
          <a:lnRef idx="1">
            <a:schemeClr val="accent2"/>
          </a:lnRef>
          <a:fillRef idx="0">
            <a:schemeClr val="accent2"/>
          </a:fillRef>
          <a:effectRef idx="0">
            <a:schemeClr val="accent2"/>
          </a:effectRef>
          <a:fontRef idx="minor">
            <a:schemeClr val="tx1"/>
          </a:fontRef>
        </p:style>
      </p:cxnSp>
      <p:cxnSp>
        <p:nvCxnSpPr>
          <p:cNvPr id="25" name="Straight Connector 24">
            <a:extLst>
              <a:ext uri="{FF2B5EF4-FFF2-40B4-BE49-F238E27FC236}">
                <a16:creationId xmlns:a16="http://schemas.microsoft.com/office/drawing/2014/main" id="{9B81C1B2-6CCF-4F4C-A57C-6F4A60134108}"/>
              </a:ext>
            </a:extLst>
          </p:cNvPr>
          <p:cNvCxnSpPr>
            <a:cxnSpLocks/>
            <a:stCxn id="20" idx="3"/>
            <a:endCxn id="21" idx="1"/>
          </p:cNvCxnSpPr>
          <p:nvPr userDrawn="1"/>
        </p:nvCxnSpPr>
        <p:spPr>
          <a:xfrm flipV="1">
            <a:off x="2720668" y="4936816"/>
            <a:ext cx="194408" cy="1"/>
          </a:xfrm>
          <a:prstGeom prst="line">
            <a:avLst/>
          </a:prstGeom>
        </p:spPr>
        <p:style>
          <a:lnRef idx="1">
            <a:schemeClr val="accent2"/>
          </a:lnRef>
          <a:fillRef idx="0">
            <a:schemeClr val="accent2"/>
          </a:fillRef>
          <a:effectRef idx="0">
            <a:schemeClr val="accent2"/>
          </a:effectRef>
          <a:fontRef idx="minor">
            <a:schemeClr val="tx1"/>
          </a:fontRef>
        </p:style>
      </p:cxnSp>
      <p:cxnSp>
        <p:nvCxnSpPr>
          <p:cNvPr id="26" name="Straight Connector 25">
            <a:extLst>
              <a:ext uri="{FF2B5EF4-FFF2-40B4-BE49-F238E27FC236}">
                <a16:creationId xmlns:a16="http://schemas.microsoft.com/office/drawing/2014/main" id="{9DA27F66-D04B-C341-BE21-80B33EC45AD5}"/>
              </a:ext>
            </a:extLst>
          </p:cNvPr>
          <p:cNvCxnSpPr>
            <a:cxnSpLocks/>
            <a:stCxn id="21" idx="3"/>
            <a:endCxn id="22" idx="1"/>
          </p:cNvCxnSpPr>
          <p:nvPr userDrawn="1"/>
        </p:nvCxnSpPr>
        <p:spPr>
          <a:xfrm>
            <a:off x="3624514" y="4936816"/>
            <a:ext cx="163424" cy="882"/>
          </a:xfrm>
          <a:prstGeom prst="line">
            <a:avLst/>
          </a:prstGeom>
        </p:spPr>
        <p:style>
          <a:lnRef idx="1">
            <a:schemeClr val="accent2"/>
          </a:lnRef>
          <a:fillRef idx="0">
            <a:schemeClr val="accent2"/>
          </a:fillRef>
          <a:effectRef idx="0">
            <a:schemeClr val="accent2"/>
          </a:effectRef>
          <a:fontRef idx="minor">
            <a:schemeClr val="tx1"/>
          </a:fontRef>
        </p:style>
      </p:cxnSp>
      <p:cxnSp>
        <p:nvCxnSpPr>
          <p:cNvPr id="27" name="Straight Connector 26">
            <a:extLst>
              <a:ext uri="{FF2B5EF4-FFF2-40B4-BE49-F238E27FC236}">
                <a16:creationId xmlns:a16="http://schemas.microsoft.com/office/drawing/2014/main" id="{A6DFFF66-5B6C-1545-A6A2-22E3B19C3E53}"/>
              </a:ext>
            </a:extLst>
          </p:cNvPr>
          <p:cNvCxnSpPr>
            <a:cxnSpLocks/>
            <a:stCxn id="22" idx="3"/>
            <a:endCxn id="23" idx="1"/>
          </p:cNvCxnSpPr>
          <p:nvPr userDrawn="1"/>
        </p:nvCxnSpPr>
        <p:spPr>
          <a:xfrm flipV="1">
            <a:off x="4583045" y="4936813"/>
            <a:ext cx="151965" cy="885"/>
          </a:xfrm>
          <a:prstGeom prst="line">
            <a:avLst/>
          </a:prstGeom>
        </p:spPr>
        <p:style>
          <a:lnRef idx="1">
            <a:schemeClr val="accent2"/>
          </a:lnRef>
          <a:fillRef idx="0">
            <a:schemeClr val="accent2"/>
          </a:fillRef>
          <a:effectRef idx="0">
            <a:schemeClr val="accent2"/>
          </a:effectRef>
          <a:fontRef idx="minor">
            <a:schemeClr val="tx1"/>
          </a:fontRef>
        </p:style>
      </p:cxnSp>
      <p:sp>
        <p:nvSpPr>
          <p:cNvPr id="28" name="Rectangle 27">
            <a:extLst>
              <a:ext uri="{FF2B5EF4-FFF2-40B4-BE49-F238E27FC236}">
                <a16:creationId xmlns:a16="http://schemas.microsoft.com/office/drawing/2014/main" id="{268255C1-9DD4-4C4D-B707-2E7D328159CD}"/>
              </a:ext>
            </a:extLst>
          </p:cNvPr>
          <p:cNvSpPr/>
          <p:nvPr userDrawn="1"/>
        </p:nvSpPr>
        <p:spPr>
          <a:xfrm>
            <a:off x="95145" y="4796388"/>
            <a:ext cx="786929" cy="286149"/>
          </a:xfrm>
          <a:prstGeom prst="rect">
            <a:avLst/>
          </a:prstGeom>
          <a:noFill/>
          <a:ln w="127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 b="1">
                <a:solidFill>
                  <a:schemeClr val="tx1"/>
                </a:solidFill>
              </a:rPr>
              <a:t>Introduction</a:t>
            </a:r>
          </a:p>
        </p:txBody>
      </p:sp>
      <p:cxnSp>
        <p:nvCxnSpPr>
          <p:cNvPr id="29" name="Straight Connector 28">
            <a:extLst>
              <a:ext uri="{FF2B5EF4-FFF2-40B4-BE49-F238E27FC236}">
                <a16:creationId xmlns:a16="http://schemas.microsoft.com/office/drawing/2014/main" id="{DC7990D2-4B20-2E4F-B927-233BC19B157E}"/>
              </a:ext>
            </a:extLst>
          </p:cNvPr>
          <p:cNvCxnSpPr>
            <a:cxnSpLocks/>
            <a:stCxn id="19" idx="3"/>
            <a:endCxn id="20" idx="1"/>
          </p:cNvCxnSpPr>
          <p:nvPr userDrawn="1"/>
        </p:nvCxnSpPr>
        <p:spPr>
          <a:xfrm>
            <a:off x="1532109" y="4936817"/>
            <a:ext cx="237943" cy="0"/>
          </a:xfrm>
          <a:prstGeom prst="line">
            <a:avLst/>
          </a:prstGeom>
        </p:spPr>
        <p:style>
          <a:lnRef idx="1">
            <a:schemeClr val="accent2"/>
          </a:lnRef>
          <a:fillRef idx="0">
            <a:schemeClr val="accent2"/>
          </a:fillRef>
          <a:effectRef idx="0">
            <a:schemeClr val="accent2"/>
          </a:effectRef>
          <a:fontRef idx="minor">
            <a:schemeClr val="tx1"/>
          </a:fontRef>
        </p:style>
      </p:cxnSp>
      <p:sp>
        <p:nvSpPr>
          <p:cNvPr id="30" name="Rectangle 29">
            <a:extLst>
              <a:ext uri="{FF2B5EF4-FFF2-40B4-BE49-F238E27FC236}">
                <a16:creationId xmlns:a16="http://schemas.microsoft.com/office/drawing/2014/main" id="{B45A282D-84CC-7949-9E25-479BE5335E58}"/>
              </a:ext>
            </a:extLst>
          </p:cNvPr>
          <p:cNvSpPr/>
          <p:nvPr userDrawn="1"/>
        </p:nvSpPr>
        <p:spPr>
          <a:xfrm>
            <a:off x="6016132" y="4793739"/>
            <a:ext cx="782911" cy="286148"/>
          </a:xfrm>
          <a:prstGeom prst="rect">
            <a:avLst/>
          </a:prstGeom>
          <a:solidFill>
            <a:schemeClr val="bg1"/>
          </a:solidFill>
          <a:ln w="127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 b="1">
                <a:solidFill>
                  <a:schemeClr val="tx1"/>
                </a:solidFill>
              </a:rPr>
              <a:t>Conclusion</a:t>
            </a:r>
          </a:p>
        </p:txBody>
      </p:sp>
      <p:cxnSp>
        <p:nvCxnSpPr>
          <p:cNvPr id="31" name="Straight Connector 30">
            <a:extLst>
              <a:ext uri="{FF2B5EF4-FFF2-40B4-BE49-F238E27FC236}">
                <a16:creationId xmlns:a16="http://schemas.microsoft.com/office/drawing/2014/main" id="{2D73F45F-62BC-8643-B6D3-AB2CC7BB64D5}"/>
              </a:ext>
            </a:extLst>
          </p:cNvPr>
          <p:cNvCxnSpPr>
            <a:cxnSpLocks/>
            <a:stCxn id="23" idx="3"/>
            <a:endCxn id="30" idx="1"/>
          </p:cNvCxnSpPr>
          <p:nvPr userDrawn="1"/>
        </p:nvCxnSpPr>
        <p:spPr>
          <a:xfrm>
            <a:off x="5864166" y="4936813"/>
            <a:ext cx="151966" cy="0"/>
          </a:xfrm>
          <a:prstGeom prst="line">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2855200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slide" preserve="1" userDrawn="1">
  <p:cSld name="1_Title slide">
    <p:spTree>
      <p:nvGrpSpPr>
        <p:cNvPr id="1" name="Shape 9"/>
        <p:cNvGrpSpPr/>
        <p:nvPr/>
      </p:nvGrpSpPr>
      <p:grpSpPr>
        <a:xfrm>
          <a:off x="0" y="0"/>
          <a:ext cx="0" cy="0"/>
          <a:chOff x="0" y="0"/>
          <a:chExt cx="0" cy="0"/>
        </a:xfrm>
      </p:grpSpPr>
      <p:sp>
        <p:nvSpPr>
          <p:cNvPr id="19" name="Rectangle 18">
            <a:extLst>
              <a:ext uri="{FF2B5EF4-FFF2-40B4-BE49-F238E27FC236}">
                <a16:creationId xmlns:a16="http://schemas.microsoft.com/office/drawing/2014/main" id="{E4D6FF40-9A89-8740-805D-095ED90B4145}"/>
              </a:ext>
            </a:extLst>
          </p:cNvPr>
          <p:cNvSpPr/>
          <p:nvPr userDrawn="1"/>
        </p:nvSpPr>
        <p:spPr>
          <a:xfrm>
            <a:off x="1060614" y="4793744"/>
            <a:ext cx="471495" cy="286146"/>
          </a:xfrm>
          <a:prstGeom prst="rect">
            <a:avLst/>
          </a:prstGeom>
          <a:noFill/>
          <a:ln w="12700">
            <a:solidFill>
              <a:srgbClr val="0121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 b="1">
                <a:solidFill>
                  <a:schemeClr val="tx1"/>
                </a:solidFill>
              </a:rPr>
              <a:t>EDA</a:t>
            </a:r>
          </a:p>
        </p:txBody>
      </p:sp>
      <p:sp>
        <p:nvSpPr>
          <p:cNvPr id="20" name="Rectangle 19">
            <a:extLst>
              <a:ext uri="{FF2B5EF4-FFF2-40B4-BE49-F238E27FC236}">
                <a16:creationId xmlns:a16="http://schemas.microsoft.com/office/drawing/2014/main" id="{D72886E8-8588-4C49-AC0D-C441F99E36A2}"/>
              </a:ext>
            </a:extLst>
          </p:cNvPr>
          <p:cNvSpPr/>
          <p:nvPr userDrawn="1"/>
        </p:nvSpPr>
        <p:spPr>
          <a:xfrm>
            <a:off x="1770052" y="4793744"/>
            <a:ext cx="950616" cy="286146"/>
          </a:xfrm>
          <a:prstGeom prst="rect">
            <a:avLst/>
          </a:prstGeom>
          <a:noFill/>
          <a:ln w="127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GB" sz="800" b="1">
                <a:solidFill>
                  <a:schemeClr val="tx1"/>
                </a:solidFill>
              </a:rPr>
              <a:t>Data</a:t>
            </a:r>
          </a:p>
          <a:p>
            <a:pPr lvl="0" algn="ctr"/>
            <a:r>
              <a:rPr lang="en-GB" sz="800" b="1">
                <a:solidFill>
                  <a:schemeClr val="tx1"/>
                </a:solidFill>
              </a:rPr>
              <a:t>Pre-processing</a:t>
            </a:r>
          </a:p>
        </p:txBody>
      </p:sp>
      <p:sp>
        <p:nvSpPr>
          <p:cNvPr id="21" name="Rectangle 20">
            <a:extLst>
              <a:ext uri="{FF2B5EF4-FFF2-40B4-BE49-F238E27FC236}">
                <a16:creationId xmlns:a16="http://schemas.microsoft.com/office/drawing/2014/main" id="{6B8939EA-8820-2A49-98E7-A25A690D7B7F}"/>
              </a:ext>
            </a:extLst>
          </p:cNvPr>
          <p:cNvSpPr/>
          <p:nvPr userDrawn="1"/>
        </p:nvSpPr>
        <p:spPr>
          <a:xfrm>
            <a:off x="2915076" y="4793744"/>
            <a:ext cx="709438" cy="286143"/>
          </a:xfrm>
          <a:prstGeom prst="rect">
            <a:avLst/>
          </a:prstGeom>
          <a:solidFill>
            <a:srgbClr val="012161"/>
          </a:solidFill>
          <a:ln w="127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 b="1">
                <a:solidFill>
                  <a:schemeClr val="bg1"/>
                </a:solidFill>
              </a:rPr>
              <a:t>Business Solution</a:t>
            </a:r>
          </a:p>
        </p:txBody>
      </p:sp>
      <p:sp>
        <p:nvSpPr>
          <p:cNvPr id="22" name="Rectangle 21">
            <a:extLst>
              <a:ext uri="{FF2B5EF4-FFF2-40B4-BE49-F238E27FC236}">
                <a16:creationId xmlns:a16="http://schemas.microsoft.com/office/drawing/2014/main" id="{3F4D4396-4953-C342-A08F-10BFAA2FE3C9}"/>
              </a:ext>
            </a:extLst>
          </p:cNvPr>
          <p:cNvSpPr/>
          <p:nvPr userDrawn="1"/>
        </p:nvSpPr>
        <p:spPr>
          <a:xfrm>
            <a:off x="3787938" y="4793739"/>
            <a:ext cx="795107" cy="287918"/>
          </a:xfrm>
          <a:prstGeom prst="rect">
            <a:avLst/>
          </a:prstGeom>
          <a:solidFill>
            <a:schemeClr val="bg1"/>
          </a:solidFill>
          <a:ln w="127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 b="1">
                <a:solidFill>
                  <a:schemeClr val="tx1"/>
                </a:solidFill>
              </a:rPr>
              <a:t>Model Selection</a:t>
            </a:r>
          </a:p>
        </p:txBody>
      </p:sp>
      <p:sp>
        <p:nvSpPr>
          <p:cNvPr id="23" name="Rectangle 22">
            <a:extLst>
              <a:ext uri="{FF2B5EF4-FFF2-40B4-BE49-F238E27FC236}">
                <a16:creationId xmlns:a16="http://schemas.microsoft.com/office/drawing/2014/main" id="{53E70951-BD8D-2149-8FEC-835145433B7D}"/>
              </a:ext>
            </a:extLst>
          </p:cNvPr>
          <p:cNvSpPr/>
          <p:nvPr userDrawn="1"/>
        </p:nvSpPr>
        <p:spPr>
          <a:xfrm>
            <a:off x="4735010" y="4793739"/>
            <a:ext cx="1129156" cy="286148"/>
          </a:xfrm>
          <a:prstGeom prst="rect">
            <a:avLst/>
          </a:prstGeom>
          <a:solidFill>
            <a:schemeClr val="bg1"/>
          </a:solidFill>
          <a:ln w="127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 b="1">
                <a:solidFill>
                  <a:schemeClr val="tx1"/>
                </a:solidFill>
              </a:rPr>
              <a:t>Recommendations</a:t>
            </a:r>
          </a:p>
        </p:txBody>
      </p:sp>
      <p:cxnSp>
        <p:nvCxnSpPr>
          <p:cNvPr id="24" name="Straight Connector 23">
            <a:extLst>
              <a:ext uri="{FF2B5EF4-FFF2-40B4-BE49-F238E27FC236}">
                <a16:creationId xmlns:a16="http://schemas.microsoft.com/office/drawing/2014/main" id="{C3BFCD2D-CBDE-6541-AA63-CB348F70FFE8}"/>
              </a:ext>
            </a:extLst>
          </p:cNvPr>
          <p:cNvCxnSpPr>
            <a:cxnSpLocks/>
            <a:stCxn id="28" idx="3"/>
            <a:endCxn id="19" idx="1"/>
          </p:cNvCxnSpPr>
          <p:nvPr userDrawn="1"/>
        </p:nvCxnSpPr>
        <p:spPr>
          <a:xfrm flipV="1">
            <a:off x="882074" y="4936817"/>
            <a:ext cx="178540" cy="2646"/>
          </a:xfrm>
          <a:prstGeom prst="line">
            <a:avLst/>
          </a:prstGeom>
        </p:spPr>
        <p:style>
          <a:lnRef idx="1">
            <a:schemeClr val="accent2"/>
          </a:lnRef>
          <a:fillRef idx="0">
            <a:schemeClr val="accent2"/>
          </a:fillRef>
          <a:effectRef idx="0">
            <a:schemeClr val="accent2"/>
          </a:effectRef>
          <a:fontRef idx="minor">
            <a:schemeClr val="tx1"/>
          </a:fontRef>
        </p:style>
      </p:cxnSp>
      <p:cxnSp>
        <p:nvCxnSpPr>
          <p:cNvPr id="25" name="Straight Connector 24">
            <a:extLst>
              <a:ext uri="{FF2B5EF4-FFF2-40B4-BE49-F238E27FC236}">
                <a16:creationId xmlns:a16="http://schemas.microsoft.com/office/drawing/2014/main" id="{E9C1454B-1EDA-6C48-9DC3-C320A4A68D7B}"/>
              </a:ext>
            </a:extLst>
          </p:cNvPr>
          <p:cNvCxnSpPr>
            <a:cxnSpLocks/>
            <a:stCxn id="20" idx="3"/>
            <a:endCxn id="21" idx="1"/>
          </p:cNvCxnSpPr>
          <p:nvPr userDrawn="1"/>
        </p:nvCxnSpPr>
        <p:spPr>
          <a:xfrm flipV="1">
            <a:off x="2720668" y="4936816"/>
            <a:ext cx="194408" cy="1"/>
          </a:xfrm>
          <a:prstGeom prst="line">
            <a:avLst/>
          </a:prstGeom>
        </p:spPr>
        <p:style>
          <a:lnRef idx="1">
            <a:schemeClr val="accent2"/>
          </a:lnRef>
          <a:fillRef idx="0">
            <a:schemeClr val="accent2"/>
          </a:fillRef>
          <a:effectRef idx="0">
            <a:schemeClr val="accent2"/>
          </a:effectRef>
          <a:fontRef idx="minor">
            <a:schemeClr val="tx1"/>
          </a:fontRef>
        </p:style>
      </p:cxnSp>
      <p:cxnSp>
        <p:nvCxnSpPr>
          <p:cNvPr id="26" name="Straight Connector 25">
            <a:extLst>
              <a:ext uri="{FF2B5EF4-FFF2-40B4-BE49-F238E27FC236}">
                <a16:creationId xmlns:a16="http://schemas.microsoft.com/office/drawing/2014/main" id="{F474E454-3C53-D649-ADE1-4C22AED21807}"/>
              </a:ext>
            </a:extLst>
          </p:cNvPr>
          <p:cNvCxnSpPr>
            <a:cxnSpLocks/>
            <a:stCxn id="21" idx="3"/>
            <a:endCxn id="22" idx="1"/>
          </p:cNvCxnSpPr>
          <p:nvPr userDrawn="1"/>
        </p:nvCxnSpPr>
        <p:spPr>
          <a:xfrm>
            <a:off x="3624514" y="4936816"/>
            <a:ext cx="163424" cy="882"/>
          </a:xfrm>
          <a:prstGeom prst="line">
            <a:avLst/>
          </a:prstGeom>
        </p:spPr>
        <p:style>
          <a:lnRef idx="1">
            <a:schemeClr val="accent2"/>
          </a:lnRef>
          <a:fillRef idx="0">
            <a:schemeClr val="accent2"/>
          </a:fillRef>
          <a:effectRef idx="0">
            <a:schemeClr val="accent2"/>
          </a:effectRef>
          <a:fontRef idx="minor">
            <a:schemeClr val="tx1"/>
          </a:fontRef>
        </p:style>
      </p:cxnSp>
      <p:cxnSp>
        <p:nvCxnSpPr>
          <p:cNvPr id="27" name="Straight Connector 26">
            <a:extLst>
              <a:ext uri="{FF2B5EF4-FFF2-40B4-BE49-F238E27FC236}">
                <a16:creationId xmlns:a16="http://schemas.microsoft.com/office/drawing/2014/main" id="{EF9FD430-CD05-D54A-8849-A4F86290950E}"/>
              </a:ext>
            </a:extLst>
          </p:cNvPr>
          <p:cNvCxnSpPr>
            <a:cxnSpLocks/>
            <a:stCxn id="22" idx="3"/>
            <a:endCxn id="23" idx="1"/>
          </p:cNvCxnSpPr>
          <p:nvPr userDrawn="1"/>
        </p:nvCxnSpPr>
        <p:spPr>
          <a:xfrm flipV="1">
            <a:off x="4583045" y="4936813"/>
            <a:ext cx="151965" cy="885"/>
          </a:xfrm>
          <a:prstGeom prst="line">
            <a:avLst/>
          </a:prstGeom>
        </p:spPr>
        <p:style>
          <a:lnRef idx="1">
            <a:schemeClr val="accent2"/>
          </a:lnRef>
          <a:fillRef idx="0">
            <a:schemeClr val="accent2"/>
          </a:fillRef>
          <a:effectRef idx="0">
            <a:schemeClr val="accent2"/>
          </a:effectRef>
          <a:fontRef idx="minor">
            <a:schemeClr val="tx1"/>
          </a:fontRef>
        </p:style>
      </p:cxnSp>
      <p:sp>
        <p:nvSpPr>
          <p:cNvPr id="28" name="Rectangle 27">
            <a:extLst>
              <a:ext uri="{FF2B5EF4-FFF2-40B4-BE49-F238E27FC236}">
                <a16:creationId xmlns:a16="http://schemas.microsoft.com/office/drawing/2014/main" id="{9043A022-6510-B147-BEEF-9E023180818B}"/>
              </a:ext>
            </a:extLst>
          </p:cNvPr>
          <p:cNvSpPr/>
          <p:nvPr userDrawn="1"/>
        </p:nvSpPr>
        <p:spPr>
          <a:xfrm>
            <a:off x="95145" y="4796388"/>
            <a:ext cx="786929" cy="286149"/>
          </a:xfrm>
          <a:prstGeom prst="rect">
            <a:avLst/>
          </a:prstGeom>
          <a:noFill/>
          <a:ln w="127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 b="1">
                <a:solidFill>
                  <a:schemeClr val="tx1"/>
                </a:solidFill>
              </a:rPr>
              <a:t>Introduction</a:t>
            </a:r>
          </a:p>
        </p:txBody>
      </p:sp>
      <p:cxnSp>
        <p:nvCxnSpPr>
          <p:cNvPr id="29" name="Straight Connector 28">
            <a:extLst>
              <a:ext uri="{FF2B5EF4-FFF2-40B4-BE49-F238E27FC236}">
                <a16:creationId xmlns:a16="http://schemas.microsoft.com/office/drawing/2014/main" id="{AAAAF1C1-BB3E-5742-8C5F-9096C253DFA3}"/>
              </a:ext>
            </a:extLst>
          </p:cNvPr>
          <p:cNvCxnSpPr>
            <a:cxnSpLocks/>
            <a:stCxn id="19" idx="3"/>
            <a:endCxn id="20" idx="1"/>
          </p:cNvCxnSpPr>
          <p:nvPr userDrawn="1"/>
        </p:nvCxnSpPr>
        <p:spPr>
          <a:xfrm>
            <a:off x="1532109" y="4936817"/>
            <a:ext cx="237943" cy="0"/>
          </a:xfrm>
          <a:prstGeom prst="line">
            <a:avLst/>
          </a:prstGeom>
        </p:spPr>
        <p:style>
          <a:lnRef idx="1">
            <a:schemeClr val="accent2"/>
          </a:lnRef>
          <a:fillRef idx="0">
            <a:schemeClr val="accent2"/>
          </a:fillRef>
          <a:effectRef idx="0">
            <a:schemeClr val="accent2"/>
          </a:effectRef>
          <a:fontRef idx="minor">
            <a:schemeClr val="tx1"/>
          </a:fontRef>
        </p:style>
      </p:cxnSp>
      <p:sp>
        <p:nvSpPr>
          <p:cNvPr id="30" name="Rectangle 29">
            <a:extLst>
              <a:ext uri="{FF2B5EF4-FFF2-40B4-BE49-F238E27FC236}">
                <a16:creationId xmlns:a16="http://schemas.microsoft.com/office/drawing/2014/main" id="{E8A429CB-0D5F-514F-93A1-D7120EE92A93}"/>
              </a:ext>
            </a:extLst>
          </p:cNvPr>
          <p:cNvSpPr/>
          <p:nvPr userDrawn="1"/>
        </p:nvSpPr>
        <p:spPr>
          <a:xfrm>
            <a:off x="6016132" y="4793739"/>
            <a:ext cx="782911" cy="286148"/>
          </a:xfrm>
          <a:prstGeom prst="rect">
            <a:avLst/>
          </a:prstGeom>
          <a:solidFill>
            <a:schemeClr val="bg1"/>
          </a:solidFill>
          <a:ln w="127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 b="1">
                <a:solidFill>
                  <a:schemeClr val="tx1"/>
                </a:solidFill>
              </a:rPr>
              <a:t>Conclusion</a:t>
            </a:r>
          </a:p>
        </p:txBody>
      </p:sp>
      <p:cxnSp>
        <p:nvCxnSpPr>
          <p:cNvPr id="31" name="Straight Connector 30">
            <a:extLst>
              <a:ext uri="{FF2B5EF4-FFF2-40B4-BE49-F238E27FC236}">
                <a16:creationId xmlns:a16="http://schemas.microsoft.com/office/drawing/2014/main" id="{7FF10A24-6406-9B41-84CB-CAA67FE0E189}"/>
              </a:ext>
            </a:extLst>
          </p:cNvPr>
          <p:cNvCxnSpPr>
            <a:cxnSpLocks/>
            <a:stCxn id="23" idx="3"/>
            <a:endCxn id="30" idx="1"/>
          </p:cNvCxnSpPr>
          <p:nvPr userDrawn="1"/>
        </p:nvCxnSpPr>
        <p:spPr>
          <a:xfrm>
            <a:off x="5864166" y="4936813"/>
            <a:ext cx="151966" cy="0"/>
          </a:xfrm>
          <a:prstGeom prst="line">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970144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slide" preserve="1" userDrawn="1">
  <p:cSld name="1_Title slide">
    <p:spTree>
      <p:nvGrpSpPr>
        <p:cNvPr id="1" name="Shape 9"/>
        <p:cNvGrpSpPr/>
        <p:nvPr/>
      </p:nvGrpSpPr>
      <p:grpSpPr>
        <a:xfrm>
          <a:off x="0" y="0"/>
          <a:ext cx="0" cy="0"/>
          <a:chOff x="0" y="0"/>
          <a:chExt cx="0" cy="0"/>
        </a:xfrm>
      </p:grpSpPr>
      <p:sp>
        <p:nvSpPr>
          <p:cNvPr id="19" name="Rectangle 18">
            <a:extLst>
              <a:ext uri="{FF2B5EF4-FFF2-40B4-BE49-F238E27FC236}">
                <a16:creationId xmlns:a16="http://schemas.microsoft.com/office/drawing/2014/main" id="{E4D6FF40-9A89-8740-805D-095ED90B4145}"/>
              </a:ext>
            </a:extLst>
          </p:cNvPr>
          <p:cNvSpPr/>
          <p:nvPr userDrawn="1"/>
        </p:nvSpPr>
        <p:spPr>
          <a:xfrm>
            <a:off x="1060614" y="4793744"/>
            <a:ext cx="471495" cy="286146"/>
          </a:xfrm>
          <a:prstGeom prst="rect">
            <a:avLst/>
          </a:prstGeom>
          <a:noFill/>
          <a:ln w="12700">
            <a:solidFill>
              <a:srgbClr val="0121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 b="1">
                <a:solidFill>
                  <a:schemeClr val="tx1"/>
                </a:solidFill>
              </a:rPr>
              <a:t>EDA</a:t>
            </a:r>
          </a:p>
        </p:txBody>
      </p:sp>
      <p:sp>
        <p:nvSpPr>
          <p:cNvPr id="20" name="Rectangle 19">
            <a:extLst>
              <a:ext uri="{FF2B5EF4-FFF2-40B4-BE49-F238E27FC236}">
                <a16:creationId xmlns:a16="http://schemas.microsoft.com/office/drawing/2014/main" id="{D72886E8-8588-4C49-AC0D-C441F99E36A2}"/>
              </a:ext>
            </a:extLst>
          </p:cNvPr>
          <p:cNvSpPr/>
          <p:nvPr userDrawn="1"/>
        </p:nvSpPr>
        <p:spPr>
          <a:xfrm>
            <a:off x="1770052" y="4793744"/>
            <a:ext cx="950616" cy="286146"/>
          </a:xfrm>
          <a:prstGeom prst="rect">
            <a:avLst/>
          </a:prstGeom>
          <a:noFill/>
          <a:ln w="127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GB" sz="800" b="1">
                <a:solidFill>
                  <a:schemeClr val="tx1"/>
                </a:solidFill>
              </a:rPr>
              <a:t>Data</a:t>
            </a:r>
          </a:p>
          <a:p>
            <a:pPr lvl="0" algn="ctr"/>
            <a:r>
              <a:rPr lang="en-GB" sz="800" b="1">
                <a:solidFill>
                  <a:schemeClr val="tx1"/>
                </a:solidFill>
              </a:rPr>
              <a:t>Pre-processing</a:t>
            </a:r>
          </a:p>
        </p:txBody>
      </p:sp>
      <p:sp>
        <p:nvSpPr>
          <p:cNvPr id="21" name="Rectangle 20">
            <a:extLst>
              <a:ext uri="{FF2B5EF4-FFF2-40B4-BE49-F238E27FC236}">
                <a16:creationId xmlns:a16="http://schemas.microsoft.com/office/drawing/2014/main" id="{6B8939EA-8820-2A49-98E7-A25A690D7B7F}"/>
              </a:ext>
            </a:extLst>
          </p:cNvPr>
          <p:cNvSpPr/>
          <p:nvPr userDrawn="1"/>
        </p:nvSpPr>
        <p:spPr>
          <a:xfrm>
            <a:off x="2915076" y="4793744"/>
            <a:ext cx="709438" cy="286143"/>
          </a:xfrm>
          <a:prstGeom prst="rect">
            <a:avLst/>
          </a:prstGeom>
          <a:solidFill>
            <a:srgbClr val="012161"/>
          </a:solidFill>
          <a:ln w="127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 b="1">
                <a:solidFill>
                  <a:schemeClr val="bg1"/>
                </a:solidFill>
              </a:rPr>
              <a:t>Business Solution</a:t>
            </a:r>
          </a:p>
        </p:txBody>
      </p:sp>
      <p:sp>
        <p:nvSpPr>
          <p:cNvPr id="22" name="Rectangle 21">
            <a:extLst>
              <a:ext uri="{FF2B5EF4-FFF2-40B4-BE49-F238E27FC236}">
                <a16:creationId xmlns:a16="http://schemas.microsoft.com/office/drawing/2014/main" id="{3F4D4396-4953-C342-A08F-10BFAA2FE3C9}"/>
              </a:ext>
            </a:extLst>
          </p:cNvPr>
          <p:cNvSpPr/>
          <p:nvPr userDrawn="1"/>
        </p:nvSpPr>
        <p:spPr>
          <a:xfrm>
            <a:off x="3787938" y="4793739"/>
            <a:ext cx="795107" cy="287918"/>
          </a:xfrm>
          <a:prstGeom prst="rect">
            <a:avLst/>
          </a:prstGeom>
          <a:solidFill>
            <a:schemeClr val="bg1"/>
          </a:solidFill>
          <a:ln w="127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 b="1">
                <a:solidFill>
                  <a:schemeClr val="tx1"/>
                </a:solidFill>
              </a:rPr>
              <a:t>Model Selection</a:t>
            </a:r>
          </a:p>
        </p:txBody>
      </p:sp>
      <p:sp>
        <p:nvSpPr>
          <p:cNvPr id="23" name="Rectangle 22">
            <a:extLst>
              <a:ext uri="{FF2B5EF4-FFF2-40B4-BE49-F238E27FC236}">
                <a16:creationId xmlns:a16="http://schemas.microsoft.com/office/drawing/2014/main" id="{53E70951-BD8D-2149-8FEC-835145433B7D}"/>
              </a:ext>
            </a:extLst>
          </p:cNvPr>
          <p:cNvSpPr/>
          <p:nvPr userDrawn="1"/>
        </p:nvSpPr>
        <p:spPr>
          <a:xfrm>
            <a:off x="4735010" y="4793739"/>
            <a:ext cx="1129156" cy="286148"/>
          </a:xfrm>
          <a:prstGeom prst="rect">
            <a:avLst/>
          </a:prstGeom>
          <a:solidFill>
            <a:schemeClr val="bg1"/>
          </a:solidFill>
          <a:ln w="127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 b="1">
                <a:solidFill>
                  <a:schemeClr val="tx1"/>
                </a:solidFill>
              </a:rPr>
              <a:t>Recommendations</a:t>
            </a:r>
          </a:p>
        </p:txBody>
      </p:sp>
      <p:cxnSp>
        <p:nvCxnSpPr>
          <p:cNvPr id="24" name="Straight Connector 23">
            <a:extLst>
              <a:ext uri="{FF2B5EF4-FFF2-40B4-BE49-F238E27FC236}">
                <a16:creationId xmlns:a16="http://schemas.microsoft.com/office/drawing/2014/main" id="{C3BFCD2D-CBDE-6541-AA63-CB348F70FFE8}"/>
              </a:ext>
            </a:extLst>
          </p:cNvPr>
          <p:cNvCxnSpPr>
            <a:cxnSpLocks/>
            <a:stCxn id="28" idx="3"/>
            <a:endCxn id="19" idx="1"/>
          </p:cNvCxnSpPr>
          <p:nvPr userDrawn="1"/>
        </p:nvCxnSpPr>
        <p:spPr>
          <a:xfrm flipV="1">
            <a:off x="882074" y="4936817"/>
            <a:ext cx="178540" cy="2646"/>
          </a:xfrm>
          <a:prstGeom prst="line">
            <a:avLst/>
          </a:prstGeom>
        </p:spPr>
        <p:style>
          <a:lnRef idx="1">
            <a:schemeClr val="accent2"/>
          </a:lnRef>
          <a:fillRef idx="0">
            <a:schemeClr val="accent2"/>
          </a:fillRef>
          <a:effectRef idx="0">
            <a:schemeClr val="accent2"/>
          </a:effectRef>
          <a:fontRef idx="minor">
            <a:schemeClr val="tx1"/>
          </a:fontRef>
        </p:style>
      </p:cxnSp>
      <p:cxnSp>
        <p:nvCxnSpPr>
          <p:cNvPr id="25" name="Straight Connector 24">
            <a:extLst>
              <a:ext uri="{FF2B5EF4-FFF2-40B4-BE49-F238E27FC236}">
                <a16:creationId xmlns:a16="http://schemas.microsoft.com/office/drawing/2014/main" id="{E9C1454B-1EDA-6C48-9DC3-C320A4A68D7B}"/>
              </a:ext>
            </a:extLst>
          </p:cNvPr>
          <p:cNvCxnSpPr>
            <a:cxnSpLocks/>
            <a:stCxn id="20" idx="3"/>
            <a:endCxn id="21" idx="1"/>
          </p:cNvCxnSpPr>
          <p:nvPr userDrawn="1"/>
        </p:nvCxnSpPr>
        <p:spPr>
          <a:xfrm flipV="1">
            <a:off x="2720668" y="4936816"/>
            <a:ext cx="194408" cy="1"/>
          </a:xfrm>
          <a:prstGeom prst="line">
            <a:avLst/>
          </a:prstGeom>
        </p:spPr>
        <p:style>
          <a:lnRef idx="1">
            <a:schemeClr val="accent2"/>
          </a:lnRef>
          <a:fillRef idx="0">
            <a:schemeClr val="accent2"/>
          </a:fillRef>
          <a:effectRef idx="0">
            <a:schemeClr val="accent2"/>
          </a:effectRef>
          <a:fontRef idx="minor">
            <a:schemeClr val="tx1"/>
          </a:fontRef>
        </p:style>
      </p:cxnSp>
      <p:cxnSp>
        <p:nvCxnSpPr>
          <p:cNvPr id="26" name="Straight Connector 25">
            <a:extLst>
              <a:ext uri="{FF2B5EF4-FFF2-40B4-BE49-F238E27FC236}">
                <a16:creationId xmlns:a16="http://schemas.microsoft.com/office/drawing/2014/main" id="{F474E454-3C53-D649-ADE1-4C22AED21807}"/>
              </a:ext>
            </a:extLst>
          </p:cNvPr>
          <p:cNvCxnSpPr>
            <a:cxnSpLocks/>
            <a:stCxn id="21" idx="3"/>
            <a:endCxn id="22" idx="1"/>
          </p:cNvCxnSpPr>
          <p:nvPr userDrawn="1"/>
        </p:nvCxnSpPr>
        <p:spPr>
          <a:xfrm>
            <a:off x="3624514" y="4936816"/>
            <a:ext cx="163424" cy="882"/>
          </a:xfrm>
          <a:prstGeom prst="line">
            <a:avLst/>
          </a:prstGeom>
        </p:spPr>
        <p:style>
          <a:lnRef idx="1">
            <a:schemeClr val="accent2"/>
          </a:lnRef>
          <a:fillRef idx="0">
            <a:schemeClr val="accent2"/>
          </a:fillRef>
          <a:effectRef idx="0">
            <a:schemeClr val="accent2"/>
          </a:effectRef>
          <a:fontRef idx="minor">
            <a:schemeClr val="tx1"/>
          </a:fontRef>
        </p:style>
      </p:cxnSp>
      <p:cxnSp>
        <p:nvCxnSpPr>
          <p:cNvPr id="27" name="Straight Connector 26">
            <a:extLst>
              <a:ext uri="{FF2B5EF4-FFF2-40B4-BE49-F238E27FC236}">
                <a16:creationId xmlns:a16="http://schemas.microsoft.com/office/drawing/2014/main" id="{EF9FD430-CD05-D54A-8849-A4F86290950E}"/>
              </a:ext>
            </a:extLst>
          </p:cNvPr>
          <p:cNvCxnSpPr>
            <a:cxnSpLocks/>
            <a:stCxn id="22" idx="3"/>
            <a:endCxn id="23" idx="1"/>
          </p:cNvCxnSpPr>
          <p:nvPr userDrawn="1"/>
        </p:nvCxnSpPr>
        <p:spPr>
          <a:xfrm flipV="1">
            <a:off x="4583045" y="4936813"/>
            <a:ext cx="151965" cy="885"/>
          </a:xfrm>
          <a:prstGeom prst="line">
            <a:avLst/>
          </a:prstGeom>
        </p:spPr>
        <p:style>
          <a:lnRef idx="1">
            <a:schemeClr val="accent2"/>
          </a:lnRef>
          <a:fillRef idx="0">
            <a:schemeClr val="accent2"/>
          </a:fillRef>
          <a:effectRef idx="0">
            <a:schemeClr val="accent2"/>
          </a:effectRef>
          <a:fontRef idx="minor">
            <a:schemeClr val="tx1"/>
          </a:fontRef>
        </p:style>
      </p:cxnSp>
      <p:sp>
        <p:nvSpPr>
          <p:cNvPr id="28" name="Rectangle 27">
            <a:extLst>
              <a:ext uri="{FF2B5EF4-FFF2-40B4-BE49-F238E27FC236}">
                <a16:creationId xmlns:a16="http://schemas.microsoft.com/office/drawing/2014/main" id="{9043A022-6510-B147-BEEF-9E023180818B}"/>
              </a:ext>
            </a:extLst>
          </p:cNvPr>
          <p:cNvSpPr/>
          <p:nvPr userDrawn="1"/>
        </p:nvSpPr>
        <p:spPr>
          <a:xfrm>
            <a:off x="95145" y="4796388"/>
            <a:ext cx="786929" cy="286149"/>
          </a:xfrm>
          <a:prstGeom prst="rect">
            <a:avLst/>
          </a:prstGeom>
          <a:noFill/>
          <a:ln w="127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 b="1">
                <a:solidFill>
                  <a:schemeClr val="tx1"/>
                </a:solidFill>
              </a:rPr>
              <a:t>Introduction</a:t>
            </a:r>
          </a:p>
        </p:txBody>
      </p:sp>
      <p:cxnSp>
        <p:nvCxnSpPr>
          <p:cNvPr id="29" name="Straight Connector 28">
            <a:extLst>
              <a:ext uri="{FF2B5EF4-FFF2-40B4-BE49-F238E27FC236}">
                <a16:creationId xmlns:a16="http://schemas.microsoft.com/office/drawing/2014/main" id="{AAAAF1C1-BB3E-5742-8C5F-9096C253DFA3}"/>
              </a:ext>
            </a:extLst>
          </p:cNvPr>
          <p:cNvCxnSpPr>
            <a:cxnSpLocks/>
            <a:stCxn id="19" idx="3"/>
            <a:endCxn id="20" idx="1"/>
          </p:cNvCxnSpPr>
          <p:nvPr userDrawn="1"/>
        </p:nvCxnSpPr>
        <p:spPr>
          <a:xfrm>
            <a:off x="1532109" y="4936817"/>
            <a:ext cx="237943" cy="0"/>
          </a:xfrm>
          <a:prstGeom prst="line">
            <a:avLst/>
          </a:prstGeom>
        </p:spPr>
        <p:style>
          <a:lnRef idx="1">
            <a:schemeClr val="accent2"/>
          </a:lnRef>
          <a:fillRef idx="0">
            <a:schemeClr val="accent2"/>
          </a:fillRef>
          <a:effectRef idx="0">
            <a:schemeClr val="accent2"/>
          </a:effectRef>
          <a:fontRef idx="minor">
            <a:schemeClr val="tx1"/>
          </a:fontRef>
        </p:style>
      </p:cxnSp>
      <p:sp>
        <p:nvSpPr>
          <p:cNvPr id="30" name="Rectangle 29">
            <a:extLst>
              <a:ext uri="{FF2B5EF4-FFF2-40B4-BE49-F238E27FC236}">
                <a16:creationId xmlns:a16="http://schemas.microsoft.com/office/drawing/2014/main" id="{E8A429CB-0D5F-514F-93A1-D7120EE92A93}"/>
              </a:ext>
            </a:extLst>
          </p:cNvPr>
          <p:cNvSpPr/>
          <p:nvPr userDrawn="1"/>
        </p:nvSpPr>
        <p:spPr>
          <a:xfrm>
            <a:off x="6016132" y="4793739"/>
            <a:ext cx="782911" cy="286148"/>
          </a:xfrm>
          <a:prstGeom prst="rect">
            <a:avLst/>
          </a:prstGeom>
          <a:solidFill>
            <a:schemeClr val="bg1"/>
          </a:solidFill>
          <a:ln w="127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 b="1">
                <a:solidFill>
                  <a:schemeClr val="tx1"/>
                </a:solidFill>
              </a:rPr>
              <a:t>Conclusion</a:t>
            </a:r>
          </a:p>
        </p:txBody>
      </p:sp>
      <p:cxnSp>
        <p:nvCxnSpPr>
          <p:cNvPr id="31" name="Straight Connector 30">
            <a:extLst>
              <a:ext uri="{FF2B5EF4-FFF2-40B4-BE49-F238E27FC236}">
                <a16:creationId xmlns:a16="http://schemas.microsoft.com/office/drawing/2014/main" id="{7FF10A24-6406-9B41-84CB-CAA67FE0E189}"/>
              </a:ext>
            </a:extLst>
          </p:cNvPr>
          <p:cNvCxnSpPr>
            <a:cxnSpLocks/>
            <a:stCxn id="23" idx="3"/>
            <a:endCxn id="30" idx="1"/>
          </p:cNvCxnSpPr>
          <p:nvPr userDrawn="1"/>
        </p:nvCxnSpPr>
        <p:spPr>
          <a:xfrm>
            <a:off x="5864166" y="4936813"/>
            <a:ext cx="151966" cy="0"/>
          </a:xfrm>
          <a:prstGeom prst="line">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9011164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slide" preserve="1" userDrawn="1">
  <p:cSld name="1_Title slide">
    <p:spTree>
      <p:nvGrpSpPr>
        <p:cNvPr id="1" name="Shape 9"/>
        <p:cNvGrpSpPr/>
        <p:nvPr/>
      </p:nvGrpSpPr>
      <p:grpSpPr>
        <a:xfrm>
          <a:off x="0" y="0"/>
          <a:ext cx="0" cy="0"/>
          <a:chOff x="0" y="0"/>
          <a:chExt cx="0" cy="0"/>
        </a:xfrm>
      </p:grpSpPr>
      <p:sp>
        <p:nvSpPr>
          <p:cNvPr id="19" name="Rectangle 18">
            <a:extLst>
              <a:ext uri="{FF2B5EF4-FFF2-40B4-BE49-F238E27FC236}">
                <a16:creationId xmlns:a16="http://schemas.microsoft.com/office/drawing/2014/main" id="{9AF25DB0-BA60-C840-98F9-78E2BE320AD0}"/>
              </a:ext>
            </a:extLst>
          </p:cNvPr>
          <p:cNvSpPr/>
          <p:nvPr userDrawn="1"/>
        </p:nvSpPr>
        <p:spPr>
          <a:xfrm>
            <a:off x="1060614" y="4793744"/>
            <a:ext cx="471495" cy="286146"/>
          </a:xfrm>
          <a:prstGeom prst="rect">
            <a:avLst/>
          </a:prstGeom>
          <a:noFill/>
          <a:ln w="12700">
            <a:solidFill>
              <a:srgbClr val="0121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 b="1">
                <a:solidFill>
                  <a:schemeClr val="tx1"/>
                </a:solidFill>
              </a:rPr>
              <a:t>EDA</a:t>
            </a:r>
          </a:p>
        </p:txBody>
      </p:sp>
      <p:sp>
        <p:nvSpPr>
          <p:cNvPr id="20" name="Rectangle 19">
            <a:extLst>
              <a:ext uri="{FF2B5EF4-FFF2-40B4-BE49-F238E27FC236}">
                <a16:creationId xmlns:a16="http://schemas.microsoft.com/office/drawing/2014/main" id="{E38A5D22-3F31-7944-BE9C-D2ECE4B92EBC}"/>
              </a:ext>
            </a:extLst>
          </p:cNvPr>
          <p:cNvSpPr/>
          <p:nvPr userDrawn="1"/>
        </p:nvSpPr>
        <p:spPr>
          <a:xfrm>
            <a:off x="1770052" y="4793744"/>
            <a:ext cx="950616" cy="286146"/>
          </a:xfrm>
          <a:prstGeom prst="rect">
            <a:avLst/>
          </a:prstGeom>
          <a:noFill/>
          <a:ln w="127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GB" sz="800" b="1">
                <a:solidFill>
                  <a:schemeClr val="tx1"/>
                </a:solidFill>
              </a:rPr>
              <a:t>Data</a:t>
            </a:r>
          </a:p>
          <a:p>
            <a:pPr lvl="0" algn="ctr"/>
            <a:r>
              <a:rPr lang="en-GB" sz="800" b="1">
                <a:solidFill>
                  <a:schemeClr val="tx1"/>
                </a:solidFill>
              </a:rPr>
              <a:t>Pre-processing</a:t>
            </a:r>
          </a:p>
        </p:txBody>
      </p:sp>
      <p:sp>
        <p:nvSpPr>
          <p:cNvPr id="21" name="Rectangle 20">
            <a:extLst>
              <a:ext uri="{FF2B5EF4-FFF2-40B4-BE49-F238E27FC236}">
                <a16:creationId xmlns:a16="http://schemas.microsoft.com/office/drawing/2014/main" id="{7BD352A2-B798-934B-AC91-A4898A6A8344}"/>
              </a:ext>
            </a:extLst>
          </p:cNvPr>
          <p:cNvSpPr/>
          <p:nvPr userDrawn="1"/>
        </p:nvSpPr>
        <p:spPr>
          <a:xfrm>
            <a:off x="2915076" y="4793744"/>
            <a:ext cx="709438" cy="286143"/>
          </a:xfrm>
          <a:prstGeom prst="rect">
            <a:avLst/>
          </a:prstGeom>
          <a:solidFill>
            <a:schemeClr val="bg1"/>
          </a:solidFill>
          <a:ln w="127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 b="1">
                <a:solidFill>
                  <a:schemeClr val="tx1"/>
                </a:solidFill>
              </a:rPr>
              <a:t>Business Solution</a:t>
            </a:r>
          </a:p>
        </p:txBody>
      </p:sp>
      <p:sp>
        <p:nvSpPr>
          <p:cNvPr id="22" name="Rectangle 21">
            <a:extLst>
              <a:ext uri="{FF2B5EF4-FFF2-40B4-BE49-F238E27FC236}">
                <a16:creationId xmlns:a16="http://schemas.microsoft.com/office/drawing/2014/main" id="{69842E1D-7E42-604A-ADCE-426B5254A926}"/>
              </a:ext>
            </a:extLst>
          </p:cNvPr>
          <p:cNvSpPr/>
          <p:nvPr userDrawn="1"/>
        </p:nvSpPr>
        <p:spPr>
          <a:xfrm>
            <a:off x="3787938" y="4793739"/>
            <a:ext cx="795107" cy="287918"/>
          </a:xfrm>
          <a:prstGeom prst="rect">
            <a:avLst/>
          </a:prstGeom>
          <a:solidFill>
            <a:srgbClr val="012161"/>
          </a:solidFill>
          <a:ln w="12700">
            <a:solidFill>
              <a:srgbClr val="0121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 b="1">
                <a:solidFill>
                  <a:schemeClr val="bg1"/>
                </a:solidFill>
              </a:rPr>
              <a:t>Model Selection</a:t>
            </a:r>
          </a:p>
        </p:txBody>
      </p:sp>
      <p:sp>
        <p:nvSpPr>
          <p:cNvPr id="23" name="Rectangle 22">
            <a:extLst>
              <a:ext uri="{FF2B5EF4-FFF2-40B4-BE49-F238E27FC236}">
                <a16:creationId xmlns:a16="http://schemas.microsoft.com/office/drawing/2014/main" id="{A5AA4973-E308-4C41-8167-233DE8F8D181}"/>
              </a:ext>
            </a:extLst>
          </p:cNvPr>
          <p:cNvSpPr/>
          <p:nvPr userDrawn="1"/>
        </p:nvSpPr>
        <p:spPr>
          <a:xfrm>
            <a:off x="4735010" y="4793739"/>
            <a:ext cx="1129156" cy="286148"/>
          </a:xfrm>
          <a:prstGeom prst="rect">
            <a:avLst/>
          </a:prstGeom>
          <a:solidFill>
            <a:schemeClr val="bg1"/>
          </a:solidFill>
          <a:ln w="127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 b="1">
                <a:solidFill>
                  <a:schemeClr val="tx1"/>
                </a:solidFill>
              </a:rPr>
              <a:t>Recommendations</a:t>
            </a:r>
          </a:p>
        </p:txBody>
      </p:sp>
      <p:cxnSp>
        <p:nvCxnSpPr>
          <p:cNvPr id="24" name="Straight Connector 23">
            <a:extLst>
              <a:ext uri="{FF2B5EF4-FFF2-40B4-BE49-F238E27FC236}">
                <a16:creationId xmlns:a16="http://schemas.microsoft.com/office/drawing/2014/main" id="{A1A34BDB-A7AD-CC41-BEC8-F1C38C374AD7}"/>
              </a:ext>
            </a:extLst>
          </p:cNvPr>
          <p:cNvCxnSpPr>
            <a:cxnSpLocks/>
            <a:stCxn id="28" idx="3"/>
            <a:endCxn id="19" idx="1"/>
          </p:cNvCxnSpPr>
          <p:nvPr userDrawn="1"/>
        </p:nvCxnSpPr>
        <p:spPr>
          <a:xfrm flipV="1">
            <a:off x="882074" y="4936817"/>
            <a:ext cx="178540" cy="2646"/>
          </a:xfrm>
          <a:prstGeom prst="line">
            <a:avLst/>
          </a:prstGeom>
        </p:spPr>
        <p:style>
          <a:lnRef idx="1">
            <a:schemeClr val="accent2"/>
          </a:lnRef>
          <a:fillRef idx="0">
            <a:schemeClr val="accent2"/>
          </a:fillRef>
          <a:effectRef idx="0">
            <a:schemeClr val="accent2"/>
          </a:effectRef>
          <a:fontRef idx="minor">
            <a:schemeClr val="tx1"/>
          </a:fontRef>
        </p:style>
      </p:cxnSp>
      <p:cxnSp>
        <p:nvCxnSpPr>
          <p:cNvPr id="25" name="Straight Connector 24">
            <a:extLst>
              <a:ext uri="{FF2B5EF4-FFF2-40B4-BE49-F238E27FC236}">
                <a16:creationId xmlns:a16="http://schemas.microsoft.com/office/drawing/2014/main" id="{E4167629-1164-F748-99C2-374B25235264}"/>
              </a:ext>
            </a:extLst>
          </p:cNvPr>
          <p:cNvCxnSpPr>
            <a:cxnSpLocks/>
            <a:stCxn id="20" idx="3"/>
            <a:endCxn id="21" idx="1"/>
          </p:cNvCxnSpPr>
          <p:nvPr userDrawn="1"/>
        </p:nvCxnSpPr>
        <p:spPr>
          <a:xfrm flipV="1">
            <a:off x="2720668" y="4936816"/>
            <a:ext cx="194408" cy="1"/>
          </a:xfrm>
          <a:prstGeom prst="line">
            <a:avLst/>
          </a:prstGeom>
        </p:spPr>
        <p:style>
          <a:lnRef idx="1">
            <a:schemeClr val="accent2"/>
          </a:lnRef>
          <a:fillRef idx="0">
            <a:schemeClr val="accent2"/>
          </a:fillRef>
          <a:effectRef idx="0">
            <a:schemeClr val="accent2"/>
          </a:effectRef>
          <a:fontRef idx="minor">
            <a:schemeClr val="tx1"/>
          </a:fontRef>
        </p:style>
      </p:cxnSp>
      <p:cxnSp>
        <p:nvCxnSpPr>
          <p:cNvPr id="26" name="Straight Connector 25">
            <a:extLst>
              <a:ext uri="{FF2B5EF4-FFF2-40B4-BE49-F238E27FC236}">
                <a16:creationId xmlns:a16="http://schemas.microsoft.com/office/drawing/2014/main" id="{97AD6E60-C44B-E341-A7D4-AFBE4732C32A}"/>
              </a:ext>
            </a:extLst>
          </p:cNvPr>
          <p:cNvCxnSpPr>
            <a:cxnSpLocks/>
            <a:stCxn id="21" idx="3"/>
            <a:endCxn id="22" idx="1"/>
          </p:cNvCxnSpPr>
          <p:nvPr userDrawn="1"/>
        </p:nvCxnSpPr>
        <p:spPr>
          <a:xfrm>
            <a:off x="3624514" y="4936816"/>
            <a:ext cx="163424" cy="882"/>
          </a:xfrm>
          <a:prstGeom prst="line">
            <a:avLst/>
          </a:prstGeom>
        </p:spPr>
        <p:style>
          <a:lnRef idx="1">
            <a:schemeClr val="accent2"/>
          </a:lnRef>
          <a:fillRef idx="0">
            <a:schemeClr val="accent2"/>
          </a:fillRef>
          <a:effectRef idx="0">
            <a:schemeClr val="accent2"/>
          </a:effectRef>
          <a:fontRef idx="minor">
            <a:schemeClr val="tx1"/>
          </a:fontRef>
        </p:style>
      </p:cxnSp>
      <p:cxnSp>
        <p:nvCxnSpPr>
          <p:cNvPr id="27" name="Straight Connector 26">
            <a:extLst>
              <a:ext uri="{FF2B5EF4-FFF2-40B4-BE49-F238E27FC236}">
                <a16:creationId xmlns:a16="http://schemas.microsoft.com/office/drawing/2014/main" id="{DFEEEEA3-C023-4247-BFEA-FBB372E5CAEC}"/>
              </a:ext>
            </a:extLst>
          </p:cNvPr>
          <p:cNvCxnSpPr>
            <a:cxnSpLocks/>
            <a:stCxn id="22" idx="3"/>
            <a:endCxn id="23" idx="1"/>
          </p:cNvCxnSpPr>
          <p:nvPr userDrawn="1"/>
        </p:nvCxnSpPr>
        <p:spPr>
          <a:xfrm flipV="1">
            <a:off x="4583045" y="4936813"/>
            <a:ext cx="151965" cy="885"/>
          </a:xfrm>
          <a:prstGeom prst="line">
            <a:avLst/>
          </a:prstGeom>
        </p:spPr>
        <p:style>
          <a:lnRef idx="1">
            <a:schemeClr val="accent2"/>
          </a:lnRef>
          <a:fillRef idx="0">
            <a:schemeClr val="accent2"/>
          </a:fillRef>
          <a:effectRef idx="0">
            <a:schemeClr val="accent2"/>
          </a:effectRef>
          <a:fontRef idx="minor">
            <a:schemeClr val="tx1"/>
          </a:fontRef>
        </p:style>
      </p:cxnSp>
      <p:sp>
        <p:nvSpPr>
          <p:cNvPr id="28" name="Rectangle 27">
            <a:extLst>
              <a:ext uri="{FF2B5EF4-FFF2-40B4-BE49-F238E27FC236}">
                <a16:creationId xmlns:a16="http://schemas.microsoft.com/office/drawing/2014/main" id="{15CCABB3-7C0C-2640-B8D0-C6357EC475CA}"/>
              </a:ext>
            </a:extLst>
          </p:cNvPr>
          <p:cNvSpPr/>
          <p:nvPr userDrawn="1"/>
        </p:nvSpPr>
        <p:spPr>
          <a:xfrm>
            <a:off x="95145" y="4796388"/>
            <a:ext cx="786929" cy="286149"/>
          </a:xfrm>
          <a:prstGeom prst="rect">
            <a:avLst/>
          </a:prstGeom>
          <a:noFill/>
          <a:ln w="127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 b="1">
                <a:solidFill>
                  <a:schemeClr val="tx1"/>
                </a:solidFill>
              </a:rPr>
              <a:t>Introduction</a:t>
            </a:r>
          </a:p>
        </p:txBody>
      </p:sp>
      <p:cxnSp>
        <p:nvCxnSpPr>
          <p:cNvPr id="29" name="Straight Connector 28">
            <a:extLst>
              <a:ext uri="{FF2B5EF4-FFF2-40B4-BE49-F238E27FC236}">
                <a16:creationId xmlns:a16="http://schemas.microsoft.com/office/drawing/2014/main" id="{8C04D952-EE65-7B4D-A789-23B77BC37B51}"/>
              </a:ext>
            </a:extLst>
          </p:cNvPr>
          <p:cNvCxnSpPr>
            <a:cxnSpLocks/>
            <a:stCxn id="19" idx="3"/>
            <a:endCxn id="20" idx="1"/>
          </p:cNvCxnSpPr>
          <p:nvPr userDrawn="1"/>
        </p:nvCxnSpPr>
        <p:spPr>
          <a:xfrm>
            <a:off x="1532109" y="4936817"/>
            <a:ext cx="237943" cy="0"/>
          </a:xfrm>
          <a:prstGeom prst="line">
            <a:avLst/>
          </a:prstGeom>
        </p:spPr>
        <p:style>
          <a:lnRef idx="1">
            <a:schemeClr val="accent2"/>
          </a:lnRef>
          <a:fillRef idx="0">
            <a:schemeClr val="accent2"/>
          </a:fillRef>
          <a:effectRef idx="0">
            <a:schemeClr val="accent2"/>
          </a:effectRef>
          <a:fontRef idx="minor">
            <a:schemeClr val="tx1"/>
          </a:fontRef>
        </p:style>
      </p:cxnSp>
      <p:sp>
        <p:nvSpPr>
          <p:cNvPr id="30" name="Rectangle 29">
            <a:extLst>
              <a:ext uri="{FF2B5EF4-FFF2-40B4-BE49-F238E27FC236}">
                <a16:creationId xmlns:a16="http://schemas.microsoft.com/office/drawing/2014/main" id="{1CED9121-6EB8-3748-9B18-3B94A9AAB2B8}"/>
              </a:ext>
            </a:extLst>
          </p:cNvPr>
          <p:cNvSpPr/>
          <p:nvPr userDrawn="1"/>
        </p:nvSpPr>
        <p:spPr>
          <a:xfrm>
            <a:off x="6016132" y="4793739"/>
            <a:ext cx="782911" cy="286148"/>
          </a:xfrm>
          <a:prstGeom prst="rect">
            <a:avLst/>
          </a:prstGeom>
          <a:solidFill>
            <a:schemeClr val="bg1"/>
          </a:solidFill>
          <a:ln w="127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 b="1">
                <a:solidFill>
                  <a:schemeClr val="tx1"/>
                </a:solidFill>
              </a:rPr>
              <a:t>Conclusion</a:t>
            </a:r>
          </a:p>
        </p:txBody>
      </p:sp>
      <p:cxnSp>
        <p:nvCxnSpPr>
          <p:cNvPr id="31" name="Straight Connector 30">
            <a:extLst>
              <a:ext uri="{FF2B5EF4-FFF2-40B4-BE49-F238E27FC236}">
                <a16:creationId xmlns:a16="http://schemas.microsoft.com/office/drawing/2014/main" id="{2C05BED5-0BCF-A748-A43F-1F6460DE315E}"/>
              </a:ext>
            </a:extLst>
          </p:cNvPr>
          <p:cNvCxnSpPr>
            <a:cxnSpLocks/>
            <a:stCxn id="23" idx="3"/>
            <a:endCxn id="30" idx="1"/>
          </p:cNvCxnSpPr>
          <p:nvPr userDrawn="1"/>
        </p:nvCxnSpPr>
        <p:spPr>
          <a:xfrm>
            <a:off x="5864166" y="4936813"/>
            <a:ext cx="151966" cy="0"/>
          </a:xfrm>
          <a:prstGeom prst="line">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6383921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8" r:id="rId1"/>
    <p:sldLayoutId id="2147483698" r:id="rId2"/>
    <p:sldLayoutId id="2147483691" r:id="rId3"/>
    <p:sldLayoutId id="2147483699" r:id="rId4"/>
    <p:sldLayoutId id="2147483692" r:id="rId5"/>
    <p:sldLayoutId id="2147483700" r:id="rId6"/>
    <p:sldLayoutId id="2147483693" r:id="rId7"/>
    <p:sldLayoutId id="2147483701" r:id="rId8"/>
    <p:sldLayoutId id="2147483694" r:id="rId9"/>
    <p:sldLayoutId id="2147483695" r:id="rId10"/>
    <p:sldLayoutId id="2147483696" r:id="rId11"/>
    <p:sldLayoutId id="2147483674"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2.xml"/><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Layout" Target="../slideLayouts/slideLayout4.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 Id="rId9" Type="http://schemas.openxmlformats.org/officeDocument/2006/relationships/image" Target="../media/image21.png"/></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5.xml"/><Relationship Id="rId5" Type="http://schemas.openxmlformats.org/officeDocument/2006/relationships/image" Target="../media/image27.png"/><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openxmlformats.org/officeDocument/2006/relationships/image" Target="../media/image32.jpg"/></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openxmlformats.org/officeDocument/2006/relationships/image" Target="../media/image34.png"/></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2.xml"/><Relationship Id="rId1" Type="http://schemas.openxmlformats.org/officeDocument/2006/relationships/slideLayout" Target="../slideLayouts/slideLayout5.xml"/><Relationship Id="rId4" Type="http://schemas.openxmlformats.org/officeDocument/2006/relationships/image" Target="../media/image37.png"/></Relationships>
</file>

<file path=ppt/slides/_rels/slide2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41.tiff"/><Relationship Id="rId2" Type="http://schemas.openxmlformats.org/officeDocument/2006/relationships/notesSlide" Target="../notesSlides/notesSlide13.xml"/><Relationship Id="rId1" Type="http://schemas.openxmlformats.org/officeDocument/2006/relationships/slideLayout" Target="../slideLayouts/slideLayout5.xml"/><Relationship Id="rId4" Type="http://schemas.openxmlformats.org/officeDocument/2006/relationships/image" Target="../media/image42.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44.svg"/><Relationship Id="rId2" Type="http://schemas.openxmlformats.org/officeDocument/2006/relationships/image" Target="../media/image43.png"/><Relationship Id="rId1" Type="http://schemas.openxmlformats.org/officeDocument/2006/relationships/slideLayout" Target="../slideLayouts/slideLayout7.xml"/><Relationship Id="rId5" Type="http://schemas.openxmlformats.org/officeDocument/2006/relationships/image" Target="../media/image46.svg"/><Relationship Id="rId4" Type="http://schemas.openxmlformats.org/officeDocument/2006/relationships/image" Target="../media/image45.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image" Target="../media/image50.tiff"/><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0.xml"/><Relationship Id="rId1" Type="http://schemas.openxmlformats.org/officeDocument/2006/relationships/slideLayout" Target="../slideLayouts/slideLayout9.xml"/><Relationship Id="rId4" Type="http://schemas.openxmlformats.org/officeDocument/2006/relationships/image" Target="../media/image53.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2.xml"/><Relationship Id="rId1" Type="http://schemas.openxmlformats.org/officeDocument/2006/relationships/slideLayout" Target="../slideLayouts/slideLayout9.xml"/><Relationship Id="rId4" Type="http://schemas.openxmlformats.org/officeDocument/2006/relationships/image" Target="../media/image55.png"/></Relationships>
</file>

<file path=ppt/slides/_rels/slide4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0.xml"/></Relationships>
</file>

<file path=ppt/slides/_rels/slide5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0.xml"/></Relationships>
</file>

<file path=ppt/slides/_rels/slide5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0.xml"/></Relationships>
</file>

<file path=ppt/slides/_rels/slide5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10.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0.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0.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0.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0.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1.xml.rels><?xml version="1.0" encoding="UTF-8" standalone="yes"?>
<Relationships xmlns="http://schemas.openxmlformats.org/package/2006/relationships"><Relationship Id="rId8" Type="http://schemas.openxmlformats.org/officeDocument/2006/relationships/image" Target="../media/image71.png"/><Relationship Id="rId13" Type="http://schemas.openxmlformats.org/officeDocument/2006/relationships/image" Target="../media/image76.png"/><Relationship Id="rId3" Type="http://schemas.openxmlformats.org/officeDocument/2006/relationships/image" Target="../media/image66.jpg"/><Relationship Id="rId7" Type="http://schemas.openxmlformats.org/officeDocument/2006/relationships/image" Target="../media/image70.png"/><Relationship Id="rId12" Type="http://schemas.openxmlformats.org/officeDocument/2006/relationships/image" Target="../media/image75.png"/><Relationship Id="rId2" Type="http://schemas.openxmlformats.org/officeDocument/2006/relationships/image" Target="../media/image65.png"/><Relationship Id="rId1" Type="http://schemas.openxmlformats.org/officeDocument/2006/relationships/slideLayout" Target="../slideLayouts/slideLayout11.xml"/><Relationship Id="rId6" Type="http://schemas.openxmlformats.org/officeDocument/2006/relationships/image" Target="../media/image69.jpg"/><Relationship Id="rId11" Type="http://schemas.openxmlformats.org/officeDocument/2006/relationships/image" Target="../media/image74.svg"/><Relationship Id="rId5" Type="http://schemas.openxmlformats.org/officeDocument/2006/relationships/image" Target="../media/image68.png"/><Relationship Id="rId10" Type="http://schemas.openxmlformats.org/officeDocument/2006/relationships/image" Target="../media/image73.png"/><Relationship Id="rId4" Type="http://schemas.openxmlformats.org/officeDocument/2006/relationships/image" Target="../media/image67.png"/><Relationship Id="rId9" Type="http://schemas.openxmlformats.org/officeDocument/2006/relationships/image" Target="../media/image72.png"/><Relationship Id="rId14" Type="http://schemas.openxmlformats.org/officeDocument/2006/relationships/image" Target="../media/image77.png"/></Relationships>
</file>

<file path=ppt/slides/_rels/slide62.xml.rels><?xml version="1.0" encoding="UTF-8" standalone="yes"?>
<Relationships xmlns="http://schemas.openxmlformats.org/package/2006/relationships"><Relationship Id="rId2" Type="http://schemas.openxmlformats.org/officeDocument/2006/relationships/image" Target="../media/image78.tiff"/><Relationship Id="rId1" Type="http://schemas.openxmlformats.org/officeDocument/2006/relationships/slideLayout" Target="../slideLayouts/slideLayout11.xml"/></Relationships>
</file>

<file path=ppt/slides/_rels/slide63.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11.xml"/></Relationships>
</file>

<file path=ppt/slides/_rels/slide64.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3">
            <a:extLst>
              <a:ext uri="{FF2B5EF4-FFF2-40B4-BE49-F238E27FC236}">
                <a16:creationId xmlns:a16="http://schemas.microsoft.com/office/drawing/2014/main" id="{0C781B13-A3EB-4F4B-94CC-6C52042DD55E}"/>
              </a:ext>
            </a:extLst>
          </p:cNvPr>
          <p:cNvSpPr/>
          <p:nvPr/>
        </p:nvSpPr>
        <p:spPr>
          <a:xfrm>
            <a:off x="137787" y="100208"/>
            <a:ext cx="6601217" cy="4935255"/>
          </a:xfrm>
          <a:prstGeom prst="roundRect">
            <a:avLst/>
          </a:prstGeom>
          <a:solidFill>
            <a:srgbClr val="01216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SG"/>
          </a:p>
        </p:txBody>
      </p:sp>
      <p:sp>
        <p:nvSpPr>
          <p:cNvPr id="3" name="Rectangle: Rounded Corners 4">
            <a:extLst>
              <a:ext uri="{FF2B5EF4-FFF2-40B4-BE49-F238E27FC236}">
                <a16:creationId xmlns:a16="http://schemas.microsoft.com/office/drawing/2014/main" id="{5BDD8CE9-7256-AB43-84A6-FDB3441508C4}"/>
              </a:ext>
            </a:extLst>
          </p:cNvPr>
          <p:cNvSpPr/>
          <p:nvPr/>
        </p:nvSpPr>
        <p:spPr>
          <a:xfrm>
            <a:off x="137786" y="100207"/>
            <a:ext cx="2428719" cy="2013218"/>
          </a:xfrm>
          <a:prstGeom prst="roundRect">
            <a:avLst/>
          </a:prstGeom>
          <a:solidFill>
            <a:srgbClr val="01216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SG"/>
          </a:p>
        </p:txBody>
      </p:sp>
      <p:sp>
        <p:nvSpPr>
          <p:cNvPr id="4" name="Rectangle: Rounded Corners 5">
            <a:extLst>
              <a:ext uri="{FF2B5EF4-FFF2-40B4-BE49-F238E27FC236}">
                <a16:creationId xmlns:a16="http://schemas.microsoft.com/office/drawing/2014/main" id="{C8740715-2AB4-6C4B-907D-47FCD1A15D59}"/>
              </a:ext>
            </a:extLst>
          </p:cNvPr>
          <p:cNvSpPr/>
          <p:nvPr/>
        </p:nvSpPr>
        <p:spPr>
          <a:xfrm>
            <a:off x="4310285" y="100207"/>
            <a:ext cx="2428719" cy="2013218"/>
          </a:xfrm>
          <a:prstGeom prst="roundRect">
            <a:avLst/>
          </a:prstGeom>
          <a:solidFill>
            <a:srgbClr val="01216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SG"/>
          </a:p>
        </p:txBody>
      </p:sp>
      <p:sp>
        <p:nvSpPr>
          <p:cNvPr id="5" name="Rectangle: Rounded Corners 6">
            <a:extLst>
              <a:ext uri="{FF2B5EF4-FFF2-40B4-BE49-F238E27FC236}">
                <a16:creationId xmlns:a16="http://schemas.microsoft.com/office/drawing/2014/main" id="{9E538A04-6DC7-B54D-B14C-2C9EDCB086C0}"/>
              </a:ext>
            </a:extLst>
          </p:cNvPr>
          <p:cNvSpPr/>
          <p:nvPr/>
        </p:nvSpPr>
        <p:spPr>
          <a:xfrm>
            <a:off x="137786" y="3022246"/>
            <a:ext cx="2428719" cy="2013218"/>
          </a:xfrm>
          <a:prstGeom prst="roundRect">
            <a:avLst/>
          </a:prstGeom>
          <a:solidFill>
            <a:srgbClr val="01216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SG"/>
          </a:p>
        </p:txBody>
      </p:sp>
      <p:sp>
        <p:nvSpPr>
          <p:cNvPr id="6" name="Rectangle: Rounded Corners 7">
            <a:extLst>
              <a:ext uri="{FF2B5EF4-FFF2-40B4-BE49-F238E27FC236}">
                <a16:creationId xmlns:a16="http://schemas.microsoft.com/office/drawing/2014/main" id="{15127A73-2F74-0D45-93D4-FE0773045BB8}"/>
              </a:ext>
            </a:extLst>
          </p:cNvPr>
          <p:cNvSpPr/>
          <p:nvPr/>
        </p:nvSpPr>
        <p:spPr>
          <a:xfrm>
            <a:off x="4310282" y="3022246"/>
            <a:ext cx="2428719" cy="2013218"/>
          </a:xfrm>
          <a:prstGeom prst="roundRect">
            <a:avLst/>
          </a:prstGeom>
          <a:solidFill>
            <a:srgbClr val="01216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SG"/>
          </a:p>
        </p:txBody>
      </p:sp>
      <p:pic>
        <p:nvPicPr>
          <p:cNvPr id="7" name="Picture 6">
            <a:extLst>
              <a:ext uri="{FF2B5EF4-FFF2-40B4-BE49-F238E27FC236}">
                <a16:creationId xmlns:a16="http://schemas.microsoft.com/office/drawing/2014/main" id="{A849087F-A62B-324F-83FE-43E86FFCEEA9}"/>
              </a:ext>
            </a:extLst>
          </p:cNvPr>
          <p:cNvPicPr>
            <a:picLocks noChangeAspect="1"/>
          </p:cNvPicPr>
          <p:nvPr/>
        </p:nvPicPr>
        <p:blipFill>
          <a:blip r:embed="rId2"/>
          <a:stretch>
            <a:fillRect/>
          </a:stretch>
        </p:blipFill>
        <p:spPr>
          <a:xfrm>
            <a:off x="890822" y="1992449"/>
            <a:ext cx="961569" cy="961569"/>
          </a:xfrm>
          <a:prstGeom prst="rect">
            <a:avLst/>
          </a:prstGeom>
        </p:spPr>
      </p:pic>
      <p:sp>
        <p:nvSpPr>
          <p:cNvPr id="8" name="AutoShape 10" descr="Image result for cognizant logo transparent background">
            <a:extLst>
              <a:ext uri="{FF2B5EF4-FFF2-40B4-BE49-F238E27FC236}">
                <a16:creationId xmlns:a16="http://schemas.microsoft.com/office/drawing/2014/main" id="{F7E2B44B-9906-3C42-8786-AE342A5238A5}"/>
              </a:ext>
            </a:extLst>
          </p:cNvPr>
          <p:cNvSpPr>
            <a:spLocks noChangeAspect="1" noChangeArrowheads="1"/>
          </p:cNvSpPr>
          <p:nvPr/>
        </p:nvSpPr>
        <p:spPr bwMode="auto">
          <a:xfrm>
            <a:off x="3276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SG"/>
          </a:p>
        </p:txBody>
      </p:sp>
      <p:sp>
        <p:nvSpPr>
          <p:cNvPr id="9" name="TextBox 8">
            <a:extLst>
              <a:ext uri="{FF2B5EF4-FFF2-40B4-BE49-F238E27FC236}">
                <a16:creationId xmlns:a16="http://schemas.microsoft.com/office/drawing/2014/main" id="{4CAD76EF-B0E8-754E-BAED-17B605DDC9E1}"/>
              </a:ext>
            </a:extLst>
          </p:cNvPr>
          <p:cNvSpPr txBox="1"/>
          <p:nvPr/>
        </p:nvSpPr>
        <p:spPr>
          <a:xfrm>
            <a:off x="856331" y="2850028"/>
            <a:ext cx="6175331" cy="584775"/>
          </a:xfrm>
          <a:prstGeom prst="rect">
            <a:avLst/>
          </a:prstGeom>
          <a:noFill/>
        </p:spPr>
        <p:txBody>
          <a:bodyPr wrap="square" rtlCol="0">
            <a:spAutoFit/>
          </a:bodyPr>
          <a:lstStyle/>
          <a:p>
            <a:r>
              <a:rPr lang="en-SG" sz="3200">
                <a:solidFill>
                  <a:schemeClr val="bg1"/>
                </a:solidFill>
                <a:latin typeface="OCR A Extended" panose="02010509020102010303" pitchFamily="50" charset="0"/>
              </a:rPr>
              <a:t>9872 4908 2345 9898</a:t>
            </a:r>
          </a:p>
        </p:txBody>
      </p:sp>
      <p:sp>
        <p:nvSpPr>
          <p:cNvPr id="10" name="TextBox 9">
            <a:extLst>
              <a:ext uri="{FF2B5EF4-FFF2-40B4-BE49-F238E27FC236}">
                <a16:creationId xmlns:a16="http://schemas.microsoft.com/office/drawing/2014/main" id="{F1B6991D-5711-324F-A2DA-ECC9748089E3}"/>
              </a:ext>
            </a:extLst>
          </p:cNvPr>
          <p:cNvSpPr txBox="1"/>
          <p:nvPr/>
        </p:nvSpPr>
        <p:spPr>
          <a:xfrm>
            <a:off x="821839" y="3377520"/>
            <a:ext cx="6175331" cy="307777"/>
          </a:xfrm>
          <a:prstGeom prst="rect">
            <a:avLst/>
          </a:prstGeom>
          <a:noFill/>
        </p:spPr>
        <p:txBody>
          <a:bodyPr wrap="square" rtlCol="0">
            <a:spAutoFit/>
          </a:bodyPr>
          <a:lstStyle/>
          <a:p>
            <a:r>
              <a:rPr lang="en-SG">
                <a:solidFill>
                  <a:schemeClr val="bg1"/>
                </a:solidFill>
                <a:latin typeface="OCR A Extended" panose="02010509020102010303" pitchFamily="50" charset="0"/>
              </a:rPr>
              <a:t>VALID TILL 04/19</a:t>
            </a:r>
          </a:p>
        </p:txBody>
      </p:sp>
      <p:sp>
        <p:nvSpPr>
          <p:cNvPr id="11" name="TextBox 10">
            <a:extLst>
              <a:ext uri="{FF2B5EF4-FFF2-40B4-BE49-F238E27FC236}">
                <a16:creationId xmlns:a16="http://schemas.microsoft.com/office/drawing/2014/main" id="{D76F7F88-FDE6-A444-87B8-2DF87EFDFBBD}"/>
              </a:ext>
            </a:extLst>
          </p:cNvPr>
          <p:cNvSpPr txBox="1"/>
          <p:nvPr/>
        </p:nvSpPr>
        <p:spPr>
          <a:xfrm>
            <a:off x="856330" y="3981507"/>
            <a:ext cx="6175331" cy="461665"/>
          </a:xfrm>
          <a:prstGeom prst="rect">
            <a:avLst/>
          </a:prstGeom>
          <a:noFill/>
        </p:spPr>
        <p:txBody>
          <a:bodyPr wrap="square" rtlCol="0">
            <a:spAutoFit/>
          </a:bodyPr>
          <a:lstStyle/>
          <a:p>
            <a:r>
              <a:rPr lang="en-SG" sz="2400">
                <a:solidFill>
                  <a:schemeClr val="bg1"/>
                </a:solidFill>
                <a:latin typeface="OCR A Extended" panose="02010509020102010303" pitchFamily="50" charset="0"/>
              </a:rPr>
              <a:t>Team: NAÏVE BAE-S</a:t>
            </a:r>
          </a:p>
        </p:txBody>
      </p:sp>
      <p:sp>
        <p:nvSpPr>
          <p:cNvPr id="12" name="AutoShape 12" descr="Cognizant Technology Solutions">
            <a:extLst>
              <a:ext uri="{FF2B5EF4-FFF2-40B4-BE49-F238E27FC236}">
                <a16:creationId xmlns:a16="http://schemas.microsoft.com/office/drawing/2014/main" id="{DFD893BA-F026-6F46-AA26-7E3DB2EA56CF}"/>
              </a:ext>
            </a:extLst>
          </p:cNvPr>
          <p:cNvSpPr>
            <a:spLocks noChangeAspect="1" noChangeArrowheads="1"/>
          </p:cNvSpPr>
          <p:nvPr/>
        </p:nvSpPr>
        <p:spPr bwMode="auto">
          <a:xfrm>
            <a:off x="3429000" y="25717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SG"/>
          </a:p>
        </p:txBody>
      </p:sp>
      <p:sp>
        <p:nvSpPr>
          <p:cNvPr id="13" name="Rectangle 12">
            <a:extLst>
              <a:ext uri="{FF2B5EF4-FFF2-40B4-BE49-F238E27FC236}">
                <a16:creationId xmlns:a16="http://schemas.microsoft.com/office/drawing/2014/main" id="{8F50F65D-A3DD-3748-9FC9-5E9C302E3D35}"/>
              </a:ext>
            </a:extLst>
          </p:cNvPr>
          <p:cNvSpPr/>
          <p:nvPr/>
        </p:nvSpPr>
        <p:spPr>
          <a:xfrm>
            <a:off x="4759892" y="4115999"/>
            <a:ext cx="1406581" cy="3271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14" name="Graphic 13">
            <a:extLst>
              <a:ext uri="{FF2B5EF4-FFF2-40B4-BE49-F238E27FC236}">
                <a16:creationId xmlns:a16="http://schemas.microsoft.com/office/drawing/2014/main" id="{6E32427C-B1BF-1C40-96B7-C5F55535C1D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876983" y="4184163"/>
            <a:ext cx="1149743" cy="244721"/>
          </a:xfrm>
          <a:prstGeom prst="rect">
            <a:avLst/>
          </a:prstGeom>
        </p:spPr>
      </p:pic>
      <p:sp>
        <p:nvSpPr>
          <p:cNvPr id="15" name="TextBox 14">
            <a:extLst>
              <a:ext uri="{FF2B5EF4-FFF2-40B4-BE49-F238E27FC236}">
                <a16:creationId xmlns:a16="http://schemas.microsoft.com/office/drawing/2014/main" id="{17C22E32-6A97-7949-83FA-D673239B71D4}"/>
              </a:ext>
            </a:extLst>
          </p:cNvPr>
          <p:cNvSpPr txBox="1"/>
          <p:nvPr/>
        </p:nvSpPr>
        <p:spPr>
          <a:xfrm>
            <a:off x="2383217" y="903111"/>
            <a:ext cx="2493765" cy="707886"/>
          </a:xfrm>
          <a:prstGeom prst="rect">
            <a:avLst/>
          </a:prstGeom>
          <a:noFill/>
        </p:spPr>
        <p:txBody>
          <a:bodyPr wrap="square" rtlCol="0">
            <a:spAutoFit/>
          </a:bodyPr>
          <a:lstStyle/>
          <a:p>
            <a:r>
              <a:rPr lang="en-SG" sz="4000" b="1">
                <a:solidFill>
                  <a:schemeClr val="bg1">
                    <a:lumMod val="95000"/>
                  </a:schemeClr>
                </a:solidFill>
                <a:latin typeface="Century Gothic" panose="020B0502020202020204" pitchFamily="34" charset="0"/>
                <a:ea typeface="HGPGothicE" panose="020B0900000000000000" pitchFamily="34" charset="-128"/>
                <a:cs typeface="Aparajita" panose="020B0502040204020203" pitchFamily="18" charset="0"/>
              </a:rPr>
              <a:t>25Credit</a:t>
            </a:r>
          </a:p>
        </p:txBody>
      </p:sp>
    </p:spTree>
    <p:extLst>
      <p:ext uri="{BB962C8B-B14F-4D97-AF65-F5344CB8AC3E}">
        <p14:creationId xmlns:p14="http://schemas.microsoft.com/office/powerpoint/2010/main" val="30635991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4">
            <a:extLst>
              <a:ext uri="{FF2B5EF4-FFF2-40B4-BE49-F238E27FC236}">
                <a16:creationId xmlns:a16="http://schemas.microsoft.com/office/drawing/2014/main" id="{C33DDE3F-1155-A44C-89AD-5716A8053A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24825" y="1294833"/>
            <a:ext cx="2788649" cy="1841560"/>
          </a:xfrm>
          <a:prstGeom prst="rect">
            <a:avLst/>
          </a:prstGeom>
          <a:noFill/>
          <a:extLst>
            <a:ext uri="{909E8E84-426E-40DD-AFC4-6F175D3DCCD1}">
              <a14:hiddenFill xmlns:a14="http://schemas.microsoft.com/office/drawing/2010/main">
                <a:solidFill>
                  <a:srgbClr val="FFFFFF"/>
                </a:solidFill>
              </a14:hiddenFill>
            </a:ext>
          </a:extLst>
        </p:spPr>
      </p:pic>
      <p:sp>
        <p:nvSpPr>
          <p:cNvPr id="7" name="Title 1">
            <a:extLst>
              <a:ext uri="{FF2B5EF4-FFF2-40B4-BE49-F238E27FC236}">
                <a16:creationId xmlns:a16="http://schemas.microsoft.com/office/drawing/2014/main" id="{8BC73AE1-53C0-B140-893C-F8E6E06D3D1F}"/>
              </a:ext>
            </a:extLst>
          </p:cNvPr>
          <p:cNvSpPr txBox="1">
            <a:spLocks/>
          </p:cNvSpPr>
          <p:nvPr/>
        </p:nvSpPr>
        <p:spPr>
          <a:xfrm>
            <a:off x="592182" y="3668136"/>
            <a:ext cx="2757079" cy="717953"/>
          </a:xfrm>
          <a:prstGeom prst="rect">
            <a:avLst/>
          </a:prstGeom>
          <a:solidFill>
            <a:schemeClr val="tx2"/>
          </a:solid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just"/>
            <a:r>
              <a:rPr lang="en-SG" sz="1200">
                <a:latin typeface="Calibri" panose="020F0502020204030204" pitchFamily="34" charset="0"/>
                <a:cs typeface="Calibri" panose="020F0502020204030204" pitchFamily="34" charset="0"/>
              </a:rPr>
              <a:t>Indication of </a:t>
            </a:r>
            <a:r>
              <a:rPr lang="en-SG" sz="1200" i="1" u="sng">
                <a:latin typeface="Calibri" panose="020F0502020204030204" pitchFamily="34" charset="0"/>
                <a:cs typeface="Calibri" panose="020F0502020204030204" pitchFamily="34" charset="0"/>
              </a:rPr>
              <a:t>significant imbalance </a:t>
            </a:r>
            <a:r>
              <a:rPr lang="en-SG" sz="1200">
                <a:latin typeface="Calibri" panose="020F0502020204030204" pitchFamily="34" charset="0"/>
                <a:cs typeface="Calibri" panose="020F0502020204030204" pitchFamily="34" charset="0"/>
              </a:rPr>
              <a:t>between data points for class “Fraud” and “Non-Fraud” </a:t>
            </a:r>
          </a:p>
          <a:p>
            <a:pPr algn="just"/>
            <a:endParaRPr lang="en-SG" sz="1200">
              <a:latin typeface="Calibri" panose="020F0502020204030204" pitchFamily="34" charset="0"/>
              <a:cs typeface="Calibri" panose="020F0502020204030204" pitchFamily="34" charset="0"/>
            </a:endParaRPr>
          </a:p>
        </p:txBody>
      </p:sp>
      <p:sp>
        <p:nvSpPr>
          <p:cNvPr id="8" name="Title 1">
            <a:extLst>
              <a:ext uri="{FF2B5EF4-FFF2-40B4-BE49-F238E27FC236}">
                <a16:creationId xmlns:a16="http://schemas.microsoft.com/office/drawing/2014/main" id="{A64D6E29-8FA1-334A-A105-C45CFD94529F}"/>
              </a:ext>
            </a:extLst>
          </p:cNvPr>
          <p:cNvSpPr txBox="1">
            <a:spLocks/>
          </p:cNvSpPr>
          <p:nvPr/>
        </p:nvSpPr>
        <p:spPr>
          <a:xfrm>
            <a:off x="3524825" y="3708170"/>
            <a:ext cx="2906393" cy="717953"/>
          </a:xfrm>
          <a:prstGeom prst="rect">
            <a:avLst/>
          </a:prstGeom>
          <a:solidFill>
            <a:schemeClr val="tx2"/>
          </a:solid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just"/>
            <a:r>
              <a:rPr lang="en-SG" sz="1200">
                <a:latin typeface="Calibri" panose="020F0502020204030204" pitchFamily="34" charset="0"/>
                <a:cs typeface="Calibri" panose="020F0502020204030204" pitchFamily="34" charset="0"/>
              </a:rPr>
              <a:t>Pattern for both non-fraudulent and fraudulent transactions seems to be </a:t>
            </a:r>
            <a:r>
              <a:rPr lang="en-SG" sz="1200" i="1" u="sng">
                <a:latin typeface="Calibri" panose="020F0502020204030204" pitchFamily="34" charset="0"/>
                <a:cs typeface="Calibri" panose="020F0502020204030204" pitchFamily="34" charset="0"/>
              </a:rPr>
              <a:t>random </a:t>
            </a:r>
            <a:r>
              <a:rPr lang="en-SG" sz="1200">
                <a:latin typeface="Calibri" panose="020F0502020204030204" pitchFamily="34" charset="0"/>
                <a:cs typeface="Calibri" panose="020F0502020204030204" pitchFamily="34" charset="0"/>
              </a:rPr>
              <a:t>regardless of hour of the day</a:t>
            </a:r>
          </a:p>
        </p:txBody>
      </p:sp>
      <p:pic>
        <p:nvPicPr>
          <p:cNvPr id="10" name="Picture 9">
            <a:extLst>
              <a:ext uri="{FF2B5EF4-FFF2-40B4-BE49-F238E27FC236}">
                <a16:creationId xmlns:a16="http://schemas.microsoft.com/office/drawing/2014/main" id="{543B33F8-2ED6-4743-985F-AC893840F558}"/>
              </a:ext>
            </a:extLst>
          </p:cNvPr>
          <p:cNvPicPr>
            <a:picLocks noChangeAspect="1"/>
          </p:cNvPicPr>
          <p:nvPr/>
        </p:nvPicPr>
        <p:blipFill>
          <a:blip r:embed="rId3"/>
          <a:stretch>
            <a:fillRect/>
          </a:stretch>
        </p:blipFill>
        <p:spPr>
          <a:xfrm>
            <a:off x="581706" y="1285688"/>
            <a:ext cx="2706631" cy="1768408"/>
          </a:xfrm>
          <a:prstGeom prst="rect">
            <a:avLst/>
          </a:prstGeom>
        </p:spPr>
      </p:pic>
      <p:sp>
        <p:nvSpPr>
          <p:cNvPr id="11" name="Title 1">
            <a:extLst>
              <a:ext uri="{FF2B5EF4-FFF2-40B4-BE49-F238E27FC236}">
                <a16:creationId xmlns:a16="http://schemas.microsoft.com/office/drawing/2014/main" id="{53AA5000-1FF3-5E49-9B04-859DB546395D}"/>
              </a:ext>
            </a:extLst>
          </p:cNvPr>
          <p:cNvSpPr txBox="1">
            <a:spLocks/>
          </p:cNvSpPr>
          <p:nvPr/>
        </p:nvSpPr>
        <p:spPr>
          <a:xfrm>
            <a:off x="592182" y="3213825"/>
            <a:ext cx="2740994" cy="530764"/>
          </a:xfrm>
          <a:prstGeom prst="rect">
            <a:avLst/>
          </a:prstGeom>
          <a:solidFill>
            <a:srgbClr val="748D99"/>
          </a:solid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r>
              <a:rPr lang="en-SG" sz="1400">
                <a:solidFill>
                  <a:schemeClr val="bg1"/>
                </a:solidFill>
                <a:latin typeface="Calibri" panose="020F0502020204030204" pitchFamily="34" charset="0"/>
                <a:cs typeface="Calibri" panose="020F0502020204030204" pitchFamily="34" charset="0"/>
              </a:rPr>
              <a:t>Need to conduct resampling</a:t>
            </a:r>
          </a:p>
        </p:txBody>
      </p:sp>
      <p:sp>
        <p:nvSpPr>
          <p:cNvPr id="12" name="Title 1">
            <a:extLst>
              <a:ext uri="{FF2B5EF4-FFF2-40B4-BE49-F238E27FC236}">
                <a16:creationId xmlns:a16="http://schemas.microsoft.com/office/drawing/2014/main" id="{7AD93517-42E0-6E4C-BF79-22EA8056F608}"/>
              </a:ext>
            </a:extLst>
          </p:cNvPr>
          <p:cNvSpPr txBox="1">
            <a:spLocks/>
          </p:cNvSpPr>
          <p:nvPr/>
        </p:nvSpPr>
        <p:spPr>
          <a:xfrm>
            <a:off x="3524825" y="3213825"/>
            <a:ext cx="2877455" cy="530763"/>
          </a:xfrm>
          <a:prstGeom prst="rect">
            <a:avLst/>
          </a:prstGeom>
          <a:solidFill>
            <a:srgbClr val="748D99"/>
          </a:solid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r>
              <a:rPr lang="en-SG" sz="1400">
                <a:solidFill>
                  <a:schemeClr val="bg1"/>
                </a:solidFill>
                <a:latin typeface="Calibri" panose="020F0502020204030204" pitchFamily="34" charset="0"/>
                <a:cs typeface="Calibri" panose="020F0502020204030204" pitchFamily="34" charset="0"/>
              </a:rPr>
              <a:t>“Seconds Since Reference Time” bad predictor </a:t>
            </a:r>
          </a:p>
        </p:txBody>
      </p:sp>
      <p:cxnSp>
        <p:nvCxnSpPr>
          <p:cNvPr id="13" name="Straight Connector 12">
            <a:extLst>
              <a:ext uri="{FF2B5EF4-FFF2-40B4-BE49-F238E27FC236}">
                <a16:creationId xmlns:a16="http://schemas.microsoft.com/office/drawing/2014/main" id="{02D9A046-5AE7-4F92-9FD2-5C2C8870C504}"/>
              </a:ext>
            </a:extLst>
          </p:cNvPr>
          <p:cNvCxnSpPr>
            <a:cxnSpLocks/>
          </p:cNvCxnSpPr>
          <p:nvPr/>
        </p:nvCxnSpPr>
        <p:spPr>
          <a:xfrm>
            <a:off x="296616" y="611052"/>
            <a:ext cx="6264767" cy="0"/>
          </a:xfrm>
          <a:prstGeom prst="line">
            <a:avLst/>
          </a:prstGeom>
          <a:ln w="57150">
            <a:solidFill>
              <a:srgbClr val="1F284F"/>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D082A05-E374-4425-B798-F129138C032D}"/>
              </a:ext>
            </a:extLst>
          </p:cNvPr>
          <p:cNvCxnSpPr>
            <a:cxnSpLocks/>
          </p:cNvCxnSpPr>
          <p:nvPr/>
        </p:nvCxnSpPr>
        <p:spPr>
          <a:xfrm>
            <a:off x="296616" y="717377"/>
            <a:ext cx="6264767" cy="0"/>
          </a:xfrm>
          <a:prstGeom prst="line">
            <a:avLst/>
          </a:prstGeom>
          <a:ln w="19050">
            <a:solidFill>
              <a:srgbClr val="1F284F"/>
            </a:solidFill>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935F219E-89B1-4F49-BEC5-C38398E6E991}"/>
              </a:ext>
            </a:extLst>
          </p:cNvPr>
          <p:cNvSpPr txBox="1">
            <a:spLocks/>
          </p:cNvSpPr>
          <p:nvPr/>
        </p:nvSpPr>
        <p:spPr>
          <a:xfrm>
            <a:off x="259403" y="143823"/>
            <a:ext cx="4114800" cy="467229"/>
          </a:xfrm>
          <a:prstGeom prst="rect">
            <a:avLst/>
          </a:prstGeom>
        </p:spPr>
        <p:txBody>
          <a:bodyPr vert="horz" lIns="51435" tIns="25718" rIns="51435" bIns="25718"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2700">
                <a:latin typeface="Calibri" panose="020F0502020204030204" pitchFamily="34" charset="0"/>
                <a:cs typeface="Calibri" panose="020F0502020204030204" pitchFamily="34" charset="0"/>
              </a:rPr>
              <a:t>Fraud Class Analysis</a:t>
            </a:r>
          </a:p>
        </p:txBody>
      </p:sp>
      <p:sp>
        <p:nvSpPr>
          <p:cNvPr id="16" name="Title 1">
            <a:extLst>
              <a:ext uri="{FF2B5EF4-FFF2-40B4-BE49-F238E27FC236}">
                <a16:creationId xmlns:a16="http://schemas.microsoft.com/office/drawing/2014/main" id="{25E5C306-C627-7C42-B225-20DA2B09907D}"/>
              </a:ext>
            </a:extLst>
          </p:cNvPr>
          <p:cNvSpPr txBox="1">
            <a:spLocks/>
          </p:cNvSpPr>
          <p:nvPr/>
        </p:nvSpPr>
        <p:spPr>
          <a:xfrm>
            <a:off x="581706" y="770781"/>
            <a:ext cx="2740994" cy="530765"/>
          </a:xfrm>
          <a:prstGeom prst="rect">
            <a:avLst/>
          </a:prstGeom>
          <a:solidFill>
            <a:srgbClr val="748D99"/>
          </a:solid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r>
              <a:rPr lang="en-SG" sz="1400">
                <a:solidFill>
                  <a:schemeClr val="bg1"/>
                </a:solidFill>
                <a:latin typeface="Calibri" panose="020F0502020204030204" pitchFamily="34" charset="0"/>
                <a:cs typeface="Calibri" panose="020F0502020204030204" pitchFamily="34" charset="0"/>
              </a:rPr>
              <a:t>Fraud Class Histogram</a:t>
            </a:r>
          </a:p>
        </p:txBody>
      </p:sp>
      <p:sp>
        <p:nvSpPr>
          <p:cNvPr id="17" name="Title 1">
            <a:extLst>
              <a:ext uri="{FF2B5EF4-FFF2-40B4-BE49-F238E27FC236}">
                <a16:creationId xmlns:a16="http://schemas.microsoft.com/office/drawing/2014/main" id="{0FA49E9C-1954-8E41-8CA8-03990D631C8F}"/>
              </a:ext>
            </a:extLst>
          </p:cNvPr>
          <p:cNvSpPr txBox="1">
            <a:spLocks/>
          </p:cNvSpPr>
          <p:nvPr/>
        </p:nvSpPr>
        <p:spPr>
          <a:xfrm>
            <a:off x="3535301" y="764061"/>
            <a:ext cx="2877455" cy="530769"/>
          </a:xfrm>
          <a:prstGeom prst="rect">
            <a:avLst/>
          </a:prstGeom>
          <a:solidFill>
            <a:srgbClr val="748D99"/>
          </a:solid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r>
              <a:rPr lang="en-SG" sz="1400">
                <a:solidFill>
                  <a:schemeClr val="bg1"/>
                </a:solidFill>
                <a:latin typeface="Calibri" panose="020F0502020204030204" pitchFamily="34" charset="0"/>
                <a:cs typeface="Calibri" panose="020F0502020204030204" pitchFamily="34" charset="0"/>
              </a:rPr>
              <a:t>Scatter Plot for Fraud Class &amp; Transaction Time</a:t>
            </a:r>
          </a:p>
        </p:txBody>
      </p:sp>
    </p:spTree>
    <p:extLst>
      <p:ext uri="{BB962C8B-B14F-4D97-AF65-F5344CB8AC3E}">
        <p14:creationId xmlns:p14="http://schemas.microsoft.com/office/powerpoint/2010/main" val="14690223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E8E00C7-E96C-8546-A639-78A61573D070}"/>
              </a:ext>
            </a:extLst>
          </p:cNvPr>
          <p:cNvSpPr txBox="1">
            <a:spLocks/>
          </p:cNvSpPr>
          <p:nvPr/>
        </p:nvSpPr>
        <p:spPr>
          <a:xfrm>
            <a:off x="592182" y="3441143"/>
            <a:ext cx="2756622" cy="755953"/>
          </a:xfrm>
          <a:prstGeom prst="rect">
            <a:avLst/>
          </a:prstGeom>
          <a:solidFill>
            <a:schemeClr val="tx2"/>
          </a:solid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just"/>
            <a:r>
              <a:rPr lang="en-SG" sz="1200">
                <a:latin typeface="Calibri" panose="020F0502020204030204" pitchFamily="34" charset="0"/>
                <a:cs typeface="Calibri" panose="020F0502020204030204" pitchFamily="34" charset="0"/>
              </a:rPr>
              <a:t>Fraudulent transactions more concentrated towards </a:t>
            </a:r>
            <a:r>
              <a:rPr lang="en-SG" sz="1200" i="1" u="sng">
                <a:latin typeface="Calibri" panose="020F0502020204030204" pitchFamily="34" charset="0"/>
                <a:cs typeface="Calibri" panose="020F0502020204030204" pitchFamily="34" charset="0"/>
              </a:rPr>
              <a:t>lower amount </a:t>
            </a:r>
            <a:r>
              <a:rPr lang="en-SG" sz="1200">
                <a:latin typeface="Calibri" panose="020F0502020204030204" pitchFamily="34" charset="0"/>
                <a:cs typeface="Calibri" panose="020F0502020204030204" pitchFamily="34" charset="0"/>
              </a:rPr>
              <a:t>(&lt;2500) </a:t>
            </a:r>
            <a:r>
              <a:rPr lang="en-SG" sz="1200">
                <a:latin typeface="Calibri" panose="020F0502020204030204" pitchFamily="34" charset="0"/>
                <a:cs typeface="Calibri" panose="020F0502020204030204" pitchFamily="34" charset="0"/>
                <a:sym typeface="Wingdings" pitchFamily="2" charset="2"/>
              </a:rPr>
              <a:t> Unintuitive </a:t>
            </a:r>
            <a:endParaRPr lang="en-SG" sz="1200">
              <a:latin typeface="Calibri" panose="020F0502020204030204" pitchFamily="34" charset="0"/>
              <a:cs typeface="Calibri" panose="020F0502020204030204" pitchFamily="34" charset="0"/>
            </a:endParaRPr>
          </a:p>
        </p:txBody>
      </p:sp>
      <p:pic>
        <p:nvPicPr>
          <p:cNvPr id="4" name="Picture 2">
            <a:extLst>
              <a:ext uri="{FF2B5EF4-FFF2-40B4-BE49-F238E27FC236}">
                <a16:creationId xmlns:a16="http://schemas.microsoft.com/office/drawing/2014/main" id="{38D38F7A-767D-4249-8C57-D79BA95C22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8511" y="1343262"/>
            <a:ext cx="2850293" cy="193907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52538153-0EA9-0A4E-B028-0AFF228219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9198" y="1311434"/>
            <a:ext cx="2902551" cy="1939075"/>
          </a:xfrm>
          <a:prstGeom prst="rect">
            <a:avLst/>
          </a:prstGeom>
          <a:noFill/>
          <a:extLst>
            <a:ext uri="{909E8E84-426E-40DD-AFC4-6F175D3DCCD1}">
              <a14:hiddenFill xmlns:a14="http://schemas.microsoft.com/office/drawing/2010/main">
                <a:solidFill>
                  <a:srgbClr val="FFFFFF"/>
                </a:solidFill>
              </a14:hiddenFill>
            </a:ext>
          </a:extLst>
        </p:spPr>
      </p:pic>
      <p:sp>
        <p:nvSpPr>
          <p:cNvPr id="8" name="Title 1">
            <a:extLst>
              <a:ext uri="{FF2B5EF4-FFF2-40B4-BE49-F238E27FC236}">
                <a16:creationId xmlns:a16="http://schemas.microsoft.com/office/drawing/2014/main" id="{D088EBD5-BBA4-8741-8E3D-CF67234BE0AA}"/>
              </a:ext>
            </a:extLst>
          </p:cNvPr>
          <p:cNvSpPr txBox="1">
            <a:spLocks/>
          </p:cNvSpPr>
          <p:nvPr/>
        </p:nvSpPr>
        <p:spPr>
          <a:xfrm>
            <a:off x="3509198" y="3441144"/>
            <a:ext cx="2902551" cy="755953"/>
          </a:xfrm>
          <a:prstGeom prst="rect">
            <a:avLst/>
          </a:prstGeom>
          <a:solidFill>
            <a:schemeClr val="tx2"/>
          </a:solid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just"/>
            <a:r>
              <a:rPr lang="en-SG" sz="1200">
                <a:latin typeface="Calibri" panose="020F0502020204030204" pitchFamily="34" charset="0"/>
                <a:cs typeface="Calibri" panose="020F0502020204030204" pitchFamily="34" charset="0"/>
              </a:rPr>
              <a:t>Density of probability for fraud is much higher for </a:t>
            </a:r>
            <a:r>
              <a:rPr lang="en-SG" sz="1200" i="1" u="sng">
                <a:latin typeface="Calibri" panose="020F0502020204030204" pitchFamily="34" charset="0"/>
                <a:cs typeface="Calibri" panose="020F0502020204030204" pitchFamily="34" charset="0"/>
              </a:rPr>
              <a:t>lower amount </a:t>
            </a:r>
            <a:r>
              <a:rPr lang="en-SG" sz="1200">
                <a:latin typeface="Calibri" panose="020F0502020204030204" pitchFamily="34" charset="0"/>
                <a:cs typeface="Calibri" panose="020F0502020204030204" pitchFamily="34" charset="0"/>
              </a:rPr>
              <a:t>&amp; it increases as the amount lowers</a:t>
            </a:r>
          </a:p>
        </p:txBody>
      </p:sp>
      <p:cxnSp>
        <p:nvCxnSpPr>
          <p:cNvPr id="11" name="Straight Connector 10">
            <a:extLst>
              <a:ext uri="{FF2B5EF4-FFF2-40B4-BE49-F238E27FC236}">
                <a16:creationId xmlns:a16="http://schemas.microsoft.com/office/drawing/2014/main" id="{70FE9691-2E3F-46DB-AF8A-D4CB75830CBD}"/>
              </a:ext>
            </a:extLst>
          </p:cNvPr>
          <p:cNvCxnSpPr>
            <a:cxnSpLocks/>
          </p:cNvCxnSpPr>
          <p:nvPr/>
        </p:nvCxnSpPr>
        <p:spPr>
          <a:xfrm>
            <a:off x="296616" y="611052"/>
            <a:ext cx="6264767" cy="0"/>
          </a:xfrm>
          <a:prstGeom prst="line">
            <a:avLst/>
          </a:prstGeom>
          <a:ln w="57150">
            <a:solidFill>
              <a:srgbClr val="1F284F"/>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33C01FE-9D3B-4893-B815-6D23E7995607}"/>
              </a:ext>
            </a:extLst>
          </p:cNvPr>
          <p:cNvCxnSpPr>
            <a:cxnSpLocks/>
          </p:cNvCxnSpPr>
          <p:nvPr/>
        </p:nvCxnSpPr>
        <p:spPr>
          <a:xfrm>
            <a:off x="296616" y="717377"/>
            <a:ext cx="6264767" cy="0"/>
          </a:xfrm>
          <a:prstGeom prst="line">
            <a:avLst/>
          </a:prstGeom>
          <a:ln w="19050">
            <a:solidFill>
              <a:srgbClr val="1F284F"/>
            </a:solidFill>
          </a:ln>
        </p:spPr>
        <p:style>
          <a:lnRef idx="1">
            <a:schemeClr val="accent1"/>
          </a:lnRef>
          <a:fillRef idx="0">
            <a:schemeClr val="accent1"/>
          </a:fillRef>
          <a:effectRef idx="0">
            <a:schemeClr val="accent1"/>
          </a:effectRef>
          <a:fontRef idx="minor">
            <a:schemeClr val="tx1"/>
          </a:fontRef>
        </p:style>
      </p:cxnSp>
      <p:sp>
        <p:nvSpPr>
          <p:cNvPr id="13" name="Title 1">
            <a:extLst>
              <a:ext uri="{FF2B5EF4-FFF2-40B4-BE49-F238E27FC236}">
                <a16:creationId xmlns:a16="http://schemas.microsoft.com/office/drawing/2014/main" id="{AFB1ABA2-3378-4E61-9ACB-D5C97B6DA7D7}"/>
              </a:ext>
            </a:extLst>
          </p:cNvPr>
          <p:cNvSpPr txBox="1">
            <a:spLocks/>
          </p:cNvSpPr>
          <p:nvPr/>
        </p:nvSpPr>
        <p:spPr>
          <a:xfrm>
            <a:off x="259403" y="143823"/>
            <a:ext cx="4114800" cy="467229"/>
          </a:xfrm>
          <a:prstGeom prst="rect">
            <a:avLst/>
          </a:prstGeom>
        </p:spPr>
        <p:txBody>
          <a:bodyPr vert="horz" lIns="51435" tIns="25718" rIns="51435" bIns="25718"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2700">
                <a:latin typeface="Calibri" panose="020F0502020204030204" pitchFamily="34" charset="0"/>
                <a:cs typeface="Calibri" panose="020F0502020204030204" pitchFamily="34" charset="0"/>
              </a:rPr>
              <a:t>Fraud Class Analysis</a:t>
            </a:r>
          </a:p>
        </p:txBody>
      </p:sp>
      <p:sp>
        <p:nvSpPr>
          <p:cNvPr id="14" name="Rectangle 13">
            <a:extLst>
              <a:ext uri="{FF2B5EF4-FFF2-40B4-BE49-F238E27FC236}">
                <a16:creationId xmlns:a16="http://schemas.microsoft.com/office/drawing/2014/main" id="{93AA62CF-9C87-4526-90C5-4464FB207E73}"/>
              </a:ext>
            </a:extLst>
          </p:cNvPr>
          <p:cNvSpPr/>
          <p:nvPr/>
        </p:nvSpPr>
        <p:spPr>
          <a:xfrm>
            <a:off x="656190" y="820133"/>
            <a:ext cx="2607360" cy="491293"/>
          </a:xfrm>
          <a:prstGeom prst="rect">
            <a:avLst/>
          </a:prstGeom>
          <a:solidFill>
            <a:srgbClr val="748D99"/>
          </a:solidFill>
          <a:ln>
            <a:solidFill>
              <a:srgbClr val="748D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a:latin typeface="Calibri" panose="020F0502020204030204" pitchFamily="34" charset="0"/>
                <a:cs typeface="Calibri" panose="020F0502020204030204" pitchFamily="34" charset="0"/>
              </a:rPr>
              <a:t>Scatter Plot of Fraud Class &amp; Transaction Amount</a:t>
            </a:r>
          </a:p>
        </p:txBody>
      </p:sp>
      <p:sp>
        <p:nvSpPr>
          <p:cNvPr id="17" name="Rectangle 16">
            <a:extLst>
              <a:ext uri="{FF2B5EF4-FFF2-40B4-BE49-F238E27FC236}">
                <a16:creationId xmlns:a16="http://schemas.microsoft.com/office/drawing/2014/main" id="{2F6FC024-1472-BC4D-852A-788A6A5127FB}"/>
              </a:ext>
            </a:extLst>
          </p:cNvPr>
          <p:cNvSpPr/>
          <p:nvPr/>
        </p:nvSpPr>
        <p:spPr>
          <a:xfrm>
            <a:off x="3725526" y="820132"/>
            <a:ext cx="2607359" cy="491293"/>
          </a:xfrm>
          <a:prstGeom prst="rect">
            <a:avLst/>
          </a:prstGeom>
          <a:solidFill>
            <a:srgbClr val="748D99"/>
          </a:solidFill>
          <a:ln>
            <a:solidFill>
              <a:srgbClr val="748D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a:latin typeface="Calibri" panose="020F0502020204030204" pitchFamily="34" charset="0"/>
                <a:cs typeface="Calibri" panose="020F0502020204030204" pitchFamily="34" charset="0"/>
              </a:rPr>
              <a:t>Line Graph for Fraud Probability</a:t>
            </a:r>
          </a:p>
        </p:txBody>
      </p:sp>
    </p:spTree>
    <p:extLst>
      <p:ext uri="{BB962C8B-B14F-4D97-AF65-F5344CB8AC3E}">
        <p14:creationId xmlns:p14="http://schemas.microsoft.com/office/powerpoint/2010/main" val="328404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19C3C3E-CCC9-4E43-99B6-F9B59D55864C}"/>
              </a:ext>
            </a:extLst>
          </p:cNvPr>
          <p:cNvPicPr>
            <a:picLocks noChangeAspect="1"/>
          </p:cNvPicPr>
          <p:nvPr/>
        </p:nvPicPr>
        <p:blipFill>
          <a:blip r:embed="rId2"/>
          <a:stretch>
            <a:fillRect/>
          </a:stretch>
        </p:blipFill>
        <p:spPr>
          <a:xfrm>
            <a:off x="67106" y="1695041"/>
            <a:ext cx="6657544" cy="1035181"/>
          </a:xfrm>
          <a:prstGeom prst="rect">
            <a:avLst/>
          </a:prstGeom>
        </p:spPr>
      </p:pic>
      <p:sp>
        <p:nvSpPr>
          <p:cNvPr id="5" name="Title 1">
            <a:extLst>
              <a:ext uri="{FF2B5EF4-FFF2-40B4-BE49-F238E27FC236}">
                <a16:creationId xmlns:a16="http://schemas.microsoft.com/office/drawing/2014/main" id="{C7A12597-360D-5342-87A6-D87E32838CC4}"/>
              </a:ext>
            </a:extLst>
          </p:cNvPr>
          <p:cNvSpPr txBox="1">
            <a:spLocks/>
          </p:cNvSpPr>
          <p:nvPr/>
        </p:nvSpPr>
        <p:spPr>
          <a:xfrm>
            <a:off x="296616" y="3176859"/>
            <a:ext cx="6236365" cy="830753"/>
          </a:xfrm>
          <a:prstGeom prst="rect">
            <a:avLst/>
          </a:prstGeom>
          <a:solidFill>
            <a:schemeClr val="tx2"/>
          </a:solid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just"/>
            <a:r>
              <a:rPr lang="en-SG" sz="1400" b="1">
                <a:latin typeface="Calibri" panose="020F0502020204030204" pitchFamily="34" charset="0"/>
                <a:cs typeface="Calibri" panose="020F0502020204030204" pitchFamily="34" charset="0"/>
              </a:rPr>
              <a:t>Feature 3 &amp; Feature 26 </a:t>
            </a:r>
            <a:r>
              <a:rPr lang="en-SG" sz="1400">
                <a:latin typeface="Calibri" panose="020F0502020204030204" pitchFamily="34" charset="0"/>
                <a:cs typeface="Calibri" panose="020F0502020204030204" pitchFamily="34" charset="0"/>
              </a:rPr>
              <a:t>are drastically different for fraud and non-fraud categories. The company can keep these Features in view for early fraud detection analysis.</a:t>
            </a:r>
          </a:p>
        </p:txBody>
      </p:sp>
      <p:sp>
        <p:nvSpPr>
          <p:cNvPr id="10" name="Rectangle 9">
            <a:extLst>
              <a:ext uri="{FF2B5EF4-FFF2-40B4-BE49-F238E27FC236}">
                <a16:creationId xmlns:a16="http://schemas.microsoft.com/office/drawing/2014/main" id="{FB2FAD04-153C-0647-B77C-509B2C025DF8}"/>
              </a:ext>
            </a:extLst>
          </p:cNvPr>
          <p:cNvSpPr/>
          <p:nvPr/>
        </p:nvSpPr>
        <p:spPr>
          <a:xfrm>
            <a:off x="1914467" y="1743360"/>
            <a:ext cx="402336" cy="965613"/>
          </a:xfrm>
          <a:prstGeom prst="rect">
            <a:avLst/>
          </a:prstGeom>
          <a:noFill/>
          <a:ln>
            <a:solidFill>
              <a:srgbClr val="F8C3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A5E9B8D-17DD-AE4F-814E-157179932610}"/>
              </a:ext>
            </a:extLst>
          </p:cNvPr>
          <p:cNvSpPr/>
          <p:nvPr/>
        </p:nvSpPr>
        <p:spPr>
          <a:xfrm>
            <a:off x="6322314" y="1770255"/>
            <a:ext cx="402336" cy="965613"/>
          </a:xfrm>
          <a:prstGeom prst="rect">
            <a:avLst/>
          </a:prstGeom>
          <a:noFill/>
          <a:ln>
            <a:solidFill>
              <a:srgbClr val="F8C3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FFB659E-399C-224F-9CF4-FF8F553BCF11}"/>
              </a:ext>
            </a:extLst>
          </p:cNvPr>
          <p:cNvSpPr/>
          <p:nvPr/>
        </p:nvSpPr>
        <p:spPr>
          <a:xfrm>
            <a:off x="296616" y="906350"/>
            <a:ext cx="6236365" cy="396019"/>
          </a:xfrm>
          <a:prstGeom prst="rect">
            <a:avLst/>
          </a:prstGeom>
          <a:solidFill>
            <a:srgbClr val="748D99"/>
          </a:solidFill>
          <a:ln>
            <a:solidFill>
              <a:srgbClr val="748D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a:solidFill>
                  <a:schemeClr val="bg1"/>
                </a:solidFill>
                <a:latin typeface="Calibri" panose="020F0502020204030204" pitchFamily="34" charset="0"/>
                <a:cs typeface="Calibri" panose="020F0502020204030204" pitchFamily="34" charset="0"/>
              </a:rPr>
              <a:t>Check for Features Mean Values in both Fraud and Non-Fraud Category </a:t>
            </a:r>
          </a:p>
        </p:txBody>
      </p:sp>
      <p:cxnSp>
        <p:nvCxnSpPr>
          <p:cNvPr id="13" name="Straight Connector 12">
            <a:extLst>
              <a:ext uri="{FF2B5EF4-FFF2-40B4-BE49-F238E27FC236}">
                <a16:creationId xmlns:a16="http://schemas.microsoft.com/office/drawing/2014/main" id="{D2FF20BD-6CB1-BF4F-BE44-8E657E270414}"/>
              </a:ext>
            </a:extLst>
          </p:cNvPr>
          <p:cNvCxnSpPr>
            <a:cxnSpLocks/>
          </p:cNvCxnSpPr>
          <p:nvPr/>
        </p:nvCxnSpPr>
        <p:spPr>
          <a:xfrm>
            <a:off x="296616" y="611052"/>
            <a:ext cx="6264767" cy="0"/>
          </a:xfrm>
          <a:prstGeom prst="line">
            <a:avLst/>
          </a:prstGeom>
          <a:ln w="57150">
            <a:solidFill>
              <a:srgbClr val="1F284F"/>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2C2F66A3-678B-304F-9FF8-3253207925A3}"/>
              </a:ext>
            </a:extLst>
          </p:cNvPr>
          <p:cNvCxnSpPr>
            <a:cxnSpLocks/>
          </p:cNvCxnSpPr>
          <p:nvPr/>
        </p:nvCxnSpPr>
        <p:spPr>
          <a:xfrm>
            <a:off x="296616" y="717377"/>
            <a:ext cx="6264767" cy="0"/>
          </a:xfrm>
          <a:prstGeom prst="line">
            <a:avLst/>
          </a:prstGeom>
          <a:ln w="19050">
            <a:solidFill>
              <a:srgbClr val="1F284F"/>
            </a:solidFill>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4F408158-D7F8-7F4D-AA66-9E412386BA90}"/>
              </a:ext>
            </a:extLst>
          </p:cNvPr>
          <p:cNvSpPr txBox="1">
            <a:spLocks/>
          </p:cNvSpPr>
          <p:nvPr/>
        </p:nvSpPr>
        <p:spPr>
          <a:xfrm>
            <a:off x="259403" y="143823"/>
            <a:ext cx="4114800" cy="467229"/>
          </a:xfrm>
          <a:prstGeom prst="rect">
            <a:avLst/>
          </a:prstGeom>
        </p:spPr>
        <p:txBody>
          <a:bodyPr vert="horz" lIns="51435" tIns="25718" rIns="51435" bIns="25718"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2700">
                <a:latin typeface="Calibri" panose="020F0502020204030204" pitchFamily="34" charset="0"/>
                <a:cs typeface="Calibri" panose="020F0502020204030204" pitchFamily="34" charset="0"/>
              </a:rPr>
              <a:t>Fraud Class Analysis</a:t>
            </a:r>
          </a:p>
        </p:txBody>
      </p:sp>
    </p:spTree>
    <p:extLst>
      <p:ext uri="{BB962C8B-B14F-4D97-AF65-F5344CB8AC3E}">
        <p14:creationId xmlns:p14="http://schemas.microsoft.com/office/powerpoint/2010/main" val="28797564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B660E2A3-8E75-D749-A69A-51FE1F16BD85}"/>
              </a:ext>
            </a:extLst>
          </p:cNvPr>
          <p:cNvSpPr txBox="1">
            <a:spLocks/>
          </p:cNvSpPr>
          <p:nvPr/>
        </p:nvSpPr>
        <p:spPr>
          <a:xfrm>
            <a:off x="3803701" y="1770993"/>
            <a:ext cx="2697681" cy="2124352"/>
          </a:xfrm>
          <a:prstGeom prst="rect">
            <a:avLst/>
          </a:prstGeom>
          <a:solidFill>
            <a:schemeClr val="tx2"/>
          </a:solid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just"/>
            <a:r>
              <a:rPr lang="en-SG" sz="1200">
                <a:latin typeface="Calibri" panose="020F0502020204030204" pitchFamily="34" charset="0"/>
                <a:cs typeface="Calibri" panose="020F0502020204030204" pitchFamily="34" charset="0"/>
              </a:rPr>
              <a:t>-</a:t>
            </a:r>
            <a:r>
              <a:rPr lang="en-SG" sz="1200" i="1" u="sng">
                <a:latin typeface="Calibri" panose="020F0502020204030204" pitchFamily="34" charset="0"/>
                <a:cs typeface="Calibri" panose="020F0502020204030204" pitchFamily="34" charset="0"/>
              </a:rPr>
              <a:t>75</a:t>
            </a:r>
            <a:r>
              <a:rPr lang="en-SG" sz="1200">
                <a:latin typeface="Calibri" panose="020F0502020204030204" pitchFamily="34" charset="0"/>
                <a:cs typeface="Calibri" panose="020F0502020204030204" pitchFamily="34" charset="0"/>
              </a:rPr>
              <a:t> out of 25355 outliers are classified as frauds. 75/417 = 18% of Fraudulent cases and outliers</a:t>
            </a:r>
          </a:p>
          <a:p>
            <a:pPr algn="just"/>
            <a:endParaRPr lang="en-SG" sz="1200">
              <a:latin typeface="Calibri" panose="020F0502020204030204" pitchFamily="34" charset="0"/>
              <a:cs typeface="Calibri" panose="020F0502020204030204" pitchFamily="34" charset="0"/>
            </a:endParaRPr>
          </a:p>
          <a:p>
            <a:pPr algn="just"/>
            <a:r>
              <a:rPr lang="en-SG" sz="1200">
                <a:latin typeface="Calibri" panose="020F0502020204030204" pitchFamily="34" charset="0"/>
                <a:cs typeface="Calibri" panose="020F0502020204030204" pitchFamily="34" charset="0"/>
              </a:rPr>
              <a:t>-Removing them from the dataset would be a bad idea due to the </a:t>
            </a:r>
            <a:r>
              <a:rPr lang="en-SG" sz="1200" i="1" u="sng">
                <a:latin typeface="Calibri" panose="020F0502020204030204" pitchFamily="34" charset="0"/>
                <a:cs typeface="Calibri" panose="020F0502020204030204" pitchFamily="34" charset="0"/>
              </a:rPr>
              <a:t>huge information loss</a:t>
            </a:r>
            <a:r>
              <a:rPr lang="en-SG" sz="1200">
                <a:latin typeface="Calibri" panose="020F0502020204030204" pitchFamily="34" charset="0"/>
                <a:cs typeface="Calibri" panose="020F0502020204030204" pitchFamily="34" charset="0"/>
              </a:rPr>
              <a:t> for the machine learning models. </a:t>
            </a:r>
          </a:p>
          <a:p>
            <a:pPr algn="just"/>
            <a:endParaRPr lang="en-SG" sz="1200">
              <a:latin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69105D94-D483-184D-90CF-212AD99876BC}"/>
              </a:ext>
            </a:extLst>
          </p:cNvPr>
          <p:cNvPicPr>
            <a:picLocks noChangeAspect="1"/>
          </p:cNvPicPr>
          <p:nvPr/>
        </p:nvPicPr>
        <p:blipFill>
          <a:blip r:embed="rId2"/>
          <a:stretch>
            <a:fillRect/>
          </a:stretch>
        </p:blipFill>
        <p:spPr>
          <a:xfrm>
            <a:off x="391015" y="1542392"/>
            <a:ext cx="3312102" cy="2215331"/>
          </a:xfrm>
          <a:prstGeom prst="rect">
            <a:avLst/>
          </a:prstGeom>
        </p:spPr>
      </p:pic>
      <p:sp>
        <p:nvSpPr>
          <p:cNvPr id="7" name="Rectangle 6">
            <a:extLst>
              <a:ext uri="{FF2B5EF4-FFF2-40B4-BE49-F238E27FC236}">
                <a16:creationId xmlns:a16="http://schemas.microsoft.com/office/drawing/2014/main" id="{CACC21AB-7CC0-7649-A175-604423494A45}"/>
              </a:ext>
            </a:extLst>
          </p:cNvPr>
          <p:cNvSpPr/>
          <p:nvPr/>
        </p:nvSpPr>
        <p:spPr>
          <a:xfrm>
            <a:off x="3803702" y="1279699"/>
            <a:ext cx="2697682" cy="491293"/>
          </a:xfrm>
          <a:prstGeom prst="rect">
            <a:avLst/>
          </a:prstGeom>
          <a:solidFill>
            <a:srgbClr val="748D99"/>
          </a:solidFill>
          <a:ln>
            <a:solidFill>
              <a:srgbClr val="748D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a:latin typeface="Calibri" panose="020F0502020204030204" pitchFamily="34" charset="0"/>
                <a:cs typeface="Calibri" panose="020F0502020204030204" pitchFamily="34" charset="0"/>
              </a:rPr>
              <a:t>Rationale for Keeping Outliers</a:t>
            </a:r>
          </a:p>
        </p:txBody>
      </p:sp>
      <p:cxnSp>
        <p:nvCxnSpPr>
          <p:cNvPr id="8" name="Straight Connector 7">
            <a:extLst>
              <a:ext uri="{FF2B5EF4-FFF2-40B4-BE49-F238E27FC236}">
                <a16:creationId xmlns:a16="http://schemas.microsoft.com/office/drawing/2014/main" id="{81DF37E9-CF52-064C-9506-2405AEA2B3BE}"/>
              </a:ext>
            </a:extLst>
          </p:cNvPr>
          <p:cNvCxnSpPr>
            <a:cxnSpLocks/>
          </p:cNvCxnSpPr>
          <p:nvPr/>
        </p:nvCxnSpPr>
        <p:spPr>
          <a:xfrm>
            <a:off x="296616" y="611052"/>
            <a:ext cx="6264767" cy="0"/>
          </a:xfrm>
          <a:prstGeom prst="line">
            <a:avLst/>
          </a:prstGeom>
          <a:ln w="57150">
            <a:solidFill>
              <a:srgbClr val="1F284F"/>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42CBCEB2-1C07-E046-9117-61F484019E52}"/>
              </a:ext>
            </a:extLst>
          </p:cNvPr>
          <p:cNvCxnSpPr>
            <a:cxnSpLocks/>
          </p:cNvCxnSpPr>
          <p:nvPr/>
        </p:nvCxnSpPr>
        <p:spPr>
          <a:xfrm>
            <a:off x="296616" y="717377"/>
            <a:ext cx="6264767" cy="0"/>
          </a:xfrm>
          <a:prstGeom prst="line">
            <a:avLst/>
          </a:prstGeom>
          <a:ln w="19050">
            <a:solidFill>
              <a:srgbClr val="1F284F"/>
            </a:solidFill>
          </a:ln>
        </p:spPr>
        <p:style>
          <a:lnRef idx="1">
            <a:schemeClr val="accent1"/>
          </a:lnRef>
          <a:fillRef idx="0">
            <a:schemeClr val="accent1"/>
          </a:fillRef>
          <a:effectRef idx="0">
            <a:schemeClr val="accent1"/>
          </a:effectRef>
          <a:fontRef idx="minor">
            <a:schemeClr val="tx1"/>
          </a:fontRef>
        </p:style>
      </p:cxnSp>
      <p:sp>
        <p:nvSpPr>
          <p:cNvPr id="10" name="Title 1">
            <a:extLst>
              <a:ext uri="{FF2B5EF4-FFF2-40B4-BE49-F238E27FC236}">
                <a16:creationId xmlns:a16="http://schemas.microsoft.com/office/drawing/2014/main" id="{6442DB26-14C8-3D49-B890-DFCF7AC4E6FE}"/>
              </a:ext>
            </a:extLst>
          </p:cNvPr>
          <p:cNvSpPr txBox="1">
            <a:spLocks/>
          </p:cNvSpPr>
          <p:nvPr/>
        </p:nvSpPr>
        <p:spPr>
          <a:xfrm>
            <a:off x="259403" y="143823"/>
            <a:ext cx="4114800" cy="467229"/>
          </a:xfrm>
          <a:prstGeom prst="rect">
            <a:avLst/>
          </a:prstGeom>
        </p:spPr>
        <p:txBody>
          <a:bodyPr vert="horz" lIns="51435" tIns="25718" rIns="51435" bIns="25718"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2700">
                <a:latin typeface="Calibri" panose="020F0502020204030204" pitchFamily="34" charset="0"/>
                <a:cs typeface="Calibri" panose="020F0502020204030204" pitchFamily="34" charset="0"/>
              </a:rPr>
              <a:t>Outlier Inspection</a:t>
            </a:r>
          </a:p>
        </p:txBody>
      </p:sp>
    </p:spTree>
    <p:extLst>
      <p:ext uri="{BB962C8B-B14F-4D97-AF65-F5344CB8AC3E}">
        <p14:creationId xmlns:p14="http://schemas.microsoft.com/office/powerpoint/2010/main" val="25760963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32D4041-3F5A-8840-A75B-8C1D91F008AA}"/>
              </a:ext>
            </a:extLst>
          </p:cNvPr>
          <p:cNvPicPr>
            <a:picLocks noChangeAspect="1"/>
          </p:cNvPicPr>
          <p:nvPr/>
        </p:nvPicPr>
        <p:blipFill>
          <a:blip r:embed="rId2"/>
          <a:stretch>
            <a:fillRect/>
          </a:stretch>
        </p:blipFill>
        <p:spPr>
          <a:xfrm>
            <a:off x="628423" y="1969944"/>
            <a:ext cx="5649058" cy="2099360"/>
          </a:xfrm>
          <a:prstGeom prst="rect">
            <a:avLst/>
          </a:prstGeom>
        </p:spPr>
      </p:pic>
      <p:pic>
        <p:nvPicPr>
          <p:cNvPr id="6" name="Picture 5">
            <a:extLst>
              <a:ext uri="{FF2B5EF4-FFF2-40B4-BE49-F238E27FC236}">
                <a16:creationId xmlns:a16="http://schemas.microsoft.com/office/drawing/2014/main" id="{7F983962-2887-0547-892B-509AFEFDA7A3}"/>
              </a:ext>
            </a:extLst>
          </p:cNvPr>
          <p:cNvPicPr>
            <a:picLocks noChangeAspect="1"/>
          </p:cNvPicPr>
          <p:nvPr/>
        </p:nvPicPr>
        <p:blipFill rotWithShape="1">
          <a:blip r:embed="rId3"/>
          <a:srcRect r="1908"/>
          <a:stretch/>
        </p:blipFill>
        <p:spPr>
          <a:xfrm>
            <a:off x="78400" y="835447"/>
            <a:ext cx="1877990" cy="847725"/>
          </a:xfrm>
          <a:prstGeom prst="rect">
            <a:avLst/>
          </a:prstGeom>
        </p:spPr>
      </p:pic>
      <p:pic>
        <p:nvPicPr>
          <p:cNvPr id="7" name="Picture 6">
            <a:extLst>
              <a:ext uri="{FF2B5EF4-FFF2-40B4-BE49-F238E27FC236}">
                <a16:creationId xmlns:a16="http://schemas.microsoft.com/office/drawing/2014/main" id="{C842FB18-2860-6742-A641-A5B714105A9C}"/>
              </a:ext>
            </a:extLst>
          </p:cNvPr>
          <p:cNvPicPr>
            <a:picLocks noChangeAspect="1"/>
          </p:cNvPicPr>
          <p:nvPr/>
        </p:nvPicPr>
        <p:blipFill>
          <a:blip r:embed="rId4"/>
          <a:stretch>
            <a:fillRect/>
          </a:stretch>
        </p:blipFill>
        <p:spPr>
          <a:xfrm>
            <a:off x="1943092" y="815276"/>
            <a:ext cx="1181100" cy="866775"/>
          </a:xfrm>
          <a:prstGeom prst="rect">
            <a:avLst/>
          </a:prstGeom>
        </p:spPr>
      </p:pic>
      <p:pic>
        <p:nvPicPr>
          <p:cNvPr id="8" name="Picture 7">
            <a:extLst>
              <a:ext uri="{FF2B5EF4-FFF2-40B4-BE49-F238E27FC236}">
                <a16:creationId xmlns:a16="http://schemas.microsoft.com/office/drawing/2014/main" id="{F4048607-5285-BE46-9FA4-21EF78389ADD}"/>
              </a:ext>
            </a:extLst>
          </p:cNvPr>
          <p:cNvPicPr>
            <a:picLocks noChangeAspect="1"/>
          </p:cNvPicPr>
          <p:nvPr/>
        </p:nvPicPr>
        <p:blipFill>
          <a:blip r:embed="rId5"/>
          <a:stretch>
            <a:fillRect/>
          </a:stretch>
        </p:blipFill>
        <p:spPr>
          <a:xfrm>
            <a:off x="3118758" y="845596"/>
            <a:ext cx="582950" cy="818009"/>
          </a:xfrm>
          <a:prstGeom prst="rect">
            <a:avLst/>
          </a:prstGeom>
        </p:spPr>
      </p:pic>
      <p:pic>
        <p:nvPicPr>
          <p:cNvPr id="9" name="Picture 8">
            <a:extLst>
              <a:ext uri="{FF2B5EF4-FFF2-40B4-BE49-F238E27FC236}">
                <a16:creationId xmlns:a16="http://schemas.microsoft.com/office/drawing/2014/main" id="{72B5D622-8D89-0A47-BB11-05F4A6182556}"/>
              </a:ext>
            </a:extLst>
          </p:cNvPr>
          <p:cNvPicPr>
            <a:picLocks noChangeAspect="1"/>
          </p:cNvPicPr>
          <p:nvPr/>
        </p:nvPicPr>
        <p:blipFill>
          <a:blip r:embed="rId6"/>
          <a:stretch>
            <a:fillRect/>
          </a:stretch>
        </p:blipFill>
        <p:spPr>
          <a:xfrm>
            <a:off x="3679887" y="829861"/>
            <a:ext cx="649545" cy="844409"/>
          </a:xfrm>
          <a:prstGeom prst="rect">
            <a:avLst/>
          </a:prstGeom>
        </p:spPr>
      </p:pic>
      <p:pic>
        <p:nvPicPr>
          <p:cNvPr id="10" name="Picture 9">
            <a:extLst>
              <a:ext uri="{FF2B5EF4-FFF2-40B4-BE49-F238E27FC236}">
                <a16:creationId xmlns:a16="http://schemas.microsoft.com/office/drawing/2014/main" id="{4D1B0FA2-8C54-3145-BC48-B649F949419E}"/>
              </a:ext>
            </a:extLst>
          </p:cNvPr>
          <p:cNvPicPr>
            <a:picLocks noChangeAspect="1"/>
          </p:cNvPicPr>
          <p:nvPr/>
        </p:nvPicPr>
        <p:blipFill>
          <a:blip r:embed="rId7"/>
          <a:stretch>
            <a:fillRect/>
          </a:stretch>
        </p:blipFill>
        <p:spPr>
          <a:xfrm>
            <a:off x="4298538" y="829861"/>
            <a:ext cx="603480" cy="852190"/>
          </a:xfrm>
          <a:prstGeom prst="rect">
            <a:avLst/>
          </a:prstGeom>
        </p:spPr>
      </p:pic>
      <p:pic>
        <p:nvPicPr>
          <p:cNvPr id="11" name="Picture 10">
            <a:extLst>
              <a:ext uri="{FF2B5EF4-FFF2-40B4-BE49-F238E27FC236}">
                <a16:creationId xmlns:a16="http://schemas.microsoft.com/office/drawing/2014/main" id="{BE08915E-4970-9643-B37C-DCC99E06B060}"/>
              </a:ext>
            </a:extLst>
          </p:cNvPr>
          <p:cNvPicPr>
            <a:picLocks noChangeAspect="1"/>
          </p:cNvPicPr>
          <p:nvPr/>
        </p:nvPicPr>
        <p:blipFill>
          <a:blip r:embed="rId8"/>
          <a:stretch>
            <a:fillRect/>
          </a:stretch>
        </p:blipFill>
        <p:spPr>
          <a:xfrm>
            <a:off x="4877281" y="825921"/>
            <a:ext cx="1219200" cy="866775"/>
          </a:xfrm>
          <a:prstGeom prst="rect">
            <a:avLst/>
          </a:prstGeom>
        </p:spPr>
      </p:pic>
      <p:pic>
        <p:nvPicPr>
          <p:cNvPr id="12" name="Picture 11">
            <a:extLst>
              <a:ext uri="{FF2B5EF4-FFF2-40B4-BE49-F238E27FC236}">
                <a16:creationId xmlns:a16="http://schemas.microsoft.com/office/drawing/2014/main" id="{0A9E1919-8161-B742-99B6-FE852A07EC6C}"/>
              </a:ext>
            </a:extLst>
          </p:cNvPr>
          <p:cNvPicPr>
            <a:picLocks noChangeAspect="1"/>
          </p:cNvPicPr>
          <p:nvPr/>
        </p:nvPicPr>
        <p:blipFill>
          <a:blip r:embed="rId9"/>
          <a:stretch>
            <a:fillRect/>
          </a:stretch>
        </p:blipFill>
        <p:spPr>
          <a:xfrm>
            <a:off x="6074750" y="773308"/>
            <a:ext cx="704850" cy="914400"/>
          </a:xfrm>
          <a:prstGeom prst="rect">
            <a:avLst/>
          </a:prstGeom>
        </p:spPr>
      </p:pic>
      <p:sp>
        <p:nvSpPr>
          <p:cNvPr id="13" name="Flowchart: Process 16">
            <a:extLst>
              <a:ext uri="{FF2B5EF4-FFF2-40B4-BE49-F238E27FC236}">
                <a16:creationId xmlns:a16="http://schemas.microsoft.com/office/drawing/2014/main" id="{F092AD6F-E9CA-F54A-BE3F-BE0F53073996}"/>
              </a:ext>
            </a:extLst>
          </p:cNvPr>
          <p:cNvSpPr/>
          <p:nvPr/>
        </p:nvSpPr>
        <p:spPr>
          <a:xfrm>
            <a:off x="4987100" y="1289910"/>
            <a:ext cx="482555" cy="384360"/>
          </a:xfrm>
          <a:prstGeom prst="flowChartProcess">
            <a:avLst/>
          </a:prstGeom>
          <a:noFill/>
          <a:ln w="28575">
            <a:solidFill>
              <a:srgbClr val="F8C3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4" name="Flowchart: Process 17">
            <a:extLst>
              <a:ext uri="{FF2B5EF4-FFF2-40B4-BE49-F238E27FC236}">
                <a16:creationId xmlns:a16="http://schemas.microsoft.com/office/drawing/2014/main" id="{E6499C68-3272-EB4E-9E77-B0B98B2D9E80}"/>
              </a:ext>
            </a:extLst>
          </p:cNvPr>
          <p:cNvSpPr/>
          <p:nvPr/>
        </p:nvSpPr>
        <p:spPr>
          <a:xfrm>
            <a:off x="3806360" y="1283460"/>
            <a:ext cx="489604" cy="378542"/>
          </a:xfrm>
          <a:prstGeom prst="flowChartProcess">
            <a:avLst/>
          </a:prstGeom>
          <a:noFill/>
          <a:ln w="28575">
            <a:solidFill>
              <a:srgbClr val="F8C3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9" name="Flowchart: Process 22">
            <a:extLst>
              <a:ext uri="{FF2B5EF4-FFF2-40B4-BE49-F238E27FC236}">
                <a16:creationId xmlns:a16="http://schemas.microsoft.com/office/drawing/2014/main" id="{6F44464B-D5A9-5A42-968C-C3BB8529C947}"/>
              </a:ext>
            </a:extLst>
          </p:cNvPr>
          <p:cNvSpPr/>
          <p:nvPr/>
        </p:nvSpPr>
        <p:spPr>
          <a:xfrm>
            <a:off x="5580680" y="1295536"/>
            <a:ext cx="482555" cy="384360"/>
          </a:xfrm>
          <a:prstGeom prst="flowChartProcess">
            <a:avLst/>
          </a:prstGeom>
          <a:noFill/>
          <a:ln w="28575">
            <a:solidFill>
              <a:srgbClr val="F8C3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0" name="Flowchart: Process 23">
            <a:extLst>
              <a:ext uri="{FF2B5EF4-FFF2-40B4-BE49-F238E27FC236}">
                <a16:creationId xmlns:a16="http://schemas.microsoft.com/office/drawing/2014/main" id="{0BFEA3F3-C343-7540-9AD2-668CD6E4E157}"/>
              </a:ext>
            </a:extLst>
          </p:cNvPr>
          <p:cNvSpPr/>
          <p:nvPr/>
        </p:nvSpPr>
        <p:spPr>
          <a:xfrm>
            <a:off x="4423796" y="1283460"/>
            <a:ext cx="482555" cy="384360"/>
          </a:xfrm>
          <a:prstGeom prst="flowChartProcess">
            <a:avLst/>
          </a:prstGeom>
          <a:noFill/>
          <a:ln w="28575">
            <a:solidFill>
              <a:srgbClr val="F8C3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1" name="Title 1">
            <a:extLst>
              <a:ext uri="{FF2B5EF4-FFF2-40B4-BE49-F238E27FC236}">
                <a16:creationId xmlns:a16="http://schemas.microsoft.com/office/drawing/2014/main" id="{B4F63229-4769-D745-9EFD-E07B7E3BD948}"/>
              </a:ext>
            </a:extLst>
          </p:cNvPr>
          <p:cNvSpPr txBox="1">
            <a:spLocks/>
          </p:cNvSpPr>
          <p:nvPr/>
        </p:nvSpPr>
        <p:spPr>
          <a:xfrm>
            <a:off x="462963" y="4112146"/>
            <a:ext cx="5955068" cy="388075"/>
          </a:xfrm>
          <a:prstGeom prst="rect">
            <a:avLst/>
          </a:prstGeom>
          <a:solidFill>
            <a:schemeClr val="tx2"/>
          </a:solid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just"/>
            <a:r>
              <a:rPr lang="en-SG" sz="1400" b="1">
                <a:latin typeface="Calibri" panose="020F0502020204030204" pitchFamily="34" charset="0"/>
                <a:cs typeface="Calibri" panose="020F0502020204030204" pitchFamily="34" charset="0"/>
              </a:rPr>
              <a:t>Feature 16, 19, 21 and 22 </a:t>
            </a:r>
            <a:r>
              <a:rPr lang="en-SG" sz="1400">
                <a:latin typeface="Calibri" panose="020F0502020204030204" pitchFamily="34" charset="0"/>
                <a:cs typeface="Calibri" panose="020F0502020204030204" pitchFamily="34" charset="0"/>
              </a:rPr>
              <a:t>has the </a:t>
            </a:r>
            <a:r>
              <a:rPr lang="en-SG" sz="1400" i="1" u="sng">
                <a:latin typeface="Calibri" panose="020F0502020204030204" pitchFamily="34" charset="0"/>
                <a:cs typeface="Calibri" panose="020F0502020204030204" pitchFamily="34" charset="0"/>
              </a:rPr>
              <a:t>most skewed range</a:t>
            </a:r>
            <a:r>
              <a:rPr lang="en-SG" sz="1400">
                <a:latin typeface="Calibri" panose="020F0502020204030204" pitchFamily="34" charset="0"/>
                <a:cs typeface="Calibri" panose="020F0502020204030204" pitchFamily="34" charset="0"/>
              </a:rPr>
              <a:t> as compared to the rest  </a:t>
            </a:r>
          </a:p>
        </p:txBody>
      </p:sp>
      <p:sp>
        <p:nvSpPr>
          <p:cNvPr id="22" name="Rectangle 21">
            <a:extLst>
              <a:ext uri="{FF2B5EF4-FFF2-40B4-BE49-F238E27FC236}">
                <a16:creationId xmlns:a16="http://schemas.microsoft.com/office/drawing/2014/main" id="{50036766-D3D1-BB41-AFD7-78AA9CEE352D}"/>
              </a:ext>
            </a:extLst>
          </p:cNvPr>
          <p:cNvSpPr/>
          <p:nvPr/>
        </p:nvSpPr>
        <p:spPr>
          <a:xfrm>
            <a:off x="871720" y="1853210"/>
            <a:ext cx="1121672" cy="306935"/>
          </a:xfrm>
          <a:prstGeom prst="rect">
            <a:avLst/>
          </a:prstGeom>
          <a:solidFill>
            <a:srgbClr val="748D99"/>
          </a:solidFill>
          <a:ln>
            <a:solidFill>
              <a:srgbClr val="748D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a:latin typeface="Calibri" panose="020F0502020204030204" pitchFamily="34" charset="0"/>
                <a:cs typeface="Calibri" panose="020F0502020204030204" pitchFamily="34" charset="0"/>
              </a:rPr>
              <a:t>Feature 16</a:t>
            </a:r>
          </a:p>
        </p:txBody>
      </p:sp>
      <p:sp>
        <p:nvSpPr>
          <p:cNvPr id="23" name="Rectangle 22">
            <a:extLst>
              <a:ext uri="{FF2B5EF4-FFF2-40B4-BE49-F238E27FC236}">
                <a16:creationId xmlns:a16="http://schemas.microsoft.com/office/drawing/2014/main" id="{B8EB10FD-6CB8-8D40-B1B6-EB3F79A30862}"/>
              </a:ext>
            </a:extLst>
          </p:cNvPr>
          <p:cNvSpPr/>
          <p:nvPr/>
        </p:nvSpPr>
        <p:spPr>
          <a:xfrm>
            <a:off x="2254977" y="1852521"/>
            <a:ext cx="1121672" cy="306935"/>
          </a:xfrm>
          <a:prstGeom prst="rect">
            <a:avLst/>
          </a:prstGeom>
          <a:solidFill>
            <a:srgbClr val="748D99"/>
          </a:solidFill>
          <a:ln>
            <a:solidFill>
              <a:srgbClr val="748D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a:latin typeface="Calibri" panose="020F0502020204030204" pitchFamily="34" charset="0"/>
                <a:cs typeface="Calibri" panose="020F0502020204030204" pitchFamily="34" charset="0"/>
              </a:rPr>
              <a:t>Feature 19</a:t>
            </a:r>
          </a:p>
        </p:txBody>
      </p:sp>
      <p:sp>
        <p:nvSpPr>
          <p:cNvPr id="24" name="Rectangle 23">
            <a:extLst>
              <a:ext uri="{FF2B5EF4-FFF2-40B4-BE49-F238E27FC236}">
                <a16:creationId xmlns:a16="http://schemas.microsoft.com/office/drawing/2014/main" id="{017B9E12-676A-C048-9B12-D0D8EACF6F0C}"/>
              </a:ext>
            </a:extLst>
          </p:cNvPr>
          <p:cNvSpPr/>
          <p:nvPr/>
        </p:nvSpPr>
        <p:spPr>
          <a:xfrm>
            <a:off x="3630574" y="1852521"/>
            <a:ext cx="1121672" cy="306935"/>
          </a:xfrm>
          <a:prstGeom prst="rect">
            <a:avLst/>
          </a:prstGeom>
          <a:solidFill>
            <a:srgbClr val="748D99"/>
          </a:solidFill>
          <a:ln>
            <a:solidFill>
              <a:srgbClr val="748D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a:latin typeface="Calibri" panose="020F0502020204030204" pitchFamily="34" charset="0"/>
                <a:cs typeface="Calibri" panose="020F0502020204030204" pitchFamily="34" charset="0"/>
              </a:rPr>
              <a:t>Feature 21</a:t>
            </a:r>
          </a:p>
        </p:txBody>
      </p:sp>
      <p:sp>
        <p:nvSpPr>
          <p:cNvPr id="25" name="Rectangle 24">
            <a:extLst>
              <a:ext uri="{FF2B5EF4-FFF2-40B4-BE49-F238E27FC236}">
                <a16:creationId xmlns:a16="http://schemas.microsoft.com/office/drawing/2014/main" id="{5B057BC7-0E6F-8642-8AA5-4819EE6F0D98}"/>
              </a:ext>
            </a:extLst>
          </p:cNvPr>
          <p:cNvSpPr/>
          <p:nvPr/>
        </p:nvSpPr>
        <p:spPr>
          <a:xfrm>
            <a:off x="5014441" y="1849920"/>
            <a:ext cx="1121672" cy="306935"/>
          </a:xfrm>
          <a:prstGeom prst="rect">
            <a:avLst/>
          </a:prstGeom>
          <a:solidFill>
            <a:srgbClr val="748D99"/>
          </a:solidFill>
          <a:ln>
            <a:solidFill>
              <a:srgbClr val="748D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a:latin typeface="Calibri" panose="020F0502020204030204" pitchFamily="34" charset="0"/>
                <a:cs typeface="Calibri" panose="020F0502020204030204" pitchFamily="34" charset="0"/>
              </a:rPr>
              <a:t>Feature 22</a:t>
            </a:r>
          </a:p>
        </p:txBody>
      </p:sp>
      <p:cxnSp>
        <p:nvCxnSpPr>
          <p:cNvPr id="26" name="Straight Connector 25">
            <a:extLst>
              <a:ext uri="{FF2B5EF4-FFF2-40B4-BE49-F238E27FC236}">
                <a16:creationId xmlns:a16="http://schemas.microsoft.com/office/drawing/2014/main" id="{252119BF-55EA-1648-B9CA-45C021524453}"/>
              </a:ext>
            </a:extLst>
          </p:cNvPr>
          <p:cNvCxnSpPr>
            <a:cxnSpLocks/>
          </p:cNvCxnSpPr>
          <p:nvPr/>
        </p:nvCxnSpPr>
        <p:spPr>
          <a:xfrm>
            <a:off x="296616" y="611052"/>
            <a:ext cx="6264767" cy="0"/>
          </a:xfrm>
          <a:prstGeom prst="line">
            <a:avLst/>
          </a:prstGeom>
          <a:ln w="57150">
            <a:solidFill>
              <a:srgbClr val="1F284F"/>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57974FE0-0FEF-304D-8B4C-F73E1D917A1E}"/>
              </a:ext>
            </a:extLst>
          </p:cNvPr>
          <p:cNvCxnSpPr>
            <a:cxnSpLocks/>
          </p:cNvCxnSpPr>
          <p:nvPr/>
        </p:nvCxnSpPr>
        <p:spPr>
          <a:xfrm>
            <a:off x="296616" y="717377"/>
            <a:ext cx="6264767" cy="0"/>
          </a:xfrm>
          <a:prstGeom prst="line">
            <a:avLst/>
          </a:prstGeom>
          <a:ln w="19050">
            <a:solidFill>
              <a:srgbClr val="1F284F"/>
            </a:solidFill>
          </a:ln>
        </p:spPr>
        <p:style>
          <a:lnRef idx="1">
            <a:schemeClr val="accent1"/>
          </a:lnRef>
          <a:fillRef idx="0">
            <a:schemeClr val="accent1"/>
          </a:fillRef>
          <a:effectRef idx="0">
            <a:schemeClr val="accent1"/>
          </a:effectRef>
          <a:fontRef idx="minor">
            <a:schemeClr val="tx1"/>
          </a:fontRef>
        </p:style>
      </p:cxnSp>
      <p:sp>
        <p:nvSpPr>
          <p:cNvPr id="28" name="Title 1">
            <a:extLst>
              <a:ext uri="{FF2B5EF4-FFF2-40B4-BE49-F238E27FC236}">
                <a16:creationId xmlns:a16="http://schemas.microsoft.com/office/drawing/2014/main" id="{1DA0FC39-5301-8D43-8CB9-230CA13E7C4B}"/>
              </a:ext>
            </a:extLst>
          </p:cNvPr>
          <p:cNvSpPr txBox="1">
            <a:spLocks/>
          </p:cNvSpPr>
          <p:nvPr/>
        </p:nvSpPr>
        <p:spPr>
          <a:xfrm>
            <a:off x="259403" y="143823"/>
            <a:ext cx="4114800" cy="467229"/>
          </a:xfrm>
          <a:prstGeom prst="rect">
            <a:avLst/>
          </a:prstGeom>
        </p:spPr>
        <p:txBody>
          <a:bodyPr vert="horz" lIns="51435" tIns="25718" rIns="51435" bIns="25718"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2700">
                <a:latin typeface="Calibri" panose="020F0502020204030204" pitchFamily="34" charset="0"/>
                <a:cs typeface="Calibri" panose="020F0502020204030204" pitchFamily="34" charset="0"/>
              </a:rPr>
              <a:t>Outlier Inspection</a:t>
            </a:r>
          </a:p>
        </p:txBody>
      </p:sp>
    </p:spTree>
    <p:extLst>
      <p:ext uri="{BB962C8B-B14F-4D97-AF65-F5344CB8AC3E}">
        <p14:creationId xmlns:p14="http://schemas.microsoft.com/office/powerpoint/2010/main" val="17950932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4E08ED2-2F6B-B14C-95C1-A72D7B5F56C7}"/>
              </a:ext>
            </a:extLst>
          </p:cNvPr>
          <p:cNvSpPr txBox="1">
            <a:spLocks/>
          </p:cNvSpPr>
          <p:nvPr/>
        </p:nvSpPr>
        <p:spPr>
          <a:xfrm>
            <a:off x="296616" y="3559838"/>
            <a:ext cx="6240212" cy="694514"/>
          </a:xfrm>
          <a:prstGeom prst="rect">
            <a:avLst/>
          </a:prstGeom>
          <a:solidFill>
            <a:schemeClr val="tx2"/>
          </a:solid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just"/>
            <a:r>
              <a:rPr lang="en-SG" sz="1400">
                <a:latin typeface="Calibri" panose="020F0502020204030204" pitchFamily="34" charset="0"/>
                <a:cs typeface="Calibri" panose="020F0502020204030204" pitchFamily="34" charset="0"/>
              </a:rPr>
              <a:t>Outliers values are </a:t>
            </a:r>
            <a:r>
              <a:rPr lang="en-SG" sz="1400" i="1" u="sng">
                <a:latin typeface="Calibri" panose="020F0502020204030204" pitchFamily="34" charset="0"/>
                <a:cs typeface="Calibri" panose="020F0502020204030204" pitchFamily="34" charset="0"/>
              </a:rPr>
              <a:t>present in both “Fraud” and “Non-Fraud” class labels</a:t>
            </a:r>
            <a:br>
              <a:rPr lang="en-SG" sz="1400">
                <a:latin typeface="Calibri" panose="020F0502020204030204" pitchFamily="34" charset="0"/>
                <a:cs typeface="Calibri" panose="020F0502020204030204" pitchFamily="34" charset="0"/>
              </a:rPr>
            </a:br>
            <a:r>
              <a:rPr lang="en-SG" sz="1400">
                <a:latin typeface="Calibri" panose="020F0502020204030204" pitchFamily="34" charset="0"/>
                <a:cs typeface="Calibri" panose="020F0502020204030204" pitchFamily="34" charset="0"/>
              </a:rPr>
              <a:t>If we remove the 75 Fraud outliers, our dataset will become more imbalanced</a:t>
            </a:r>
          </a:p>
        </p:txBody>
      </p:sp>
      <p:pic>
        <p:nvPicPr>
          <p:cNvPr id="9" name="Picture 8">
            <a:extLst>
              <a:ext uri="{FF2B5EF4-FFF2-40B4-BE49-F238E27FC236}">
                <a16:creationId xmlns:a16="http://schemas.microsoft.com/office/drawing/2014/main" id="{EF12BA8D-2B36-DD46-A21E-7D0F3E02F81E}"/>
              </a:ext>
            </a:extLst>
          </p:cNvPr>
          <p:cNvPicPr>
            <a:picLocks noChangeAspect="1"/>
          </p:cNvPicPr>
          <p:nvPr/>
        </p:nvPicPr>
        <p:blipFill>
          <a:blip r:embed="rId2"/>
          <a:stretch>
            <a:fillRect/>
          </a:stretch>
        </p:blipFill>
        <p:spPr>
          <a:xfrm>
            <a:off x="308894" y="1259827"/>
            <a:ext cx="6240212" cy="2163607"/>
          </a:xfrm>
          <a:prstGeom prst="rect">
            <a:avLst/>
          </a:prstGeom>
        </p:spPr>
      </p:pic>
      <p:sp>
        <p:nvSpPr>
          <p:cNvPr id="10" name="Rectangle 9">
            <a:extLst>
              <a:ext uri="{FF2B5EF4-FFF2-40B4-BE49-F238E27FC236}">
                <a16:creationId xmlns:a16="http://schemas.microsoft.com/office/drawing/2014/main" id="{7FCB827E-6CAD-DC4B-9A21-777675F79B62}"/>
              </a:ext>
            </a:extLst>
          </p:cNvPr>
          <p:cNvSpPr/>
          <p:nvPr/>
        </p:nvSpPr>
        <p:spPr>
          <a:xfrm>
            <a:off x="643120" y="925460"/>
            <a:ext cx="1121672" cy="306935"/>
          </a:xfrm>
          <a:prstGeom prst="rect">
            <a:avLst/>
          </a:prstGeom>
          <a:solidFill>
            <a:srgbClr val="748D99"/>
          </a:solidFill>
          <a:ln>
            <a:solidFill>
              <a:srgbClr val="748D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a:latin typeface="Calibri" panose="020F0502020204030204" pitchFamily="34" charset="0"/>
                <a:cs typeface="Calibri" panose="020F0502020204030204" pitchFamily="34" charset="0"/>
              </a:rPr>
              <a:t>Feature 16</a:t>
            </a:r>
          </a:p>
        </p:txBody>
      </p:sp>
      <p:sp>
        <p:nvSpPr>
          <p:cNvPr id="11" name="Rectangle 10">
            <a:extLst>
              <a:ext uri="{FF2B5EF4-FFF2-40B4-BE49-F238E27FC236}">
                <a16:creationId xmlns:a16="http://schemas.microsoft.com/office/drawing/2014/main" id="{A638B6B4-DD67-6F4E-A78A-E9095BEF226E}"/>
              </a:ext>
            </a:extLst>
          </p:cNvPr>
          <p:cNvSpPr/>
          <p:nvPr/>
        </p:nvSpPr>
        <p:spPr>
          <a:xfrm>
            <a:off x="2181825" y="943059"/>
            <a:ext cx="1121672" cy="306935"/>
          </a:xfrm>
          <a:prstGeom prst="rect">
            <a:avLst/>
          </a:prstGeom>
          <a:solidFill>
            <a:srgbClr val="748D99"/>
          </a:solidFill>
          <a:ln>
            <a:solidFill>
              <a:srgbClr val="748D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a:latin typeface="Calibri" panose="020F0502020204030204" pitchFamily="34" charset="0"/>
                <a:cs typeface="Calibri" panose="020F0502020204030204" pitchFamily="34" charset="0"/>
              </a:rPr>
              <a:t>Feature 19</a:t>
            </a:r>
          </a:p>
        </p:txBody>
      </p:sp>
      <p:sp>
        <p:nvSpPr>
          <p:cNvPr id="12" name="Rectangle 11">
            <a:extLst>
              <a:ext uri="{FF2B5EF4-FFF2-40B4-BE49-F238E27FC236}">
                <a16:creationId xmlns:a16="http://schemas.microsoft.com/office/drawing/2014/main" id="{95092E15-F27E-9948-AA7A-B8A0D728985B}"/>
              </a:ext>
            </a:extLst>
          </p:cNvPr>
          <p:cNvSpPr/>
          <p:nvPr/>
        </p:nvSpPr>
        <p:spPr>
          <a:xfrm>
            <a:off x="3685438" y="952203"/>
            <a:ext cx="1121672" cy="306935"/>
          </a:xfrm>
          <a:prstGeom prst="rect">
            <a:avLst/>
          </a:prstGeom>
          <a:solidFill>
            <a:srgbClr val="748D99"/>
          </a:solidFill>
          <a:ln>
            <a:solidFill>
              <a:srgbClr val="748D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a:latin typeface="Calibri" panose="020F0502020204030204" pitchFamily="34" charset="0"/>
                <a:cs typeface="Calibri" panose="020F0502020204030204" pitchFamily="34" charset="0"/>
              </a:rPr>
              <a:t>Feature 21</a:t>
            </a:r>
          </a:p>
        </p:txBody>
      </p:sp>
      <p:sp>
        <p:nvSpPr>
          <p:cNvPr id="13" name="Rectangle 12">
            <a:extLst>
              <a:ext uri="{FF2B5EF4-FFF2-40B4-BE49-F238E27FC236}">
                <a16:creationId xmlns:a16="http://schemas.microsoft.com/office/drawing/2014/main" id="{1FD18E43-239E-314D-A7A9-062DAF4D8EBB}"/>
              </a:ext>
            </a:extLst>
          </p:cNvPr>
          <p:cNvSpPr/>
          <p:nvPr/>
        </p:nvSpPr>
        <p:spPr>
          <a:xfrm>
            <a:off x="5188177" y="949602"/>
            <a:ext cx="1121672" cy="306935"/>
          </a:xfrm>
          <a:prstGeom prst="rect">
            <a:avLst/>
          </a:prstGeom>
          <a:solidFill>
            <a:srgbClr val="748D99"/>
          </a:solidFill>
          <a:ln>
            <a:solidFill>
              <a:srgbClr val="748D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a:latin typeface="Calibri" panose="020F0502020204030204" pitchFamily="34" charset="0"/>
                <a:cs typeface="Calibri" panose="020F0502020204030204" pitchFamily="34" charset="0"/>
              </a:rPr>
              <a:t>Feature 22</a:t>
            </a:r>
          </a:p>
        </p:txBody>
      </p:sp>
      <p:cxnSp>
        <p:nvCxnSpPr>
          <p:cNvPr id="14" name="Straight Connector 13">
            <a:extLst>
              <a:ext uri="{FF2B5EF4-FFF2-40B4-BE49-F238E27FC236}">
                <a16:creationId xmlns:a16="http://schemas.microsoft.com/office/drawing/2014/main" id="{ACDFEDD2-98E0-9E4A-9B76-4CEDCF514119}"/>
              </a:ext>
            </a:extLst>
          </p:cNvPr>
          <p:cNvCxnSpPr>
            <a:cxnSpLocks/>
          </p:cNvCxnSpPr>
          <p:nvPr/>
        </p:nvCxnSpPr>
        <p:spPr>
          <a:xfrm>
            <a:off x="296616" y="611052"/>
            <a:ext cx="6264767" cy="0"/>
          </a:xfrm>
          <a:prstGeom prst="line">
            <a:avLst/>
          </a:prstGeom>
          <a:ln w="57150">
            <a:solidFill>
              <a:srgbClr val="1F284F"/>
            </a:solidFill>
          </a:ln>
        </p:spPr>
        <p:style>
          <a:lnRef idx="1">
            <a:schemeClr val="accent1"/>
          </a:lnRef>
          <a:fillRef idx="0">
            <a:schemeClr val="accent1"/>
          </a:fillRef>
          <a:effectRef idx="0">
            <a:schemeClr val="accent1"/>
          </a:effectRef>
          <a:fontRef idx="minor">
            <a:schemeClr val="tx1"/>
          </a:fontRef>
        </p:style>
      </p:cxnSp>
      <p:sp>
        <p:nvSpPr>
          <p:cNvPr id="16" name="Title 1">
            <a:extLst>
              <a:ext uri="{FF2B5EF4-FFF2-40B4-BE49-F238E27FC236}">
                <a16:creationId xmlns:a16="http://schemas.microsoft.com/office/drawing/2014/main" id="{D32580F5-8730-F743-A354-75DB9F4EBB66}"/>
              </a:ext>
            </a:extLst>
          </p:cNvPr>
          <p:cNvSpPr txBox="1">
            <a:spLocks/>
          </p:cNvSpPr>
          <p:nvPr/>
        </p:nvSpPr>
        <p:spPr>
          <a:xfrm>
            <a:off x="259403" y="143823"/>
            <a:ext cx="4114800" cy="467229"/>
          </a:xfrm>
          <a:prstGeom prst="rect">
            <a:avLst/>
          </a:prstGeom>
        </p:spPr>
        <p:txBody>
          <a:bodyPr vert="horz" lIns="51435" tIns="25718" rIns="51435" bIns="25718"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2700">
                <a:latin typeface="Calibri" panose="020F0502020204030204" pitchFamily="34" charset="0"/>
                <a:cs typeface="Calibri" panose="020F0502020204030204" pitchFamily="34" charset="0"/>
              </a:rPr>
              <a:t>Outlier Inspection</a:t>
            </a:r>
          </a:p>
        </p:txBody>
      </p:sp>
      <p:cxnSp>
        <p:nvCxnSpPr>
          <p:cNvPr id="17" name="Straight Connector 16">
            <a:extLst>
              <a:ext uri="{FF2B5EF4-FFF2-40B4-BE49-F238E27FC236}">
                <a16:creationId xmlns:a16="http://schemas.microsoft.com/office/drawing/2014/main" id="{BCEE13F2-8FB0-D445-80A4-92954FA1CE1F}"/>
              </a:ext>
            </a:extLst>
          </p:cNvPr>
          <p:cNvCxnSpPr>
            <a:cxnSpLocks/>
          </p:cNvCxnSpPr>
          <p:nvPr/>
        </p:nvCxnSpPr>
        <p:spPr>
          <a:xfrm>
            <a:off x="296616" y="717377"/>
            <a:ext cx="6264767" cy="0"/>
          </a:xfrm>
          <a:prstGeom prst="line">
            <a:avLst/>
          </a:prstGeom>
          <a:ln w="19050">
            <a:solidFill>
              <a:srgbClr val="1F284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131001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34E9503-EDC3-46C8-BE3F-FA1E6FFF8239}"/>
              </a:ext>
            </a:extLst>
          </p:cNvPr>
          <p:cNvSpPr/>
          <p:nvPr/>
        </p:nvSpPr>
        <p:spPr>
          <a:xfrm>
            <a:off x="1890404" y="1043556"/>
            <a:ext cx="4967597" cy="358550"/>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600" b="1">
                <a:solidFill>
                  <a:schemeClr val="bg2">
                    <a:lumMod val="40000"/>
                    <a:lumOff val="60000"/>
                  </a:schemeClr>
                </a:solidFill>
              </a:rPr>
              <a:t>	Introduction</a:t>
            </a:r>
          </a:p>
        </p:txBody>
      </p:sp>
      <p:cxnSp>
        <p:nvCxnSpPr>
          <p:cNvPr id="16" name="Straight Connector 15">
            <a:extLst>
              <a:ext uri="{FF2B5EF4-FFF2-40B4-BE49-F238E27FC236}">
                <a16:creationId xmlns:a16="http://schemas.microsoft.com/office/drawing/2014/main" id="{9AA63EF4-FAFC-44B2-9F0C-5776FBC9053B}"/>
              </a:ext>
            </a:extLst>
          </p:cNvPr>
          <p:cNvCxnSpPr>
            <a:cxnSpLocks/>
          </p:cNvCxnSpPr>
          <p:nvPr/>
        </p:nvCxnSpPr>
        <p:spPr>
          <a:xfrm>
            <a:off x="296616" y="611052"/>
            <a:ext cx="6264767" cy="0"/>
          </a:xfrm>
          <a:prstGeom prst="line">
            <a:avLst/>
          </a:prstGeom>
          <a:ln w="57150">
            <a:solidFill>
              <a:srgbClr val="1F284F"/>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1C0F2800-AABE-442A-861F-822210C54AC1}"/>
              </a:ext>
            </a:extLst>
          </p:cNvPr>
          <p:cNvCxnSpPr>
            <a:cxnSpLocks/>
          </p:cNvCxnSpPr>
          <p:nvPr/>
        </p:nvCxnSpPr>
        <p:spPr>
          <a:xfrm>
            <a:off x="296616" y="717377"/>
            <a:ext cx="6264767" cy="0"/>
          </a:xfrm>
          <a:prstGeom prst="line">
            <a:avLst/>
          </a:prstGeom>
          <a:ln w="19050">
            <a:solidFill>
              <a:srgbClr val="1F284F"/>
            </a:solidFill>
          </a:ln>
        </p:spPr>
        <p:style>
          <a:lnRef idx="1">
            <a:schemeClr val="accent1"/>
          </a:lnRef>
          <a:fillRef idx="0">
            <a:schemeClr val="accent1"/>
          </a:fillRef>
          <a:effectRef idx="0">
            <a:schemeClr val="accent1"/>
          </a:effectRef>
          <a:fontRef idx="minor">
            <a:schemeClr val="tx1"/>
          </a:fontRef>
        </p:style>
      </p:cxnSp>
      <p:sp>
        <p:nvSpPr>
          <p:cNvPr id="19" name="Title 1">
            <a:extLst>
              <a:ext uri="{FF2B5EF4-FFF2-40B4-BE49-F238E27FC236}">
                <a16:creationId xmlns:a16="http://schemas.microsoft.com/office/drawing/2014/main" id="{C3D5C6B1-3957-40CA-92E0-7E4D0041A122}"/>
              </a:ext>
            </a:extLst>
          </p:cNvPr>
          <p:cNvSpPr txBox="1">
            <a:spLocks/>
          </p:cNvSpPr>
          <p:nvPr/>
        </p:nvSpPr>
        <p:spPr>
          <a:xfrm>
            <a:off x="259403" y="143823"/>
            <a:ext cx="4114800" cy="467229"/>
          </a:xfrm>
          <a:prstGeom prst="rect">
            <a:avLst/>
          </a:prstGeom>
        </p:spPr>
        <p:txBody>
          <a:bodyPr vert="horz" lIns="51435" tIns="25718" rIns="51435" bIns="25718"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2700">
                <a:latin typeface="+mn-lt"/>
              </a:rPr>
              <a:t>Data Pre-Processing</a:t>
            </a:r>
          </a:p>
        </p:txBody>
      </p:sp>
      <p:sp>
        <p:nvSpPr>
          <p:cNvPr id="26" name="Rectangle 25">
            <a:extLst>
              <a:ext uri="{FF2B5EF4-FFF2-40B4-BE49-F238E27FC236}">
                <a16:creationId xmlns:a16="http://schemas.microsoft.com/office/drawing/2014/main" id="{EA6A9D16-F472-4AF4-A9C0-D6FFAB989B9E}"/>
              </a:ext>
            </a:extLst>
          </p:cNvPr>
          <p:cNvSpPr/>
          <p:nvPr/>
        </p:nvSpPr>
        <p:spPr>
          <a:xfrm>
            <a:off x="0" y="1040827"/>
            <a:ext cx="1890403" cy="361278"/>
          </a:xfrm>
          <a:prstGeom prst="rect">
            <a:avLst/>
          </a:prstGeom>
          <a:solidFill>
            <a:srgbClr val="0F1A2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GB" sz="2000" b="1">
                <a:solidFill>
                  <a:schemeClr val="bg2">
                    <a:lumMod val="20000"/>
                    <a:lumOff val="80000"/>
                  </a:schemeClr>
                </a:solidFill>
              </a:rPr>
              <a:t>1</a:t>
            </a:r>
          </a:p>
        </p:txBody>
      </p:sp>
      <p:sp>
        <p:nvSpPr>
          <p:cNvPr id="21" name="Rectangle 20">
            <a:extLst>
              <a:ext uri="{FF2B5EF4-FFF2-40B4-BE49-F238E27FC236}">
                <a16:creationId xmlns:a16="http://schemas.microsoft.com/office/drawing/2014/main" id="{19350912-007C-443D-A95F-65D57B4B3166}"/>
              </a:ext>
            </a:extLst>
          </p:cNvPr>
          <p:cNvSpPr/>
          <p:nvPr/>
        </p:nvSpPr>
        <p:spPr>
          <a:xfrm>
            <a:off x="2879021" y="2686269"/>
            <a:ext cx="3978975" cy="358550"/>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600" b="1">
                <a:solidFill>
                  <a:schemeClr val="bg2">
                    <a:lumMod val="40000"/>
                    <a:lumOff val="60000"/>
                  </a:schemeClr>
                </a:solidFill>
              </a:rPr>
              <a:t>	Business Solution</a:t>
            </a:r>
          </a:p>
        </p:txBody>
      </p:sp>
      <p:sp>
        <p:nvSpPr>
          <p:cNvPr id="22" name="Rectangle 21">
            <a:extLst>
              <a:ext uri="{FF2B5EF4-FFF2-40B4-BE49-F238E27FC236}">
                <a16:creationId xmlns:a16="http://schemas.microsoft.com/office/drawing/2014/main" id="{6FFC7741-6826-4C22-A8F3-FFA8BB5155F2}"/>
              </a:ext>
            </a:extLst>
          </p:cNvPr>
          <p:cNvSpPr/>
          <p:nvPr/>
        </p:nvSpPr>
        <p:spPr>
          <a:xfrm>
            <a:off x="-2" y="2686267"/>
            <a:ext cx="2879023" cy="358551"/>
          </a:xfrm>
          <a:prstGeom prst="rect">
            <a:avLst/>
          </a:prstGeom>
          <a:solidFill>
            <a:srgbClr val="3862A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GB" sz="2000" b="1">
                <a:solidFill>
                  <a:schemeClr val="bg2">
                    <a:lumMod val="20000"/>
                    <a:lumOff val="80000"/>
                  </a:schemeClr>
                </a:solidFill>
              </a:rPr>
              <a:t>4</a:t>
            </a:r>
          </a:p>
        </p:txBody>
      </p:sp>
      <p:sp>
        <p:nvSpPr>
          <p:cNvPr id="23" name="Rectangle 22">
            <a:extLst>
              <a:ext uri="{FF2B5EF4-FFF2-40B4-BE49-F238E27FC236}">
                <a16:creationId xmlns:a16="http://schemas.microsoft.com/office/drawing/2014/main" id="{BBE44C34-05CF-48B9-92C2-AB557F807475}"/>
              </a:ext>
            </a:extLst>
          </p:cNvPr>
          <p:cNvSpPr/>
          <p:nvPr/>
        </p:nvSpPr>
        <p:spPr>
          <a:xfrm>
            <a:off x="3253095" y="3186826"/>
            <a:ext cx="3604903" cy="358550"/>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600" b="1">
                <a:solidFill>
                  <a:schemeClr val="bg2">
                    <a:lumMod val="40000"/>
                    <a:lumOff val="60000"/>
                  </a:schemeClr>
                </a:solidFill>
              </a:rPr>
              <a:t>	Model Selection</a:t>
            </a:r>
          </a:p>
        </p:txBody>
      </p:sp>
      <p:sp>
        <p:nvSpPr>
          <p:cNvPr id="24" name="Rectangle 23">
            <a:extLst>
              <a:ext uri="{FF2B5EF4-FFF2-40B4-BE49-F238E27FC236}">
                <a16:creationId xmlns:a16="http://schemas.microsoft.com/office/drawing/2014/main" id="{8934B540-F928-4061-95E0-80CA92B81233}"/>
              </a:ext>
            </a:extLst>
          </p:cNvPr>
          <p:cNvSpPr/>
          <p:nvPr/>
        </p:nvSpPr>
        <p:spPr>
          <a:xfrm>
            <a:off x="0" y="3186824"/>
            <a:ext cx="3253095" cy="358551"/>
          </a:xfrm>
          <a:prstGeom prst="rect">
            <a:avLst/>
          </a:prstGeom>
          <a:solidFill>
            <a:srgbClr val="547DC8">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GB" sz="2000" b="1">
                <a:solidFill>
                  <a:schemeClr val="bg2">
                    <a:lumMod val="20000"/>
                    <a:lumOff val="80000"/>
                  </a:schemeClr>
                </a:solidFill>
              </a:rPr>
              <a:t>5</a:t>
            </a:r>
          </a:p>
        </p:txBody>
      </p:sp>
      <p:sp>
        <p:nvSpPr>
          <p:cNvPr id="29" name="Rectangle 28">
            <a:extLst>
              <a:ext uri="{FF2B5EF4-FFF2-40B4-BE49-F238E27FC236}">
                <a16:creationId xmlns:a16="http://schemas.microsoft.com/office/drawing/2014/main" id="{9B0EDBA2-BA98-4A90-9AFD-0BCB6D306EAD}"/>
              </a:ext>
            </a:extLst>
          </p:cNvPr>
          <p:cNvSpPr/>
          <p:nvPr/>
        </p:nvSpPr>
        <p:spPr>
          <a:xfrm>
            <a:off x="3660565" y="3687382"/>
            <a:ext cx="3197431" cy="358550"/>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600" b="1">
                <a:solidFill>
                  <a:schemeClr val="bg2">
                    <a:lumMod val="40000"/>
                    <a:lumOff val="60000"/>
                  </a:schemeClr>
                </a:solidFill>
              </a:rPr>
              <a:t>	Recommendations</a:t>
            </a:r>
          </a:p>
        </p:txBody>
      </p:sp>
      <p:sp>
        <p:nvSpPr>
          <p:cNvPr id="30" name="Rectangle 29">
            <a:extLst>
              <a:ext uri="{FF2B5EF4-FFF2-40B4-BE49-F238E27FC236}">
                <a16:creationId xmlns:a16="http://schemas.microsoft.com/office/drawing/2014/main" id="{07D6F8EB-FB7C-4E89-B544-D4400F3624A8}"/>
              </a:ext>
            </a:extLst>
          </p:cNvPr>
          <p:cNvSpPr/>
          <p:nvPr/>
        </p:nvSpPr>
        <p:spPr>
          <a:xfrm>
            <a:off x="-2" y="3687380"/>
            <a:ext cx="3660567" cy="358551"/>
          </a:xfrm>
          <a:prstGeom prst="rect">
            <a:avLst/>
          </a:prstGeom>
          <a:solidFill>
            <a:srgbClr val="94AEDC">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GB" sz="2000" b="1">
                <a:solidFill>
                  <a:schemeClr val="bg2">
                    <a:lumMod val="20000"/>
                    <a:lumOff val="80000"/>
                  </a:schemeClr>
                </a:solidFill>
              </a:rPr>
              <a:t>6</a:t>
            </a:r>
          </a:p>
        </p:txBody>
      </p:sp>
      <p:sp>
        <p:nvSpPr>
          <p:cNvPr id="31" name="Rectangle 30">
            <a:extLst>
              <a:ext uri="{FF2B5EF4-FFF2-40B4-BE49-F238E27FC236}">
                <a16:creationId xmlns:a16="http://schemas.microsoft.com/office/drawing/2014/main" id="{BD3B8766-F6CB-4FFE-82ED-72695A10A470}"/>
              </a:ext>
            </a:extLst>
          </p:cNvPr>
          <p:cNvSpPr/>
          <p:nvPr/>
        </p:nvSpPr>
        <p:spPr>
          <a:xfrm>
            <a:off x="4032173" y="4225284"/>
            <a:ext cx="2825827" cy="358550"/>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600" b="1">
                <a:solidFill>
                  <a:schemeClr val="bg2">
                    <a:lumMod val="40000"/>
                    <a:lumOff val="60000"/>
                  </a:schemeClr>
                </a:solidFill>
              </a:rPr>
              <a:t>	Conclusion</a:t>
            </a:r>
          </a:p>
        </p:txBody>
      </p:sp>
      <p:sp>
        <p:nvSpPr>
          <p:cNvPr id="32" name="Rectangle 31">
            <a:extLst>
              <a:ext uri="{FF2B5EF4-FFF2-40B4-BE49-F238E27FC236}">
                <a16:creationId xmlns:a16="http://schemas.microsoft.com/office/drawing/2014/main" id="{D17B3F41-9013-47AE-B050-38C10115AC01}"/>
              </a:ext>
            </a:extLst>
          </p:cNvPr>
          <p:cNvSpPr/>
          <p:nvPr/>
        </p:nvSpPr>
        <p:spPr>
          <a:xfrm>
            <a:off x="-2" y="4225282"/>
            <a:ext cx="4032175" cy="358551"/>
          </a:xfrm>
          <a:prstGeom prst="rect">
            <a:avLst/>
          </a:prstGeom>
          <a:solidFill>
            <a:schemeClr val="accent5">
              <a:lumMod val="20000"/>
              <a:lumOff val="80000"/>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GB" sz="2000" b="1">
                <a:solidFill>
                  <a:schemeClr val="bg2">
                    <a:lumMod val="20000"/>
                    <a:lumOff val="80000"/>
                  </a:schemeClr>
                </a:solidFill>
              </a:rPr>
              <a:t>7</a:t>
            </a:r>
          </a:p>
        </p:txBody>
      </p:sp>
      <p:sp>
        <p:nvSpPr>
          <p:cNvPr id="27" name="Rectangle 26">
            <a:extLst>
              <a:ext uri="{FF2B5EF4-FFF2-40B4-BE49-F238E27FC236}">
                <a16:creationId xmlns:a16="http://schemas.microsoft.com/office/drawing/2014/main" id="{D8A35514-20D4-455B-A25D-8CCD8BE17D21}"/>
              </a:ext>
            </a:extLst>
          </p:cNvPr>
          <p:cNvSpPr/>
          <p:nvPr/>
        </p:nvSpPr>
        <p:spPr>
          <a:xfrm>
            <a:off x="2257795" y="1596826"/>
            <a:ext cx="4600203" cy="365699"/>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600" b="1">
                <a:solidFill>
                  <a:schemeClr val="bg2">
                    <a:lumMod val="40000"/>
                    <a:lumOff val="60000"/>
                  </a:schemeClr>
                </a:solidFill>
              </a:rPr>
              <a:t>	Exploratory Data Analysis</a:t>
            </a:r>
          </a:p>
        </p:txBody>
      </p:sp>
      <p:sp>
        <p:nvSpPr>
          <p:cNvPr id="28" name="Rectangle 27">
            <a:extLst>
              <a:ext uri="{FF2B5EF4-FFF2-40B4-BE49-F238E27FC236}">
                <a16:creationId xmlns:a16="http://schemas.microsoft.com/office/drawing/2014/main" id="{66BCBAB2-DBE4-4AD2-B8DE-EEC3BC656235}"/>
              </a:ext>
            </a:extLst>
          </p:cNvPr>
          <p:cNvSpPr/>
          <p:nvPr/>
        </p:nvSpPr>
        <p:spPr>
          <a:xfrm>
            <a:off x="0" y="1596826"/>
            <a:ext cx="2257798" cy="358549"/>
          </a:xfrm>
          <a:prstGeom prst="rect">
            <a:avLst/>
          </a:prstGeom>
          <a:solidFill>
            <a:srgbClr val="002368">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GB" sz="2000" b="1">
                <a:solidFill>
                  <a:schemeClr val="bg2">
                    <a:lumMod val="20000"/>
                    <a:lumOff val="80000"/>
                  </a:schemeClr>
                </a:solidFill>
              </a:rPr>
              <a:t>2</a:t>
            </a:r>
          </a:p>
        </p:txBody>
      </p:sp>
      <p:sp>
        <p:nvSpPr>
          <p:cNvPr id="33" name="Rectangle 32">
            <a:extLst>
              <a:ext uri="{FF2B5EF4-FFF2-40B4-BE49-F238E27FC236}">
                <a16:creationId xmlns:a16="http://schemas.microsoft.com/office/drawing/2014/main" id="{06642F5C-E7DE-4E08-883D-F5634D9DE628}"/>
              </a:ext>
            </a:extLst>
          </p:cNvPr>
          <p:cNvSpPr/>
          <p:nvPr/>
        </p:nvSpPr>
        <p:spPr>
          <a:xfrm>
            <a:off x="2585109" y="2148369"/>
            <a:ext cx="4272889" cy="35855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575" b="1">
                <a:solidFill>
                  <a:schemeClr val="tx1"/>
                </a:solidFill>
              </a:rPr>
              <a:t>	</a:t>
            </a:r>
            <a:r>
              <a:rPr lang="en-GB" sz="1600" b="1">
                <a:solidFill>
                  <a:schemeClr val="tx1"/>
                </a:solidFill>
              </a:rPr>
              <a:t>Data Pre-Processing</a:t>
            </a:r>
            <a:endParaRPr lang="en-GB" sz="788" b="1">
              <a:solidFill>
                <a:schemeClr val="tx1"/>
              </a:solidFill>
            </a:endParaRPr>
          </a:p>
        </p:txBody>
      </p:sp>
      <p:sp>
        <p:nvSpPr>
          <p:cNvPr id="34" name="Rectangle 33">
            <a:extLst>
              <a:ext uri="{FF2B5EF4-FFF2-40B4-BE49-F238E27FC236}">
                <a16:creationId xmlns:a16="http://schemas.microsoft.com/office/drawing/2014/main" id="{1AEBC9BC-FB9C-4F31-85DA-662101DA1D98}"/>
              </a:ext>
            </a:extLst>
          </p:cNvPr>
          <p:cNvSpPr/>
          <p:nvPr/>
        </p:nvSpPr>
        <p:spPr>
          <a:xfrm>
            <a:off x="0" y="2148367"/>
            <a:ext cx="2585111" cy="358551"/>
          </a:xfrm>
          <a:prstGeom prst="rect">
            <a:avLst/>
          </a:prstGeom>
          <a:solidFill>
            <a:srgbClr val="2B4B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GB" sz="2000" b="1"/>
              <a:t>3</a:t>
            </a:r>
          </a:p>
        </p:txBody>
      </p:sp>
    </p:spTree>
    <p:extLst>
      <p:ext uri="{BB962C8B-B14F-4D97-AF65-F5344CB8AC3E}">
        <p14:creationId xmlns:p14="http://schemas.microsoft.com/office/powerpoint/2010/main" val="37147462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673FBEC1-C542-2040-8384-B6AED4C73DC3}"/>
              </a:ext>
            </a:extLst>
          </p:cNvPr>
          <p:cNvSpPr/>
          <p:nvPr/>
        </p:nvSpPr>
        <p:spPr>
          <a:xfrm>
            <a:off x="-18288" y="-82295"/>
            <a:ext cx="3381124" cy="4780771"/>
          </a:xfrm>
          <a:prstGeom prst="rect">
            <a:avLst/>
          </a:prstGeom>
          <a:solidFill>
            <a:srgbClr val="0121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 name="Text Placeholder 2">
            <a:extLst>
              <a:ext uri="{FF2B5EF4-FFF2-40B4-BE49-F238E27FC236}">
                <a16:creationId xmlns:a16="http://schemas.microsoft.com/office/drawing/2014/main" id="{C09C0EA8-8D00-9942-8E04-CC2C83FA8863}"/>
              </a:ext>
            </a:extLst>
          </p:cNvPr>
          <p:cNvSpPr txBox="1">
            <a:spLocks/>
          </p:cNvSpPr>
          <p:nvPr/>
        </p:nvSpPr>
        <p:spPr>
          <a:xfrm>
            <a:off x="3384457" y="950788"/>
            <a:ext cx="3878696" cy="2730948"/>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457178" marR="0" lvl="0" indent="-342884"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355" marR="0" lvl="1" indent="-317484"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532" marR="0" lvl="2" indent="-317484"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709" marR="0" lvl="3" indent="-317484"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5886" marR="0" lvl="4" indent="-317484"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064" marR="0" lvl="5" indent="-317484"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240" marR="0" lvl="6" indent="-317484"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418" marR="0" lvl="7" indent="-317484"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595" marR="0" lvl="8" indent="-317484"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294" indent="0">
              <a:buFont typeface="Arial"/>
              <a:buNone/>
            </a:pPr>
            <a:endParaRPr lang="en-SG" sz="1600">
              <a:solidFill>
                <a:schemeClr val="tx1"/>
              </a:solidFill>
              <a:latin typeface="Calibri" panose="020F0502020204030204" pitchFamily="34" charset="0"/>
              <a:cs typeface="Calibri" panose="020F0502020204030204" pitchFamily="34" charset="0"/>
            </a:endParaRPr>
          </a:p>
          <a:p>
            <a:pPr marL="114294" indent="0">
              <a:buFont typeface="Arial"/>
              <a:buNone/>
            </a:pPr>
            <a:r>
              <a:rPr lang="en-SG" sz="1600">
                <a:solidFill>
                  <a:schemeClr val="tx1"/>
                </a:solidFill>
                <a:latin typeface="Calibri" panose="020F0502020204030204" pitchFamily="34" charset="0"/>
                <a:cs typeface="Calibri" panose="020F0502020204030204" pitchFamily="34" charset="0"/>
              </a:rPr>
              <a:t>Normalisation and Dropping Time</a:t>
            </a:r>
          </a:p>
          <a:p>
            <a:pPr marL="114294" indent="0">
              <a:buFont typeface="Arial"/>
              <a:buNone/>
            </a:pPr>
            <a:endParaRPr lang="en-SG" sz="1600">
              <a:solidFill>
                <a:schemeClr val="tx1"/>
              </a:solidFill>
              <a:latin typeface="Calibri" panose="020F0502020204030204" pitchFamily="34" charset="0"/>
              <a:cs typeface="Calibri" panose="020F0502020204030204" pitchFamily="34" charset="0"/>
            </a:endParaRPr>
          </a:p>
          <a:p>
            <a:pPr marL="114294" indent="0">
              <a:buFont typeface="Arial"/>
              <a:buNone/>
            </a:pPr>
            <a:r>
              <a:rPr lang="en-SG" sz="1600">
                <a:solidFill>
                  <a:schemeClr val="tx1"/>
                </a:solidFill>
                <a:latin typeface="Calibri" panose="020F0502020204030204" pitchFamily="34" charset="0"/>
                <a:cs typeface="Calibri" panose="020F0502020204030204" pitchFamily="34" charset="0"/>
              </a:rPr>
              <a:t>Missing Value Imputation</a:t>
            </a:r>
          </a:p>
          <a:p>
            <a:pPr marL="114294" indent="0">
              <a:buFont typeface="Arial"/>
              <a:buNone/>
            </a:pPr>
            <a:endParaRPr lang="en-SG" sz="1600">
              <a:solidFill>
                <a:schemeClr val="tx1"/>
              </a:solidFill>
              <a:latin typeface="Calibri" panose="020F0502020204030204" pitchFamily="34" charset="0"/>
              <a:cs typeface="Calibri" panose="020F0502020204030204" pitchFamily="34" charset="0"/>
            </a:endParaRPr>
          </a:p>
          <a:p>
            <a:pPr marL="114294" indent="0">
              <a:buFont typeface="Arial"/>
              <a:buNone/>
            </a:pPr>
            <a:r>
              <a:rPr lang="en-SG" sz="1600">
                <a:solidFill>
                  <a:schemeClr val="tx1"/>
                </a:solidFill>
                <a:latin typeface="Calibri" panose="020F0502020204030204" pitchFamily="34" charset="0"/>
                <a:cs typeface="Calibri" panose="020F0502020204030204" pitchFamily="34" charset="0"/>
              </a:rPr>
              <a:t>Feature Selection</a:t>
            </a:r>
          </a:p>
          <a:p>
            <a:pPr marL="114294" indent="0">
              <a:buFont typeface="Arial"/>
              <a:buNone/>
            </a:pPr>
            <a:endParaRPr lang="en-SG" sz="1600">
              <a:solidFill>
                <a:schemeClr val="tx1"/>
              </a:solidFill>
              <a:latin typeface="Calibri" panose="020F0502020204030204" pitchFamily="34" charset="0"/>
              <a:cs typeface="Calibri" panose="020F0502020204030204" pitchFamily="34" charset="0"/>
            </a:endParaRPr>
          </a:p>
          <a:p>
            <a:pPr marL="114294" indent="0">
              <a:buFont typeface="Arial"/>
              <a:buNone/>
            </a:pPr>
            <a:r>
              <a:rPr lang="en-SG" sz="1600">
                <a:solidFill>
                  <a:schemeClr val="tx1"/>
                </a:solidFill>
                <a:latin typeface="Calibri" panose="020F0502020204030204" pitchFamily="34" charset="0"/>
                <a:cs typeface="Calibri" panose="020F0502020204030204" pitchFamily="34" charset="0"/>
              </a:rPr>
              <a:t>Data Resampling</a:t>
            </a:r>
          </a:p>
          <a:p>
            <a:pPr marL="114294" indent="0">
              <a:buFont typeface="Arial"/>
              <a:buNone/>
            </a:pPr>
            <a:endParaRPr lang="en-SG" sz="1600">
              <a:solidFill>
                <a:schemeClr val="tx1"/>
              </a:solidFill>
              <a:latin typeface="Calibri" panose="020F0502020204030204" pitchFamily="34" charset="0"/>
              <a:cs typeface="Calibri" panose="020F0502020204030204" pitchFamily="34" charset="0"/>
            </a:endParaRPr>
          </a:p>
          <a:p>
            <a:pPr marL="114294" indent="0">
              <a:buNone/>
            </a:pPr>
            <a:r>
              <a:rPr lang="en-SG" sz="1600">
                <a:solidFill>
                  <a:schemeClr val="tx1"/>
                </a:solidFill>
                <a:latin typeface="Calibri" panose="020F0502020204030204" pitchFamily="34" charset="0"/>
                <a:cs typeface="Calibri" panose="020F0502020204030204" pitchFamily="34" charset="0"/>
              </a:rPr>
              <a:t>Splitting Dataset </a:t>
            </a:r>
          </a:p>
          <a:p>
            <a:pPr marL="114294" indent="0">
              <a:buFont typeface="Arial"/>
              <a:buNone/>
            </a:pPr>
            <a:endParaRPr lang="en-SG" sz="1600">
              <a:solidFill>
                <a:schemeClr val="tx1"/>
              </a:solidFill>
              <a:latin typeface="Calibri" panose="020F0502020204030204" pitchFamily="34" charset="0"/>
              <a:cs typeface="Calibri" panose="020F0502020204030204" pitchFamily="34" charset="0"/>
            </a:endParaRPr>
          </a:p>
          <a:p>
            <a:pPr marL="114294" indent="0">
              <a:buFont typeface="Arial"/>
              <a:buNone/>
            </a:pPr>
            <a:endParaRPr lang="en-SG" sz="1600">
              <a:solidFill>
                <a:schemeClr val="tx1"/>
              </a:solidFill>
              <a:latin typeface="Calibri" panose="020F0502020204030204" pitchFamily="34" charset="0"/>
              <a:cs typeface="Calibri" panose="020F0502020204030204" pitchFamily="34" charset="0"/>
            </a:endParaRPr>
          </a:p>
          <a:p>
            <a:endParaRPr lang="en-SG" sz="1600">
              <a:solidFill>
                <a:schemeClr val="tx1"/>
              </a:solidFill>
              <a:latin typeface="Calibri" panose="020F0502020204030204" pitchFamily="34" charset="0"/>
              <a:cs typeface="Calibri" panose="020F0502020204030204" pitchFamily="34" charset="0"/>
            </a:endParaRPr>
          </a:p>
        </p:txBody>
      </p:sp>
      <p:sp>
        <p:nvSpPr>
          <p:cNvPr id="6" name="Rectangle 5">
            <a:extLst>
              <a:ext uri="{FF2B5EF4-FFF2-40B4-BE49-F238E27FC236}">
                <a16:creationId xmlns:a16="http://schemas.microsoft.com/office/drawing/2014/main" id="{EE5BE847-67AD-B44F-8521-97C13E0456C2}"/>
              </a:ext>
            </a:extLst>
          </p:cNvPr>
          <p:cNvSpPr/>
          <p:nvPr/>
        </p:nvSpPr>
        <p:spPr>
          <a:xfrm>
            <a:off x="3604428" y="2316262"/>
            <a:ext cx="234360" cy="307777"/>
          </a:xfrm>
          <a:prstGeom prst="rect">
            <a:avLst/>
          </a:prstGeom>
        </p:spPr>
        <p:txBody>
          <a:bodyPr wrap="none">
            <a:spAutoFit/>
          </a:bodyPr>
          <a:lstStyle/>
          <a:p>
            <a:r>
              <a:rPr lang="en-SG"/>
              <a:t> </a:t>
            </a:r>
          </a:p>
        </p:txBody>
      </p:sp>
      <p:sp>
        <p:nvSpPr>
          <p:cNvPr id="7" name="TextBox 6">
            <a:extLst>
              <a:ext uri="{FF2B5EF4-FFF2-40B4-BE49-F238E27FC236}">
                <a16:creationId xmlns:a16="http://schemas.microsoft.com/office/drawing/2014/main" id="{4F2E161A-540D-AA40-9FFB-61710B09A9F3}"/>
              </a:ext>
            </a:extLst>
          </p:cNvPr>
          <p:cNvSpPr txBox="1"/>
          <p:nvPr/>
        </p:nvSpPr>
        <p:spPr>
          <a:xfrm>
            <a:off x="247531" y="1896181"/>
            <a:ext cx="2748618" cy="954107"/>
          </a:xfrm>
          <a:prstGeom prst="rect">
            <a:avLst/>
          </a:prstGeom>
          <a:noFill/>
        </p:spPr>
        <p:txBody>
          <a:bodyPr wrap="square" rtlCol="0">
            <a:spAutoFit/>
          </a:bodyPr>
          <a:lstStyle/>
          <a:p>
            <a:pPr algn="ctr"/>
            <a:r>
              <a:rPr lang="en-SG" sz="2800">
                <a:solidFill>
                  <a:schemeClr val="bg1"/>
                </a:solidFill>
                <a:latin typeface="Calibri" panose="020F0502020204030204" pitchFamily="34" charset="0"/>
                <a:cs typeface="Calibri" panose="020F0502020204030204" pitchFamily="34" charset="0"/>
              </a:rPr>
              <a:t>Data </a:t>
            </a:r>
          </a:p>
          <a:p>
            <a:pPr algn="ctr"/>
            <a:r>
              <a:rPr lang="en-SG" sz="2800">
                <a:solidFill>
                  <a:schemeClr val="bg1"/>
                </a:solidFill>
                <a:latin typeface="Calibri" panose="020F0502020204030204" pitchFamily="34" charset="0"/>
                <a:cs typeface="Calibri" panose="020F0502020204030204" pitchFamily="34" charset="0"/>
              </a:rPr>
              <a:t>Pre-processing</a:t>
            </a:r>
          </a:p>
        </p:txBody>
      </p:sp>
      <p:sp>
        <p:nvSpPr>
          <p:cNvPr id="8" name="Oval 7">
            <a:extLst>
              <a:ext uri="{FF2B5EF4-FFF2-40B4-BE49-F238E27FC236}">
                <a16:creationId xmlns:a16="http://schemas.microsoft.com/office/drawing/2014/main" id="{4AFD9A71-D14D-1F4F-808E-628CE6D9CF15}"/>
              </a:ext>
            </a:extLst>
          </p:cNvPr>
          <p:cNvSpPr/>
          <p:nvPr/>
        </p:nvSpPr>
        <p:spPr>
          <a:xfrm>
            <a:off x="3017771" y="1404728"/>
            <a:ext cx="218525" cy="218525"/>
          </a:xfrm>
          <a:prstGeom prst="ellipse">
            <a:avLst/>
          </a:prstGeom>
          <a:solidFill>
            <a:srgbClr val="FFC312"/>
          </a:solidFill>
          <a:ln>
            <a:solidFill>
              <a:srgbClr val="222F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4550E254-BC1F-D949-AC25-83004C42ACAA}"/>
              </a:ext>
            </a:extLst>
          </p:cNvPr>
          <p:cNvSpPr/>
          <p:nvPr/>
        </p:nvSpPr>
        <p:spPr>
          <a:xfrm>
            <a:off x="3017770" y="1961274"/>
            <a:ext cx="218525" cy="218525"/>
          </a:xfrm>
          <a:prstGeom prst="ellipse">
            <a:avLst/>
          </a:prstGeom>
          <a:solidFill>
            <a:srgbClr val="FFC312"/>
          </a:solidFill>
          <a:ln>
            <a:solidFill>
              <a:srgbClr val="222F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9D5D575D-419E-BE40-ABE2-7EF2C134EBB4}"/>
              </a:ext>
            </a:extLst>
          </p:cNvPr>
          <p:cNvSpPr/>
          <p:nvPr/>
        </p:nvSpPr>
        <p:spPr>
          <a:xfrm>
            <a:off x="3017770" y="2504004"/>
            <a:ext cx="218525" cy="218525"/>
          </a:xfrm>
          <a:prstGeom prst="ellipse">
            <a:avLst/>
          </a:prstGeom>
          <a:solidFill>
            <a:srgbClr val="FFC312"/>
          </a:solidFill>
          <a:ln>
            <a:solidFill>
              <a:srgbClr val="222F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349F9C4A-B913-4A17-A0A2-5457766C7C96}"/>
              </a:ext>
            </a:extLst>
          </p:cNvPr>
          <p:cNvSpPr/>
          <p:nvPr/>
        </p:nvSpPr>
        <p:spPr>
          <a:xfrm>
            <a:off x="3017769" y="2973650"/>
            <a:ext cx="218525" cy="218525"/>
          </a:xfrm>
          <a:prstGeom prst="ellipse">
            <a:avLst/>
          </a:prstGeom>
          <a:solidFill>
            <a:srgbClr val="FFC312"/>
          </a:solidFill>
          <a:ln>
            <a:solidFill>
              <a:srgbClr val="222F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CD6FDB5D-6B35-4296-AFF1-79499AEEFE5E}"/>
              </a:ext>
            </a:extLst>
          </p:cNvPr>
          <p:cNvSpPr/>
          <p:nvPr/>
        </p:nvSpPr>
        <p:spPr>
          <a:xfrm>
            <a:off x="3013067" y="3566738"/>
            <a:ext cx="218525" cy="218525"/>
          </a:xfrm>
          <a:prstGeom prst="ellipse">
            <a:avLst/>
          </a:prstGeom>
          <a:solidFill>
            <a:srgbClr val="FFC312"/>
          </a:solidFill>
          <a:ln>
            <a:solidFill>
              <a:srgbClr val="222F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660761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733E399A-CF1C-497A-8D15-2792C9A1805C}"/>
              </a:ext>
            </a:extLst>
          </p:cNvPr>
          <p:cNvSpPr txBox="1">
            <a:spLocks/>
          </p:cNvSpPr>
          <p:nvPr/>
        </p:nvSpPr>
        <p:spPr>
          <a:xfrm>
            <a:off x="296616" y="861546"/>
            <a:ext cx="6264767" cy="367174"/>
          </a:xfrm>
          <a:prstGeom prst="rect">
            <a:avLst/>
          </a:prstGeom>
          <a:solidFill>
            <a:srgbClr val="748D99"/>
          </a:solid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r>
              <a:rPr lang="en-SG" sz="1600" b="1">
                <a:solidFill>
                  <a:schemeClr val="bg1"/>
                </a:solidFill>
                <a:latin typeface="Calibri" panose="020F0502020204030204" pitchFamily="34" charset="0"/>
                <a:cs typeface="Calibri" panose="020F0502020204030204" pitchFamily="34" charset="0"/>
              </a:rPr>
              <a:t>CHECK FOR ATTRIBUTE VALUES RANGE</a:t>
            </a:r>
          </a:p>
        </p:txBody>
      </p:sp>
      <p:sp>
        <p:nvSpPr>
          <p:cNvPr id="12" name="Title 1">
            <a:extLst>
              <a:ext uri="{FF2B5EF4-FFF2-40B4-BE49-F238E27FC236}">
                <a16:creationId xmlns:a16="http://schemas.microsoft.com/office/drawing/2014/main" id="{5E13A85C-48DE-4C4A-BB73-99C83A925D7A}"/>
              </a:ext>
            </a:extLst>
          </p:cNvPr>
          <p:cNvSpPr txBox="1">
            <a:spLocks/>
          </p:cNvSpPr>
          <p:nvPr/>
        </p:nvSpPr>
        <p:spPr>
          <a:xfrm>
            <a:off x="1961322" y="3264302"/>
            <a:ext cx="1171892" cy="593632"/>
          </a:xfrm>
          <a:prstGeom prst="rect">
            <a:avLst/>
          </a:prstGeom>
          <a:solidFill>
            <a:schemeClr val="tx2"/>
          </a:solid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r>
              <a:rPr lang="en-SG" sz="1200">
                <a:latin typeface="Calibri" panose="020F0502020204030204" pitchFamily="34" charset="0"/>
                <a:cs typeface="Calibri" panose="020F0502020204030204" pitchFamily="34" charset="0"/>
              </a:rPr>
              <a:t>Wide Range</a:t>
            </a:r>
          </a:p>
        </p:txBody>
      </p:sp>
      <p:sp>
        <p:nvSpPr>
          <p:cNvPr id="13" name="Title 1">
            <a:extLst>
              <a:ext uri="{FF2B5EF4-FFF2-40B4-BE49-F238E27FC236}">
                <a16:creationId xmlns:a16="http://schemas.microsoft.com/office/drawing/2014/main" id="{D6D665DF-0AEB-414D-9D84-4E2F26101DBE}"/>
              </a:ext>
            </a:extLst>
          </p:cNvPr>
          <p:cNvSpPr txBox="1">
            <a:spLocks/>
          </p:cNvSpPr>
          <p:nvPr/>
        </p:nvSpPr>
        <p:spPr>
          <a:xfrm>
            <a:off x="3428999" y="3264302"/>
            <a:ext cx="3039555" cy="593632"/>
          </a:xfrm>
          <a:prstGeom prst="rect">
            <a:avLst/>
          </a:prstGeom>
          <a:solidFill>
            <a:schemeClr val="tx2"/>
          </a:solid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r>
              <a:rPr lang="en-SG" sz="1200">
                <a:latin typeface="Calibri" panose="020F0502020204030204" pitchFamily="34" charset="0"/>
                <a:cs typeface="Calibri" panose="020F0502020204030204" pitchFamily="34" charset="0"/>
              </a:rPr>
              <a:t>Adds unjustified weight on the features for prediction model building </a:t>
            </a:r>
          </a:p>
        </p:txBody>
      </p:sp>
      <p:pic>
        <p:nvPicPr>
          <p:cNvPr id="15" name="Picture 14">
            <a:extLst>
              <a:ext uri="{FF2B5EF4-FFF2-40B4-BE49-F238E27FC236}">
                <a16:creationId xmlns:a16="http://schemas.microsoft.com/office/drawing/2014/main" id="{BC64E6E7-6E1B-47CC-9606-C7EB3F0B3259}"/>
              </a:ext>
            </a:extLst>
          </p:cNvPr>
          <p:cNvPicPr>
            <a:picLocks noChangeAspect="1"/>
          </p:cNvPicPr>
          <p:nvPr/>
        </p:nvPicPr>
        <p:blipFill>
          <a:blip r:embed="rId3"/>
          <a:stretch>
            <a:fillRect/>
          </a:stretch>
        </p:blipFill>
        <p:spPr>
          <a:xfrm>
            <a:off x="368179" y="1374012"/>
            <a:ext cx="5981700" cy="1343025"/>
          </a:xfrm>
          <a:prstGeom prst="rect">
            <a:avLst/>
          </a:prstGeom>
        </p:spPr>
      </p:pic>
      <p:sp>
        <p:nvSpPr>
          <p:cNvPr id="16" name="Flowchart: Process 15">
            <a:extLst>
              <a:ext uri="{FF2B5EF4-FFF2-40B4-BE49-F238E27FC236}">
                <a16:creationId xmlns:a16="http://schemas.microsoft.com/office/drawing/2014/main" id="{D64A51E6-2267-49E0-B0A6-981F552BC47F}"/>
              </a:ext>
            </a:extLst>
          </p:cNvPr>
          <p:cNvSpPr/>
          <p:nvPr/>
        </p:nvSpPr>
        <p:spPr>
          <a:xfrm>
            <a:off x="3611593" y="2087145"/>
            <a:ext cx="643270" cy="551564"/>
          </a:xfrm>
          <a:prstGeom prst="flowChartProcess">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7" name="Flowchart: Process 16">
            <a:extLst>
              <a:ext uri="{FF2B5EF4-FFF2-40B4-BE49-F238E27FC236}">
                <a16:creationId xmlns:a16="http://schemas.microsoft.com/office/drawing/2014/main" id="{A3C7781E-67E8-487C-ABEF-D48AD3382834}"/>
              </a:ext>
            </a:extLst>
          </p:cNvPr>
          <p:cNvSpPr/>
          <p:nvPr/>
        </p:nvSpPr>
        <p:spPr>
          <a:xfrm>
            <a:off x="4305507" y="2095779"/>
            <a:ext cx="643270" cy="551564"/>
          </a:xfrm>
          <a:prstGeom prst="flowChartProcess">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2" name="Picture 1">
            <a:extLst>
              <a:ext uri="{FF2B5EF4-FFF2-40B4-BE49-F238E27FC236}">
                <a16:creationId xmlns:a16="http://schemas.microsoft.com/office/drawing/2014/main" id="{302235F4-2B09-4CC8-AA0C-6FE9DAFDEFF7}"/>
              </a:ext>
            </a:extLst>
          </p:cNvPr>
          <p:cNvPicPr>
            <a:picLocks noChangeAspect="1"/>
          </p:cNvPicPr>
          <p:nvPr/>
        </p:nvPicPr>
        <p:blipFill rotWithShape="1">
          <a:blip r:embed="rId4"/>
          <a:srcRect l="891" t="-4481" b="10024"/>
          <a:stretch/>
        </p:blipFill>
        <p:spPr>
          <a:xfrm>
            <a:off x="985635" y="4018330"/>
            <a:ext cx="4735888" cy="386869"/>
          </a:xfrm>
          <a:prstGeom prst="rect">
            <a:avLst/>
          </a:prstGeom>
        </p:spPr>
      </p:pic>
      <p:cxnSp>
        <p:nvCxnSpPr>
          <p:cNvPr id="18" name="Straight Connector 17">
            <a:extLst>
              <a:ext uri="{FF2B5EF4-FFF2-40B4-BE49-F238E27FC236}">
                <a16:creationId xmlns:a16="http://schemas.microsoft.com/office/drawing/2014/main" id="{1AD8D41C-110A-9F4F-94B4-7F391D165682}"/>
              </a:ext>
            </a:extLst>
          </p:cNvPr>
          <p:cNvCxnSpPr>
            <a:cxnSpLocks/>
          </p:cNvCxnSpPr>
          <p:nvPr/>
        </p:nvCxnSpPr>
        <p:spPr>
          <a:xfrm>
            <a:off x="296616" y="611052"/>
            <a:ext cx="6264767" cy="0"/>
          </a:xfrm>
          <a:prstGeom prst="line">
            <a:avLst/>
          </a:prstGeom>
          <a:ln w="57150">
            <a:solidFill>
              <a:srgbClr val="1F284F"/>
            </a:solidFill>
          </a:ln>
        </p:spPr>
        <p:style>
          <a:lnRef idx="1">
            <a:schemeClr val="accent1"/>
          </a:lnRef>
          <a:fillRef idx="0">
            <a:schemeClr val="accent1"/>
          </a:fillRef>
          <a:effectRef idx="0">
            <a:schemeClr val="accent1"/>
          </a:effectRef>
          <a:fontRef idx="minor">
            <a:schemeClr val="tx1"/>
          </a:fontRef>
        </p:style>
      </p:cxnSp>
      <p:sp>
        <p:nvSpPr>
          <p:cNvPr id="19" name="Title 1">
            <a:extLst>
              <a:ext uri="{FF2B5EF4-FFF2-40B4-BE49-F238E27FC236}">
                <a16:creationId xmlns:a16="http://schemas.microsoft.com/office/drawing/2014/main" id="{CF2B77B6-6513-A14C-AFCC-2A4822EEEEA2}"/>
              </a:ext>
            </a:extLst>
          </p:cNvPr>
          <p:cNvSpPr txBox="1">
            <a:spLocks/>
          </p:cNvSpPr>
          <p:nvPr/>
        </p:nvSpPr>
        <p:spPr>
          <a:xfrm>
            <a:off x="259403" y="143823"/>
            <a:ext cx="6301980" cy="467229"/>
          </a:xfrm>
          <a:prstGeom prst="rect">
            <a:avLst/>
          </a:prstGeom>
        </p:spPr>
        <p:txBody>
          <a:bodyPr vert="horz" lIns="51435" tIns="25718" rIns="51435" bIns="25718"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2700">
                <a:latin typeface="Calibri" panose="020F0502020204030204" pitchFamily="34" charset="0"/>
                <a:cs typeface="Calibri" panose="020F0502020204030204" pitchFamily="34" charset="0"/>
              </a:rPr>
              <a:t>Normalization and Dropping Time</a:t>
            </a:r>
          </a:p>
        </p:txBody>
      </p:sp>
      <p:cxnSp>
        <p:nvCxnSpPr>
          <p:cNvPr id="20" name="Straight Connector 19">
            <a:extLst>
              <a:ext uri="{FF2B5EF4-FFF2-40B4-BE49-F238E27FC236}">
                <a16:creationId xmlns:a16="http://schemas.microsoft.com/office/drawing/2014/main" id="{BBF9DBF1-45E9-3340-84C7-1CE85D0DD53D}"/>
              </a:ext>
            </a:extLst>
          </p:cNvPr>
          <p:cNvCxnSpPr>
            <a:cxnSpLocks/>
          </p:cNvCxnSpPr>
          <p:nvPr/>
        </p:nvCxnSpPr>
        <p:spPr>
          <a:xfrm>
            <a:off x="296616" y="717377"/>
            <a:ext cx="6264767" cy="0"/>
          </a:xfrm>
          <a:prstGeom prst="line">
            <a:avLst/>
          </a:prstGeom>
          <a:ln w="19050">
            <a:solidFill>
              <a:srgbClr val="1F284F"/>
            </a:solidFill>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75005956-092F-EF41-A057-6FCDE28BCEAD}"/>
              </a:ext>
            </a:extLst>
          </p:cNvPr>
          <p:cNvSpPr/>
          <p:nvPr/>
        </p:nvSpPr>
        <p:spPr>
          <a:xfrm>
            <a:off x="512943" y="2957368"/>
            <a:ext cx="1171892" cy="306934"/>
          </a:xfrm>
          <a:prstGeom prst="rect">
            <a:avLst/>
          </a:prstGeom>
          <a:solidFill>
            <a:srgbClr val="748D99"/>
          </a:solidFill>
          <a:ln>
            <a:solidFill>
              <a:srgbClr val="748D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a:latin typeface="Calibri" panose="020F0502020204030204" pitchFamily="34" charset="0"/>
                <a:cs typeface="Calibri" panose="020F0502020204030204" pitchFamily="34" charset="0"/>
              </a:rPr>
              <a:t>Time</a:t>
            </a:r>
          </a:p>
        </p:txBody>
      </p:sp>
      <p:sp>
        <p:nvSpPr>
          <p:cNvPr id="22" name="Rectangle 21">
            <a:extLst>
              <a:ext uri="{FF2B5EF4-FFF2-40B4-BE49-F238E27FC236}">
                <a16:creationId xmlns:a16="http://schemas.microsoft.com/office/drawing/2014/main" id="{CDB81E98-11B8-3E49-9BBA-1AD1F6351340}"/>
              </a:ext>
            </a:extLst>
          </p:cNvPr>
          <p:cNvSpPr/>
          <p:nvPr/>
        </p:nvSpPr>
        <p:spPr>
          <a:xfrm>
            <a:off x="3428999" y="2957368"/>
            <a:ext cx="3039555" cy="306935"/>
          </a:xfrm>
          <a:prstGeom prst="rect">
            <a:avLst/>
          </a:prstGeom>
          <a:solidFill>
            <a:srgbClr val="748D99"/>
          </a:solidFill>
          <a:ln>
            <a:solidFill>
              <a:srgbClr val="748D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a:latin typeface="Calibri" panose="020F0502020204030204" pitchFamily="34" charset="0"/>
                <a:cs typeface="Calibri" panose="020F0502020204030204" pitchFamily="34" charset="0"/>
              </a:rPr>
              <a:t>Rationale for Normalization</a:t>
            </a:r>
          </a:p>
        </p:txBody>
      </p:sp>
      <p:sp>
        <p:nvSpPr>
          <p:cNvPr id="23" name="Rectangle 22">
            <a:extLst>
              <a:ext uri="{FF2B5EF4-FFF2-40B4-BE49-F238E27FC236}">
                <a16:creationId xmlns:a16="http://schemas.microsoft.com/office/drawing/2014/main" id="{2B836491-753D-4CDF-AD0F-B0D4F0AD1945}"/>
              </a:ext>
            </a:extLst>
          </p:cNvPr>
          <p:cNvSpPr/>
          <p:nvPr/>
        </p:nvSpPr>
        <p:spPr>
          <a:xfrm>
            <a:off x="1983526" y="2957368"/>
            <a:ext cx="1121672" cy="306934"/>
          </a:xfrm>
          <a:prstGeom prst="rect">
            <a:avLst/>
          </a:prstGeom>
          <a:solidFill>
            <a:srgbClr val="748D99"/>
          </a:solidFill>
          <a:ln>
            <a:solidFill>
              <a:srgbClr val="748D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a:latin typeface="Calibri" panose="020F0502020204030204" pitchFamily="34" charset="0"/>
                <a:cs typeface="Calibri" panose="020F0502020204030204" pitchFamily="34" charset="0"/>
              </a:rPr>
              <a:t>Amount</a:t>
            </a:r>
          </a:p>
        </p:txBody>
      </p:sp>
      <p:sp>
        <p:nvSpPr>
          <p:cNvPr id="24" name="Title 1">
            <a:extLst>
              <a:ext uri="{FF2B5EF4-FFF2-40B4-BE49-F238E27FC236}">
                <a16:creationId xmlns:a16="http://schemas.microsoft.com/office/drawing/2014/main" id="{4AE1424B-08B7-482F-B0AA-72BB02A7FCFA}"/>
              </a:ext>
            </a:extLst>
          </p:cNvPr>
          <p:cNvSpPr txBox="1">
            <a:spLocks/>
          </p:cNvSpPr>
          <p:nvPr/>
        </p:nvSpPr>
        <p:spPr>
          <a:xfrm>
            <a:off x="512943" y="3264302"/>
            <a:ext cx="1171892" cy="593632"/>
          </a:xfrm>
          <a:prstGeom prst="rect">
            <a:avLst/>
          </a:prstGeom>
          <a:solidFill>
            <a:schemeClr val="tx2"/>
          </a:solid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r>
              <a:rPr lang="en-SG" sz="1200">
                <a:latin typeface="Calibri" panose="020F0502020204030204" pitchFamily="34" charset="0"/>
                <a:cs typeface="Calibri" panose="020F0502020204030204" pitchFamily="34" charset="0"/>
              </a:rPr>
              <a:t>Dropped</a:t>
            </a:r>
          </a:p>
        </p:txBody>
      </p:sp>
    </p:spTree>
    <p:extLst>
      <p:ext uri="{BB962C8B-B14F-4D97-AF65-F5344CB8AC3E}">
        <p14:creationId xmlns:p14="http://schemas.microsoft.com/office/powerpoint/2010/main" val="34629018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75147C9-F7D2-4A79-8E12-B87505A6C7B0}"/>
              </a:ext>
            </a:extLst>
          </p:cNvPr>
          <p:cNvSpPr txBox="1">
            <a:spLocks/>
          </p:cNvSpPr>
          <p:nvPr/>
        </p:nvSpPr>
        <p:spPr>
          <a:xfrm>
            <a:off x="288172" y="883972"/>
            <a:ext cx="6273212" cy="465068"/>
          </a:xfrm>
          <a:prstGeom prst="rect">
            <a:avLst/>
          </a:prstGeom>
          <a:solidFill>
            <a:srgbClr val="748D99"/>
          </a:solid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r>
              <a:rPr lang="en-SG" sz="1800" b="1">
                <a:solidFill>
                  <a:schemeClr val="bg1"/>
                </a:solidFill>
                <a:latin typeface="Calibri" panose="020F0502020204030204" pitchFamily="34" charset="0"/>
                <a:cs typeface="Calibri" panose="020F0502020204030204" pitchFamily="34" charset="0"/>
              </a:rPr>
              <a:t>Check for </a:t>
            </a:r>
            <a:r>
              <a:rPr lang="en-SG" sz="1800">
                <a:solidFill>
                  <a:schemeClr val="bg1"/>
                </a:solidFill>
                <a:latin typeface="Calibri" panose="020F0502020204030204" pitchFamily="34" charset="0"/>
                <a:cs typeface="Calibri" panose="020F0502020204030204" pitchFamily="34" charset="0"/>
              </a:rPr>
              <a:t>Presence</a:t>
            </a:r>
            <a:r>
              <a:rPr lang="en-SG" sz="1800" b="1">
                <a:solidFill>
                  <a:schemeClr val="bg1"/>
                </a:solidFill>
                <a:latin typeface="Calibri" panose="020F0502020204030204" pitchFamily="34" charset="0"/>
                <a:cs typeface="Calibri" panose="020F0502020204030204" pitchFamily="34" charset="0"/>
              </a:rPr>
              <a:t> of Missing Values</a:t>
            </a:r>
          </a:p>
        </p:txBody>
      </p:sp>
      <p:cxnSp>
        <p:nvCxnSpPr>
          <p:cNvPr id="19" name="Straight Connector 18">
            <a:extLst>
              <a:ext uri="{FF2B5EF4-FFF2-40B4-BE49-F238E27FC236}">
                <a16:creationId xmlns:a16="http://schemas.microsoft.com/office/drawing/2014/main" id="{823FAE82-886F-8346-9E22-070F52447DA4}"/>
              </a:ext>
            </a:extLst>
          </p:cNvPr>
          <p:cNvCxnSpPr>
            <a:cxnSpLocks/>
          </p:cNvCxnSpPr>
          <p:nvPr/>
        </p:nvCxnSpPr>
        <p:spPr>
          <a:xfrm>
            <a:off x="296616" y="611052"/>
            <a:ext cx="6264767" cy="0"/>
          </a:xfrm>
          <a:prstGeom prst="line">
            <a:avLst/>
          </a:prstGeom>
          <a:ln w="57150">
            <a:solidFill>
              <a:srgbClr val="1F284F"/>
            </a:solidFill>
          </a:ln>
        </p:spPr>
        <p:style>
          <a:lnRef idx="1">
            <a:schemeClr val="accent1"/>
          </a:lnRef>
          <a:fillRef idx="0">
            <a:schemeClr val="accent1"/>
          </a:fillRef>
          <a:effectRef idx="0">
            <a:schemeClr val="accent1"/>
          </a:effectRef>
          <a:fontRef idx="minor">
            <a:schemeClr val="tx1"/>
          </a:fontRef>
        </p:style>
      </p:cxnSp>
      <p:sp>
        <p:nvSpPr>
          <p:cNvPr id="21" name="Title 1">
            <a:extLst>
              <a:ext uri="{FF2B5EF4-FFF2-40B4-BE49-F238E27FC236}">
                <a16:creationId xmlns:a16="http://schemas.microsoft.com/office/drawing/2014/main" id="{7E2EDB2F-8817-EA4E-9B53-AD3700EB5A9B}"/>
              </a:ext>
            </a:extLst>
          </p:cNvPr>
          <p:cNvSpPr txBox="1">
            <a:spLocks/>
          </p:cNvSpPr>
          <p:nvPr/>
        </p:nvSpPr>
        <p:spPr>
          <a:xfrm>
            <a:off x="259403" y="143823"/>
            <a:ext cx="4114800" cy="467229"/>
          </a:xfrm>
          <a:prstGeom prst="rect">
            <a:avLst/>
          </a:prstGeom>
        </p:spPr>
        <p:txBody>
          <a:bodyPr vert="horz" lIns="51435" tIns="25718" rIns="51435" bIns="25718"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2700">
                <a:latin typeface="Calibri" panose="020F0502020204030204" pitchFamily="34" charset="0"/>
                <a:cs typeface="Calibri" panose="020F0502020204030204" pitchFamily="34" charset="0"/>
              </a:rPr>
              <a:t>Missing Values Imputation</a:t>
            </a:r>
          </a:p>
        </p:txBody>
      </p:sp>
      <p:cxnSp>
        <p:nvCxnSpPr>
          <p:cNvPr id="22" name="Straight Connector 21">
            <a:extLst>
              <a:ext uri="{FF2B5EF4-FFF2-40B4-BE49-F238E27FC236}">
                <a16:creationId xmlns:a16="http://schemas.microsoft.com/office/drawing/2014/main" id="{3D10B23C-EFFA-EA44-97BF-E24C92FA6ABA}"/>
              </a:ext>
            </a:extLst>
          </p:cNvPr>
          <p:cNvCxnSpPr>
            <a:cxnSpLocks/>
          </p:cNvCxnSpPr>
          <p:nvPr/>
        </p:nvCxnSpPr>
        <p:spPr>
          <a:xfrm>
            <a:off x="296616" y="717377"/>
            <a:ext cx="6264767" cy="0"/>
          </a:xfrm>
          <a:prstGeom prst="line">
            <a:avLst/>
          </a:prstGeom>
          <a:ln w="19050">
            <a:solidFill>
              <a:srgbClr val="1F284F"/>
            </a:solidFill>
          </a:ln>
        </p:spPr>
        <p:style>
          <a:lnRef idx="1">
            <a:schemeClr val="accent1"/>
          </a:lnRef>
          <a:fillRef idx="0">
            <a:schemeClr val="accent1"/>
          </a:fillRef>
          <a:effectRef idx="0">
            <a:schemeClr val="accent1"/>
          </a:effectRef>
          <a:fontRef idx="minor">
            <a:schemeClr val="tx1"/>
          </a:fontRef>
        </p:style>
      </p:cxnSp>
      <p:sp>
        <p:nvSpPr>
          <p:cNvPr id="24" name="Title 1">
            <a:extLst>
              <a:ext uri="{FF2B5EF4-FFF2-40B4-BE49-F238E27FC236}">
                <a16:creationId xmlns:a16="http://schemas.microsoft.com/office/drawing/2014/main" id="{A29E9F20-35CB-FF42-AFE0-D6157299ED85}"/>
              </a:ext>
            </a:extLst>
          </p:cNvPr>
          <p:cNvSpPr txBox="1">
            <a:spLocks/>
          </p:cNvSpPr>
          <p:nvPr/>
        </p:nvSpPr>
        <p:spPr>
          <a:xfrm>
            <a:off x="313572" y="3175025"/>
            <a:ext cx="6235998" cy="708336"/>
          </a:xfrm>
          <a:prstGeom prst="rect">
            <a:avLst/>
          </a:prstGeom>
          <a:solidFill>
            <a:schemeClr val="tx2"/>
          </a:solid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SG" sz="1600">
                <a:latin typeface="Calibri" panose="020F0502020204030204" pitchFamily="34" charset="0"/>
                <a:cs typeface="Calibri" panose="020F0502020204030204" pitchFamily="34" charset="0"/>
              </a:rPr>
              <a:t>- Only </a:t>
            </a:r>
            <a:r>
              <a:rPr lang="en-SG" sz="1600" b="1">
                <a:latin typeface="Calibri" panose="020F0502020204030204" pitchFamily="34" charset="0"/>
                <a:cs typeface="Calibri" panose="020F0502020204030204" pitchFamily="34" charset="0"/>
              </a:rPr>
              <a:t>Feature 5 and 6 </a:t>
            </a:r>
            <a:r>
              <a:rPr lang="en-SG" sz="1600">
                <a:latin typeface="Calibri" panose="020F0502020204030204" pitchFamily="34" charset="0"/>
                <a:cs typeface="Calibri" panose="020F0502020204030204" pitchFamily="34" charset="0"/>
              </a:rPr>
              <a:t>has missing values </a:t>
            </a:r>
          </a:p>
          <a:p>
            <a:r>
              <a:rPr lang="en-SG" sz="1600">
                <a:latin typeface="Calibri" panose="020F0502020204030204" pitchFamily="34" charset="0"/>
                <a:cs typeface="Calibri" panose="020F0502020204030204" pitchFamily="34" charset="0"/>
              </a:rPr>
              <a:t>- Percentage of missing values over whole dataset is </a:t>
            </a:r>
            <a:r>
              <a:rPr lang="en-SG" sz="1600" i="1" u="sng">
                <a:latin typeface="Calibri" panose="020F0502020204030204" pitchFamily="34" charset="0"/>
                <a:cs typeface="Calibri" panose="020F0502020204030204" pitchFamily="34" charset="0"/>
              </a:rPr>
              <a:t>below 3%</a:t>
            </a:r>
          </a:p>
        </p:txBody>
      </p:sp>
      <p:pic>
        <p:nvPicPr>
          <p:cNvPr id="25" name="Picture 24">
            <a:extLst>
              <a:ext uri="{FF2B5EF4-FFF2-40B4-BE49-F238E27FC236}">
                <a16:creationId xmlns:a16="http://schemas.microsoft.com/office/drawing/2014/main" id="{DF91647E-DD41-D048-A8D1-EC31D3FDFA8B}"/>
              </a:ext>
            </a:extLst>
          </p:cNvPr>
          <p:cNvPicPr>
            <a:picLocks noChangeAspect="1"/>
          </p:cNvPicPr>
          <p:nvPr/>
        </p:nvPicPr>
        <p:blipFill rotWithShape="1">
          <a:blip r:embed="rId3"/>
          <a:srcRect b="82355"/>
          <a:stretch/>
        </p:blipFill>
        <p:spPr>
          <a:xfrm>
            <a:off x="3145104" y="1940112"/>
            <a:ext cx="935061" cy="282594"/>
          </a:xfrm>
          <a:prstGeom prst="rect">
            <a:avLst/>
          </a:prstGeom>
        </p:spPr>
      </p:pic>
      <p:pic>
        <p:nvPicPr>
          <p:cNvPr id="26" name="Picture 25">
            <a:extLst>
              <a:ext uri="{FF2B5EF4-FFF2-40B4-BE49-F238E27FC236}">
                <a16:creationId xmlns:a16="http://schemas.microsoft.com/office/drawing/2014/main" id="{EEA720D8-DBB1-C149-8796-85CC57F569D8}"/>
              </a:ext>
            </a:extLst>
          </p:cNvPr>
          <p:cNvPicPr>
            <a:picLocks noChangeAspect="1"/>
          </p:cNvPicPr>
          <p:nvPr/>
        </p:nvPicPr>
        <p:blipFill rotWithShape="1">
          <a:blip r:embed="rId4"/>
          <a:srcRect b="7526"/>
          <a:stretch/>
        </p:blipFill>
        <p:spPr>
          <a:xfrm>
            <a:off x="1296795" y="1956024"/>
            <a:ext cx="1842443" cy="836010"/>
          </a:xfrm>
          <a:prstGeom prst="rect">
            <a:avLst/>
          </a:prstGeom>
        </p:spPr>
      </p:pic>
      <p:pic>
        <p:nvPicPr>
          <p:cNvPr id="27" name="Picture 26">
            <a:extLst>
              <a:ext uri="{FF2B5EF4-FFF2-40B4-BE49-F238E27FC236}">
                <a16:creationId xmlns:a16="http://schemas.microsoft.com/office/drawing/2014/main" id="{C6A4EDBB-FB40-144F-9E02-9A69FD2B12CB}"/>
              </a:ext>
            </a:extLst>
          </p:cNvPr>
          <p:cNvPicPr>
            <a:picLocks noChangeAspect="1"/>
          </p:cNvPicPr>
          <p:nvPr/>
        </p:nvPicPr>
        <p:blipFill rotWithShape="1">
          <a:blip r:embed="rId5"/>
          <a:srcRect b="80177"/>
          <a:stretch/>
        </p:blipFill>
        <p:spPr>
          <a:xfrm>
            <a:off x="4324024" y="1954709"/>
            <a:ext cx="935062" cy="159988"/>
          </a:xfrm>
          <a:prstGeom prst="rect">
            <a:avLst/>
          </a:prstGeom>
        </p:spPr>
      </p:pic>
      <p:pic>
        <p:nvPicPr>
          <p:cNvPr id="28" name="Picture 27">
            <a:extLst>
              <a:ext uri="{FF2B5EF4-FFF2-40B4-BE49-F238E27FC236}">
                <a16:creationId xmlns:a16="http://schemas.microsoft.com/office/drawing/2014/main" id="{CC062277-D0CA-0244-92D2-6A1A644BDFDA}"/>
              </a:ext>
            </a:extLst>
          </p:cNvPr>
          <p:cNvPicPr>
            <a:picLocks noChangeAspect="1"/>
          </p:cNvPicPr>
          <p:nvPr/>
        </p:nvPicPr>
        <p:blipFill rotWithShape="1">
          <a:blip r:embed="rId3"/>
          <a:srcRect t="24865" b="37876"/>
          <a:stretch/>
        </p:blipFill>
        <p:spPr>
          <a:xfrm>
            <a:off x="3170156" y="2214079"/>
            <a:ext cx="935061" cy="596711"/>
          </a:xfrm>
          <a:prstGeom prst="rect">
            <a:avLst/>
          </a:prstGeom>
        </p:spPr>
      </p:pic>
      <p:pic>
        <p:nvPicPr>
          <p:cNvPr id="29" name="Picture 28">
            <a:extLst>
              <a:ext uri="{FF2B5EF4-FFF2-40B4-BE49-F238E27FC236}">
                <a16:creationId xmlns:a16="http://schemas.microsoft.com/office/drawing/2014/main" id="{3D7BBE7F-D1A6-9540-88F4-5E680839C2FA}"/>
              </a:ext>
            </a:extLst>
          </p:cNvPr>
          <p:cNvPicPr>
            <a:picLocks noChangeAspect="1"/>
          </p:cNvPicPr>
          <p:nvPr/>
        </p:nvPicPr>
        <p:blipFill rotWithShape="1">
          <a:blip r:embed="rId5"/>
          <a:srcRect t="19823"/>
          <a:stretch/>
        </p:blipFill>
        <p:spPr>
          <a:xfrm>
            <a:off x="4324025" y="2189027"/>
            <a:ext cx="935061" cy="647118"/>
          </a:xfrm>
          <a:prstGeom prst="rect">
            <a:avLst/>
          </a:prstGeom>
        </p:spPr>
      </p:pic>
      <p:pic>
        <p:nvPicPr>
          <p:cNvPr id="30" name="Picture 29">
            <a:extLst>
              <a:ext uri="{FF2B5EF4-FFF2-40B4-BE49-F238E27FC236}">
                <a16:creationId xmlns:a16="http://schemas.microsoft.com/office/drawing/2014/main" id="{EC10F913-86C7-E344-8879-CEB4AFC4B04F}"/>
              </a:ext>
            </a:extLst>
          </p:cNvPr>
          <p:cNvPicPr>
            <a:picLocks noChangeAspect="1"/>
          </p:cNvPicPr>
          <p:nvPr/>
        </p:nvPicPr>
        <p:blipFill>
          <a:blip r:embed="rId5"/>
          <a:stretch>
            <a:fillRect/>
          </a:stretch>
        </p:blipFill>
        <p:spPr>
          <a:xfrm>
            <a:off x="4229795" y="1941591"/>
            <a:ext cx="1065971" cy="920102"/>
          </a:xfrm>
          <a:prstGeom prst="rect">
            <a:avLst/>
          </a:prstGeom>
        </p:spPr>
      </p:pic>
      <p:sp>
        <p:nvSpPr>
          <p:cNvPr id="31" name="Rectangle: Rounded Corners 13">
            <a:extLst>
              <a:ext uri="{FF2B5EF4-FFF2-40B4-BE49-F238E27FC236}">
                <a16:creationId xmlns:a16="http://schemas.microsoft.com/office/drawing/2014/main" id="{54927452-E48A-484C-B1FE-F4AA45EB0E07}"/>
              </a:ext>
            </a:extLst>
          </p:cNvPr>
          <p:cNvSpPr/>
          <p:nvPr/>
        </p:nvSpPr>
        <p:spPr>
          <a:xfrm>
            <a:off x="3075730" y="1879051"/>
            <a:ext cx="1095087" cy="267225"/>
          </a:xfrm>
          <a:prstGeom prst="roundRect">
            <a:avLst/>
          </a:prstGeom>
          <a:solidFill>
            <a:srgbClr val="748D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a:latin typeface="Calibri" panose="020F0502020204030204" pitchFamily="34" charset="0"/>
                <a:cs typeface="Calibri" panose="020F0502020204030204" pitchFamily="34" charset="0"/>
              </a:rPr>
              <a:t>Feature 5</a:t>
            </a:r>
          </a:p>
        </p:txBody>
      </p:sp>
      <p:sp>
        <p:nvSpPr>
          <p:cNvPr id="32" name="Rectangle: Rounded Corners 14">
            <a:extLst>
              <a:ext uri="{FF2B5EF4-FFF2-40B4-BE49-F238E27FC236}">
                <a16:creationId xmlns:a16="http://schemas.microsoft.com/office/drawing/2014/main" id="{D0064581-803C-F044-A32A-8742750A3202}"/>
              </a:ext>
            </a:extLst>
          </p:cNvPr>
          <p:cNvSpPr/>
          <p:nvPr/>
        </p:nvSpPr>
        <p:spPr>
          <a:xfrm>
            <a:off x="4259657" y="1876038"/>
            <a:ext cx="1095087" cy="267225"/>
          </a:xfrm>
          <a:prstGeom prst="roundRect">
            <a:avLst/>
          </a:prstGeom>
          <a:solidFill>
            <a:srgbClr val="748D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a:latin typeface="Calibri" panose="020F0502020204030204" pitchFamily="34" charset="0"/>
                <a:cs typeface="Calibri" panose="020F0502020204030204" pitchFamily="34" charset="0"/>
              </a:rPr>
              <a:t>Feature 6</a:t>
            </a:r>
          </a:p>
        </p:txBody>
      </p:sp>
    </p:spTree>
    <p:extLst>
      <p:ext uri="{BB962C8B-B14F-4D97-AF65-F5344CB8AC3E}">
        <p14:creationId xmlns:p14="http://schemas.microsoft.com/office/powerpoint/2010/main" val="22583529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34E9503-EDC3-46C8-BE3F-FA1E6FFF8239}"/>
              </a:ext>
            </a:extLst>
          </p:cNvPr>
          <p:cNvSpPr/>
          <p:nvPr/>
        </p:nvSpPr>
        <p:spPr>
          <a:xfrm>
            <a:off x="1890404" y="1036407"/>
            <a:ext cx="4967597" cy="36569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600" b="1">
                <a:solidFill>
                  <a:schemeClr val="tx1"/>
                </a:solidFill>
                <a:latin typeface="Century Gothic" panose="020B0502020202020204" pitchFamily="34" charset="0"/>
              </a:rPr>
              <a:t>	Introduction</a:t>
            </a:r>
          </a:p>
        </p:txBody>
      </p:sp>
      <p:sp>
        <p:nvSpPr>
          <p:cNvPr id="9" name="Rectangle 8">
            <a:extLst>
              <a:ext uri="{FF2B5EF4-FFF2-40B4-BE49-F238E27FC236}">
                <a16:creationId xmlns:a16="http://schemas.microsoft.com/office/drawing/2014/main" id="{B78F6BE3-A4A8-4626-9DFC-0F0455B77997}"/>
              </a:ext>
            </a:extLst>
          </p:cNvPr>
          <p:cNvSpPr/>
          <p:nvPr/>
        </p:nvSpPr>
        <p:spPr>
          <a:xfrm>
            <a:off x="2257795" y="1596826"/>
            <a:ext cx="4600203" cy="36569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600" b="1">
                <a:solidFill>
                  <a:schemeClr val="tx1"/>
                </a:solidFill>
                <a:latin typeface="Century Gothic" panose="020B0502020202020204" pitchFamily="34" charset="0"/>
              </a:rPr>
              <a:t>	Exploratory Data Analysis</a:t>
            </a:r>
          </a:p>
        </p:txBody>
      </p:sp>
      <p:sp>
        <p:nvSpPr>
          <p:cNvPr id="13" name="Rectangle 12">
            <a:extLst>
              <a:ext uri="{FF2B5EF4-FFF2-40B4-BE49-F238E27FC236}">
                <a16:creationId xmlns:a16="http://schemas.microsoft.com/office/drawing/2014/main" id="{EFABBF03-E2C5-4BB0-94DE-61A122BB68AF}"/>
              </a:ext>
            </a:extLst>
          </p:cNvPr>
          <p:cNvSpPr/>
          <p:nvPr/>
        </p:nvSpPr>
        <p:spPr>
          <a:xfrm>
            <a:off x="2585109" y="2148369"/>
            <a:ext cx="4272889" cy="35855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575" b="1">
                <a:solidFill>
                  <a:schemeClr val="tx1"/>
                </a:solidFill>
                <a:latin typeface="Century Gothic" panose="020B0502020202020204" pitchFamily="34" charset="0"/>
              </a:rPr>
              <a:t>	</a:t>
            </a:r>
            <a:r>
              <a:rPr lang="en-GB" sz="1600" b="1">
                <a:solidFill>
                  <a:schemeClr val="tx1"/>
                </a:solidFill>
                <a:latin typeface="Century Gothic" panose="020B0502020202020204" pitchFamily="34" charset="0"/>
              </a:rPr>
              <a:t>Data Pre-Processing</a:t>
            </a:r>
            <a:endParaRPr lang="en-GB" sz="788" b="1">
              <a:solidFill>
                <a:schemeClr val="tx1"/>
              </a:solidFill>
              <a:latin typeface="Century Gothic" panose="020B0502020202020204" pitchFamily="34" charset="0"/>
            </a:endParaRPr>
          </a:p>
        </p:txBody>
      </p:sp>
      <p:cxnSp>
        <p:nvCxnSpPr>
          <p:cNvPr id="16" name="Straight Connector 15">
            <a:extLst>
              <a:ext uri="{FF2B5EF4-FFF2-40B4-BE49-F238E27FC236}">
                <a16:creationId xmlns:a16="http://schemas.microsoft.com/office/drawing/2014/main" id="{9AA63EF4-FAFC-44B2-9F0C-5776FBC9053B}"/>
              </a:ext>
            </a:extLst>
          </p:cNvPr>
          <p:cNvCxnSpPr>
            <a:cxnSpLocks/>
          </p:cNvCxnSpPr>
          <p:nvPr/>
        </p:nvCxnSpPr>
        <p:spPr>
          <a:xfrm>
            <a:off x="296616" y="611052"/>
            <a:ext cx="6264767" cy="0"/>
          </a:xfrm>
          <a:prstGeom prst="line">
            <a:avLst/>
          </a:prstGeom>
          <a:ln w="57150">
            <a:solidFill>
              <a:srgbClr val="1F284F"/>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1C0F2800-AABE-442A-861F-822210C54AC1}"/>
              </a:ext>
            </a:extLst>
          </p:cNvPr>
          <p:cNvCxnSpPr>
            <a:cxnSpLocks/>
          </p:cNvCxnSpPr>
          <p:nvPr/>
        </p:nvCxnSpPr>
        <p:spPr>
          <a:xfrm>
            <a:off x="296616" y="717377"/>
            <a:ext cx="6264767" cy="0"/>
          </a:xfrm>
          <a:prstGeom prst="line">
            <a:avLst/>
          </a:prstGeom>
          <a:ln w="19050">
            <a:solidFill>
              <a:srgbClr val="1F284F"/>
            </a:solidFill>
          </a:ln>
        </p:spPr>
        <p:style>
          <a:lnRef idx="1">
            <a:schemeClr val="accent1"/>
          </a:lnRef>
          <a:fillRef idx="0">
            <a:schemeClr val="accent1"/>
          </a:fillRef>
          <a:effectRef idx="0">
            <a:schemeClr val="accent1"/>
          </a:effectRef>
          <a:fontRef idx="minor">
            <a:schemeClr val="tx1"/>
          </a:fontRef>
        </p:style>
      </p:cxnSp>
      <p:sp>
        <p:nvSpPr>
          <p:cNvPr id="19" name="Title 1">
            <a:extLst>
              <a:ext uri="{FF2B5EF4-FFF2-40B4-BE49-F238E27FC236}">
                <a16:creationId xmlns:a16="http://schemas.microsoft.com/office/drawing/2014/main" id="{C3D5C6B1-3957-40CA-92E0-7E4D0041A122}"/>
              </a:ext>
            </a:extLst>
          </p:cNvPr>
          <p:cNvSpPr txBox="1">
            <a:spLocks/>
          </p:cNvSpPr>
          <p:nvPr/>
        </p:nvSpPr>
        <p:spPr>
          <a:xfrm>
            <a:off x="259403" y="143823"/>
            <a:ext cx="4114800" cy="467229"/>
          </a:xfrm>
          <a:prstGeom prst="rect">
            <a:avLst/>
          </a:prstGeom>
        </p:spPr>
        <p:txBody>
          <a:bodyPr vert="horz" lIns="51435" tIns="25718" rIns="51435" bIns="25718"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2700">
                <a:latin typeface="Calibri" panose="020F0502020204030204" pitchFamily="34" charset="0"/>
                <a:cs typeface="Calibri" panose="020F0502020204030204" pitchFamily="34" charset="0"/>
              </a:rPr>
              <a:t>Contents</a:t>
            </a:r>
          </a:p>
        </p:txBody>
      </p:sp>
      <p:sp>
        <p:nvSpPr>
          <p:cNvPr id="26" name="Rectangle 25">
            <a:extLst>
              <a:ext uri="{FF2B5EF4-FFF2-40B4-BE49-F238E27FC236}">
                <a16:creationId xmlns:a16="http://schemas.microsoft.com/office/drawing/2014/main" id="{EA6A9D16-F472-4AF4-A9C0-D6FFAB989B9E}"/>
              </a:ext>
            </a:extLst>
          </p:cNvPr>
          <p:cNvSpPr/>
          <p:nvPr/>
        </p:nvSpPr>
        <p:spPr>
          <a:xfrm>
            <a:off x="0" y="1040827"/>
            <a:ext cx="1890403" cy="361278"/>
          </a:xfrm>
          <a:prstGeom prst="rect">
            <a:avLst/>
          </a:prstGeom>
          <a:solidFill>
            <a:srgbClr val="0F1A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GB" sz="2000" b="1">
                <a:latin typeface="Century Gothic" panose="020B0502020202020204" pitchFamily="34" charset="0"/>
              </a:rPr>
              <a:t>1</a:t>
            </a:r>
            <a:endParaRPr lang="en-GB" sz="1000" b="1">
              <a:latin typeface="Century Gothic" panose="020B0502020202020204" pitchFamily="34" charset="0"/>
            </a:endParaRPr>
          </a:p>
        </p:txBody>
      </p:sp>
      <p:sp>
        <p:nvSpPr>
          <p:cNvPr id="27" name="Rectangle 26">
            <a:extLst>
              <a:ext uri="{FF2B5EF4-FFF2-40B4-BE49-F238E27FC236}">
                <a16:creationId xmlns:a16="http://schemas.microsoft.com/office/drawing/2014/main" id="{6B49D80B-EFB6-495B-9E92-C4A6AB2CC035}"/>
              </a:ext>
            </a:extLst>
          </p:cNvPr>
          <p:cNvSpPr/>
          <p:nvPr/>
        </p:nvSpPr>
        <p:spPr>
          <a:xfrm>
            <a:off x="0" y="1596826"/>
            <a:ext cx="2257798" cy="372192"/>
          </a:xfrm>
          <a:prstGeom prst="rect">
            <a:avLst/>
          </a:prstGeom>
          <a:solidFill>
            <a:srgbClr val="0023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GB" sz="2000" b="1">
                <a:latin typeface="Century Gothic" panose="020B0502020202020204" pitchFamily="34" charset="0"/>
              </a:rPr>
              <a:t>2</a:t>
            </a:r>
          </a:p>
        </p:txBody>
      </p:sp>
      <p:sp>
        <p:nvSpPr>
          <p:cNvPr id="18" name="Rectangle 17">
            <a:extLst>
              <a:ext uri="{FF2B5EF4-FFF2-40B4-BE49-F238E27FC236}">
                <a16:creationId xmlns:a16="http://schemas.microsoft.com/office/drawing/2014/main" id="{90F7E147-6583-4A71-B8AF-79FD19130E9A}"/>
              </a:ext>
            </a:extLst>
          </p:cNvPr>
          <p:cNvSpPr/>
          <p:nvPr/>
        </p:nvSpPr>
        <p:spPr>
          <a:xfrm>
            <a:off x="0" y="2148367"/>
            <a:ext cx="2585111" cy="358551"/>
          </a:xfrm>
          <a:prstGeom prst="rect">
            <a:avLst/>
          </a:prstGeom>
          <a:solidFill>
            <a:srgbClr val="2B4B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GB" sz="2000" b="1">
                <a:latin typeface="Century Gothic" panose="020B0502020202020204" pitchFamily="34" charset="0"/>
              </a:rPr>
              <a:t>3</a:t>
            </a:r>
          </a:p>
        </p:txBody>
      </p:sp>
      <p:sp>
        <p:nvSpPr>
          <p:cNvPr id="21" name="Rectangle 20">
            <a:extLst>
              <a:ext uri="{FF2B5EF4-FFF2-40B4-BE49-F238E27FC236}">
                <a16:creationId xmlns:a16="http://schemas.microsoft.com/office/drawing/2014/main" id="{19350912-007C-443D-A95F-65D57B4B3166}"/>
              </a:ext>
            </a:extLst>
          </p:cNvPr>
          <p:cNvSpPr/>
          <p:nvPr/>
        </p:nvSpPr>
        <p:spPr>
          <a:xfrm>
            <a:off x="2879021" y="2686269"/>
            <a:ext cx="3978975" cy="35855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575" b="1">
                <a:solidFill>
                  <a:schemeClr val="tx1"/>
                </a:solidFill>
                <a:latin typeface="Century Gothic" panose="020B0502020202020204" pitchFamily="34" charset="0"/>
              </a:rPr>
              <a:t>	</a:t>
            </a:r>
            <a:r>
              <a:rPr lang="en-GB" sz="1600" b="1">
                <a:solidFill>
                  <a:schemeClr val="tx1"/>
                </a:solidFill>
                <a:latin typeface="Century Gothic" panose="020B0502020202020204" pitchFamily="34" charset="0"/>
              </a:rPr>
              <a:t>Business Solution</a:t>
            </a:r>
            <a:endParaRPr lang="en-GB" sz="788" b="1">
              <a:solidFill>
                <a:schemeClr val="tx1"/>
              </a:solidFill>
              <a:latin typeface="Century Gothic" panose="020B0502020202020204" pitchFamily="34" charset="0"/>
            </a:endParaRPr>
          </a:p>
        </p:txBody>
      </p:sp>
      <p:sp>
        <p:nvSpPr>
          <p:cNvPr id="22" name="Rectangle 21">
            <a:extLst>
              <a:ext uri="{FF2B5EF4-FFF2-40B4-BE49-F238E27FC236}">
                <a16:creationId xmlns:a16="http://schemas.microsoft.com/office/drawing/2014/main" id="{6FFC7741-6826-4C22-A8F3-FFA8BB5155F2}"/>
              </a:ext>
            </a:extLst>
          </p:cNvPr>
          <p:cNvSpPr/>
          <p:nvPr/>
        </p:nvSpPr>
        <p:spPr>
          <a:xfrm>
            <a:off x="-2" y="2686267"/>
            <a:ext cx="2879023" cy="358551"/>
          </a:xfrm>
          <a:prstGeom prst="rect">
            <a:avLst/>
          </a:prstGeom>
          <a:solidFill>
            <a:srgbClr val="4766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GB" sz="2025" b="1">
                <a:latin typeface="Century Gothic" panose="020B0502020202020204" pitchFamily="34" charset="0"/>
              </a:rPr>
              <a:t>4</a:t>
            </a:r>
          </a:p>
        </p:txBody>
      </p:sp>
      <p:sp>
        <p:nvSpPr>
          <p:cNvPr id="23" name="Rectangle 22">
            <a:extLst>
              <a:ext uri="{FF2B5EF4-FFF2-40B4-BE49-F238E27FC236}">
                <a16:creationId xmlns:a16="http://schemas.microsoft.com/office/drawing/2014/main" id="{BBE44C34-05CF-48B9-92C2-AB557F807475}"/>
              </a:ext>
            </a:extLst>
          </p:cNvPr>
          <p:cNvSpPr/>
          <p:nvPr/>
        </p:nvSpPr>
        <p:spPr>
          <a:xfrm>
            <a:off x="3253095" y="3186826"/>
            <a:ext cx="3604903" cy="35855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575" b="1">
                <a:solidFill>
                  <a:schemeClr val="tx1"/>
                </a:solidFill>
                <a:latin typeface="Century Gothic" panose="020B0502020202020204" pitchFamily="34" charset="0"/>
              </a:rPr>
              <a:t>	</a:t>
            </a:r>
            <a:r>
              <a:rPr lang="en-GB" sz="1600" b="1">
                <a:solidFill>
                  <a:schemeClr val="tx1"/>
                </a:solidFill>
                <a:latin typeface="Century Gothic" panose="020B0502020202020204" pitchFamily="34" charset="0"/>
              </a:rPr>
              <a:t>Model Selection</a:t>
            </a:r>
            <a:endParaRPr lang="en-GB" sz="788" b="1">
              <a:solidFill>
                <a:schemeClr val="tx1"/>
              </a:solidFill>
              <a:latin typeface="Century Gothic" panose="020B0502020202020204" pitchFamily="34" charset="0"/>
            </a:endParaRPr>
          </a:p>
        </p:txBody>
      </p:sp>
      <p:sp>
        <p:nvSpPr>
          <p:cNvPr id="24" name="Rectangle 23">
            <a:extLst>
              <a:ext uri="{FF2B5EF4-FFF2-40B4-BE49-F238E27FC236}">
                <a16:creationId xmlns:a16="http://schemas.microsoft.com/office/drawing/2014/main" id="{8934B540-F928-4061-95E0-80CA92B81233}"/>
              </a:ext>
            </a:extLst>
          </p:cNvPr>
          <p:cNvSpPr/>
          <p:nvPr/>
        </p:nvSpPr>
        <p:spPr>
          <a:xfrm>
            <a:off x="0" y="3186824"/>
            <a:ext cx="3253095" cy="358551"/>
          </a:xfrm>
          <a:prstGeom prst="rect">
            <a:avLst/>
          </a:prstGeom>
          <a:solidFill>
            <a:srgbClr val="547D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GB" sz="2000" b="1">
                <a:latin typeface="Century Gothic" panose="020B0502020202020204" pitchFamily="34" charset="0"/>
              </a:rPr>
              <a:t>5</a:t>
            </a:r>
          </a:p>
        </p:txBody>
      </p:sp>
      <p:sp>
        <p:nvSpPr>
          <p:cNvPr id="29" name="Rectangle 28">
            <a:extLst>
              <a:ext uri="{FF2B5EF4-FFF2-40B4-BE49-F238E27FC236}">
                <a16:creationId xmlns:a16="http://schemas.microsoft.com/office/drawing/2014/main" id="{9B0EDBA2-BA98-4A90-9AFD-0BCB6D306EAD}"/>
              </a:ext>
            </a:extLst>
          </p:cNvPr>
          <p:cNvSpPr/>
          <p:nvPr/>
        </p:nvSpPr>
        <p:spPr>
          <a:xfrm>
            <a:off x="3660565" y="3687382"/>
            <a:ext cx="3197431" cy="35855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575" b="1">
                <a:solidFill>
                  <a:schemeClr val="tx1"/>
                </a:solidFill>
                <a:latin typeface="Century Gothic" panose="020B0502020202020204" pitchFamily="34" charset="0"/>
              </a:rPr>
              <a:t>	</a:t>
            </a:r>
            <a:r>
              <a:rPr lang="en-GB" sz="1600" b="1">
                <a:solidFill>
                  <a:schemeClr val="tx1"/>
                </a:solidFill>
                <a:latin typeface="Century Gothic" panose="020B0502020202020204" pitchFamily="34" charset="0"/>
              </a:rPr>
              <a:t>Recommendations</a:t>
            </a:r>
            <a:endParaRPr lang="en-GB" sz="788" b="1">
              <a:solidFill>
                <a:schemeClr val="tx1"/>
              </a:solidFill>
              <a:latin typeface="Century Gothic" panose="020B0502020202020204" pitchFamily="34" charset="0"/>
            </a:endParaRPr>
          </a:p>
        </p:txBody>
      </p:sp>
      <p:sp>
        <p:nvSpPr>
          <p:cNvPr id="30" name="Rectangle 29">
            <a:extLst>
              <a:ext uri="{FF2B5EF4-FFF2-40B4-BE49-F238E27FC236}">
                <a16:creationId xmlns:a16="http://schemas.microsoft.com/office/drawing/2014/main" id="{07D6F8EB-FB7C-4E89-B544-D4400F3624A8}"/>
              </a:ext>
            </a:extLst>
          </p:cNvPr>
          <p:cNvSpPr/>
          <p:nvPr/>
        </p:nvSpPr>
        <p:spPr>
          <a:xfrm>
            <a:off x="-2" y="3687380"/>
            <a:ext cx="3660567" cy="358551"/>
          </a:xfrm>
          <a:prstGeom prst="rect">
            <a:avLst/>
          </a:prstGeom>
          <a:solidFill>
            <a:srgbClr val="94AE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GB" sz="2000" b="1">
                <a:latin typeface="Century Gothic" panose="020B0502020202020204" pitchFamily="34" charset="0"/>
              </a:rPr>
              <a:t>6</a:t>
            </a:r>
          </a:p>
        </p:txBody>
      </p:sp>
      <p:sp>
        <p:nvSpPr>
          <p:cNvPr id="31" name="Rectangle 30">
            <a:extLst>
              <a:ext uri="{FF2B5EF4-FFF2-40B4-BE49-F238E27FC236}">
                <a16:creationId xmlns:a16="http://schemas.microsoft.com/office/drawing/2014/main" id="{BD3B8766-F6CB-4FFE-82ED-72695A10A470}"/>
              </a:ext>
            </a:extLst>
          </p:cNvPr>
          <p:cNvSpPr/>
          <p:nvPr/>
        </p:nvSpPr>
        <p:spPr>
          <a:xfrm>
            <a:off x="4032173" y="4225284"/>
            <a:ext cx="2825827" cy="35855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575" b="1">
                <a:solidFill>
                  <a:schemeClr val="tx1"/>
                </a:solidFill>
                <a:latin typeface="Century Gothic" panose="020B0502020202020204" pitchFamily="34" charset="0"/>
              </a:rPr>
              <a:t>	</a:t>
            </a:r>
            <a:r>
              <a:rPr lang="en-GB" sz="1600" b="1">
                <a:solidFill>
                  <a:schemeClr val="tx1"/>
                </a:solidFill>
                <a:latin typeface="Century Gothic" panose="020B0502020202020204" pitchFamily="34" charset="0"/>
              </a:rPr>
              <a:t>Conclusion</a:t>
            </a:r>
            <a:endParaRPr lang="en-GB" sz="788" b="1">
              <a:solidFill>
                <a:schemeClr val="tx1"/>
              </a:solidFill>
              <a:latin typeface="Century Gothic" panose="020B0502020202020204" pitchFamily="34" charset="0"/>
            </a:endParaRPr>
          </a:p>
        </p:txBody>
      </p:sp>
      <p:sp>
        <p:nvSpPr>
          <p:cNvPr id="32" name="Rectangle 31">
            <a:extLst>
              <a:ext uri="{FF2B5EF4-FFF2-40B4-BE49-F238E27FC236}">
                <a16:creationId xmlns:a16="http://schemas.microsoft.com/office/drawing/2014/main" id="{D17B3F41-9013-47AE-B050-38C10115AC01}"/>
              </a:ext>
            </a:extLst>
          </p:cNvPr>
          <p:cNvSpPr/>
          <p:nvPr/>
        </p:nvSpPr>
        <p:spPr>
          <a:xfrm>
            <a:off x="-2" y="4225282"/>
            <a:ext cx="4032175" cy="358551"/>
          </a:xfrm>
          <a:prstGeom prst="rect">
            <a:avLst/>
          </a:prstGeom>
          <a:solidFill>
            <a:srgbClr val="94AEDC">
              <a:tint val="66000"/>
              <a:satMod val="1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GB" sz="2000" b="1">
                <a:latin typeface="Century Gothic" panose="020B0502020202020204" pitchFamily="34" charset="0"/>
              </a:rPr>
              <a:t>7</a:t>
            </a:r>
          </a:p>
        </p:txBody>
      </p:sp>
    </p:spTree>
    <p:extLst>
      <p:ext uri="{BB962C8B-B14F-4D97-AF65-F5344CB8AC3E}">
        <p14:creationId xmlns:p14="http://schemas.microsoft.com/office/powerpoint/2010/main" val="16404056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75147C9-F7D2-4A79-8E12-B87505A6C7B0}"/>
              </a:ext>
            </a:extLst>
          </p:cNvPr>
          <p:cNvSpPr txBox="1">
            <a:spLocks/>
          </p:cNvSpPr>
          <p:nvPr/>
        </p:nvSpPr>
        <p:spPr>
          <a:xfrm>
            <a:off x="288172" y="883972"/>
            <a:ext cx="6273212" cy="465068"/>
          </a:xfrm>
          <a:prstGeom prst="rect">
            <a:avLst/>
          </a:prstGeom>
          <a:solidFill>
            <a:srgbClr val="748D99"/>
          </a:solid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r>
              <a:rPr lang="en-SG" sz="1800" b="1">
                <a:solidFill>
                  <a:schemeClr val="bg1"/>
                </a:solidFill>
                <a:latin typeface="Calibri" panose="020F0502020204030204" pitchFamily="34" charset="0"/>
                <a:cs typeface="Calibri" panose="020F0502020204030204" pitchFamily="34" charset="0"/>
              </a:rPr>
              <a:t>Nullity Correlation Matrix Heatmap + Dendrogram</a:t>
            </a:r>
          </a:p>
        </p:txBody>
      </p:sp>
      <p:grpSp>
        <p:nvGrpSpPr>
          <p:cNvPr id="18" name="Group 17">
            <a:extLst>
              <a:ext uri="{FF2B5EF4-FFF2-40B4-BE49-F238E27FC236}">
                <a16:creationId xmlns:a16="http://schemas.microsoft.com/office/drawing/2014/main" id="{0A369FDF-0A28-4B2C-A373-0898EACBD04B}"/>
              </a:ext>
            </a:extLst>
          </p:cNvPr>
          <p:cNvGrpSpPr/>
          <p:nvPr/>
        </p:nvGrpSpPr>
        <p:grpSpPr>
          <a:xfrm>
            <a:off x="578934" y="1540147"/>
            <a:ext cx="2415348" cy="1648642"/>
            <a:chOff x="330388" y="1377863"/>
            <a:chExt cx="3239529" cy="2120374"/>
          </a:xfrm>
        </p:grpSpPr>
        <p:sp>
          <p:nvSpPr>
            <p:cNvPr id="8" name="Rectangle: Rounded Corners 7">
              <a:extLst>
                <a:ext uri="{FF2B5EF4-FFF2-40B4-BE49-F238E27FC236}">
                  <a16:creationId xmlns:a16="http://schemas.microsoft.com/office/drawing/2014/main" id="{F8FA1C4D-E85B-44A1-AFA8-61A273799E87}"/>
                </a:ext>
              </a:extLst>
            </p:cNvPr>
            <p:cNvSpPr/>
            <p:nvPr/>
          </p:nvSpPr>
          <p:spPr>
            <a:xfrm>
              <a:off x="1370222" y="3211627"/>
              <a:ext cx="566361" cy="260082"/>
            </a:xfrm>
            <a:prstGeom prst="roundRect">
              <a:avLst/>
            </a:prstGeom>
            <a:solidFill>
              <a:srgbClr val="748D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a:t>F5</a:t>
              </a:r>
            </a:p>
          </p:txBody>
        </p:sp>
        <p:sp>
          <p:nvSpPr>
            <p:cNvPr id="10" name="Rectangle: Rounded Corners 9">
              <a:extLst>
                <a:ext uri="{FF2B5EF4-FFF2-40B4-BE49-F238E27FC236}">
                  <a16:creationId xmlns:a16="http://schemas.microsoft.com/office/drawing/2014/main" id="{4656939E-959C-4AD5-A26B-A36227478582}"/>
                </a:ext>
              </a:extLst>
            </p:cNvPr>
            <p:cNvSpPr/>
            <p:nvPr/>
          </p:nvSpPr>
          <p:spPr>
            <a:xfrm>
              <a:off x="335339" y="2593968"/>
              <a:ext cx="566361" cy="260082"/>
            </a:xfrm>
            <a:prstGeom prst="roundRect">
              <a:avLst/>
            </a:prstGeom>
            <a:solidFill>
              <a:srgbClr val="748D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a:t>F6</a:t>
              </a:r>
            </a:p>
          </p:txBody>
        </p:sp>
        <p:sp>
          <p:nvSpPr>
            <p:cNvPr id="11" name="Rectangle: Rounded Corners 10">
              <a:extLst>
                <a:ext uri="{FF2B5EF4-FFF2-40B4-BE49-F238E27FC236}">
                  <a16:creationId xmlns:a16="http://schemas.microsoft.com/office/drawing/2014/main" id="{FF60BF6E-D1A9-4E31-92BA-E98B86633F1C}"/>
                </a:ext>
              </a:extLst>
            </p:cNvPr>
            <p:cNvSpPr/>
            <p:nvPr/>
          </p:nvSpPr>
          <p:spPr>
            <a:xfrm>
              <a:off x="330388" y="1768145"/>
              <a:ext cx="566361" cy="260082"/>
            </a:xfrm>
            <a:prstGeom prst="roundRect">
              <a:avLst/>
            </a:prstGeom>
            <a:solidFill>
              <a:srgbClr val="748D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a:t>F5</a:t>
              </a:r>
            </a:p>
          </p:txBody>
        </p:sp>
        <p:sp>
          <p:nvSpPr>
            <p:cNvPr id="12" name="Rectangle: Rounded Corners 11">
              <a:extLst>
                <a:ext uri="{FF2B5EF4-FFF2-40B4-BE49-F238E27FC236}">
                  <a16:creationId xmlns:a16="http://schemas.microsoft.com/office/drawing/2014/main" id="{C66FF6B7-C05B-4976-B687-B915C01B50C8}"/>
                </a:ext>
              </a:extLst>
            </p:cNvPr>
            <p:cNvSpPr/>
            <p:nvPr/>
          </p:nvSpPr>
          <p:spPr>
            <a:xfrm>
              <a:off x="2643132" y="3238155"/>
              <a:ext cx="566361" cy="260082"/>
            </a:xfrm>
            <a:prstGeom prst="roundRect">
              <a:avLst/>
            </a:prstGeom>
            <a:solidFill>
              <a:srgbClr val="748D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a:t>F6</a:t>
              </a:r>
            </a:p>
          </p:txBody>
        </p:sp>
        <p:cxnSp>
          <p:nvCxnSpPr>
            <p:cNvPr id="13" name="Straight Connector 12">
              <a:extLst>
                <a:ext uri="{FF2B5EF4-FFF2-40B4-BE49-F238E27FC236}">
                  <a16:creationId xmlns:a16="http://schemas.microsoft.com/office/drawing/2014/main" id="{220CBCA5-1A22-4C41-A4DC-44D232A04C62}"/>
                </a:ext>
              </a:extLst>
            </p:cNvPr>
            <p:cNvCxnSpPr>
              <a:cxnSpLocks/>
            </p:cNvCxnSpPr>
            <p:nvPr/>
          </p:nvCxnSpPr>
          <p:spPr>
            <a:xfrm>
              <a:off x="991835" y="1377863"/>
              <a:ext cx="0" cy="1745225"/>
            </a:xfrm>
            <a:prstGeom prst="line">
              <a:avLst/>
            </a:prstGeom>
          </p:spPr>
          <p:style>
            <a:lnRef idx="3">
              <a:schemeClr val="dk1"/>
            </a:lnRef>
            <a:fillRef idx="0">
              <a:schemeClr val="dk1"/>
            </a:fillRef>
            <a:effectRef idx="2">
              <a:schemeClr val="dk1"/>
            </a:effectRef>
            <a:fontRef idx="minor">
              <a:schemeClr val="tx1"/>
            </a:fontRef>
          </p:style>
        </p:cxnSp>
        <p:cxnSp>
          <p:nvCxnSpPr>
            <p:cNvPr id="14" name="Straight Connector 13">
              <a:extLst>
                <a:ext uri="{FF2B5EF4-FFF2-40B4-BE49-F238E27FC236}">
                  <a16:creationId xmlns:a16="http://schemas.microsoft.com/office/drawing/2014/main" id="{162C9CAA-59ED-4295-A0A1-818E6239D819}"/>
                </a:ext>
              </a:extLst>
            </p:cNvPr>
            <p:cNvCxnSpPr>
              <a:cxnSpLocks/>
            </p:cNvCxnSpPr>
            <p:nvPr/>
          </p:nvCxnSpPr>
          <p:spPr>
            <a:xfrm flipH="1">
              <a:off x="984431" y="3123088"/>
              <a:ext cx="2585486" cy="0"/>
            </a:xfrm>
            <a:prstGeom prst="line">
              <a:avLst/>
            </a:prstGeom>
          </p:spPr>
          <p:style>
            <a:lnRef idx="3">
              <a:schemeClr val="dk1"/>
            </a:lnRef>
            <a:fillRef idx="0">
              <a:schemeClr val="dk1"/>
            </a:fillRef>
            <a:effectRef idx="2">
              <a:schemeClr val="dk1"/>
            </a:effectRef>
            <a:fontRef idx="minor">
              <a:schemeClr val="tx1"/>
            </a:fontRef>
          </p:style>
        </p:cxnSp>
      </p:grpSp>
      <p:sp>
        <p:nvSpPr>
          <p:cNvPr id="15" name="Title 1">
            <a:extLst>
              <a:ext uri="{FF2B5EF4-FFF2-40B4-BE49-F238E27FC236}">
                <a16:creationId xmlns:a16="http://schemas.microsoft.com/office/drawing/2014/main" id="{ECABC630-6F66-41C2-8523-BEE0CEAEE510}"/>
              </a:ext>
            </a:extLst>
          </p:cNvPr>
          <p:cNvSpPr txBox="1">
            <a:spLocks/>
          </p:cNvSpPr>
          <p:nvPr/>
        </p:nvSpPr>
        <p:spPr>
          <a:xfrm>
            <a:off x="296616" y="3603353"/>
            <a:ext cx="2979983" cy="1060619"/>
          </a:xfrm>
          <a:prstGeom prst="rect">
            <a:avLst/>
          </a:prstGeom>
          <a:solidFill>
            <a:schemeClr val="tx2"/>
          </a:solid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just"/>
            <a:r>
              <a:rPr lang="en-SG" sz="1600" b="1">
                <a:latin typeface="Calibri" panose="020F0502020204030204" pitchFamily="34" charset="0"/>
                <a:cs typeface="Calibri" panose="020F0502020204030204" pitchFamily="34" charset="0"/>
              </a:rPr>
              <a:t>Marginal correlation </a:t>
            </a:r>
            <a:r>
              <a:rPr lang="en-SG" sz="1600">
                <a:latin typeface="Calibri" panose="020F0502020204030204" pitchFamily="34" charset="0"/>
                <a:cs typeface="Calibri" panose="020F0502020204030204" pitchFamily="34" charset="0"/>
              </a:rPr>
              <a:t>(0.1) between the presence or absence of </a:t>
            </a:r>
            <a:r>
              <a:rPr lang="en-SG" sz="1600" u="sng">
                <a:latin typeface="Calibri" panose="020F0502020204030204" pitchFamily="34" charset="0"/>
                <a:cs typeface="Calibri" panose="020F0502020204030204" pitchFamily="34" charset="0"/>
              </a:rPr>
              <a:t>Feature 5 &amp; 6</a:t>
            </a:r>
          </a:p>
        </p:txBody>
      </p:sp>
      <p:sp>
        <p:nvSpPr>
          <p:cNvPr id="16" name="Title 1">
            <a:extLst>
              <a:ext uri="{FF2B5EF4-FFF2-40B4-BE49-F238E27FC236}">
                <a16:creationId xmlns:a16="http://schemas.microsoft.com/office/drawing/2014/main" id="{9EB66869-A7F8-4848-A873-361F59B5B90F}"/>
              </a:ext>
            </a:extLst>
          </p:cNvPr>
          <p:cNvSpPr txBox="1">
            <a:spLocks/>
          </p:cNvSpPr>
          <p:nvPr/>
        </p:nvSpPr>
        <p:spPr>
          <a:xfrm>
            <a:off x="3378199" y="3566805"/>
            <a:ext cx="3132384" cy="1097172"/>
          </a:xfrm>
          <a:prstGeom prst="rect">
            <a:avLst/>
          </a:prstGeom>
          <a:solidFill>
            <a:schemeClr val="tx2"/>
          </a:solid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marL="171450" indent="-171450">
              <a:buSzPct val="150000"/>
              <a:buFont typeface="Arial" panose="020B0604020202020204" pitchFamily="34" charset="0"/>
              <a:buChar char="•"/>
            </a:pPr>
            <a:r>
              <a:rPr lang="en-SG" sz="1400">
                <a:latin typeface="Calibri" panose="020F0502020204030204" pitchFamily="34" charset="0"/>
                <a:cs typeface="Calibri" panose="020F0502020204030204" pitchFamily="34" charset="0"/>
              </a:rPr>
              <a:t>Relationship between </a:t>
            </a:r>
            <a:r>
              <a:rPr lang="en-SG" sz="1400" u="sng" err="1">
                <a:latin typeface="Calibri" panose="020F0502020204030204" pitchFamily="34" charset="0"/>
                <a:cs typeface="Calibri" panose="020F0502020204030204" pitchFamily="34" charset="0"/>
              </a:rPr>
              <a:t>normAmount</a:t>
            </a:r>
            <a:r>
              <a:rPr lang="en-SG" sz="1400" u="sng">
                <a:latin typeface="Calibri" panose="020F0502020204030204" pitchFamily="34" charset="0"/>
                <a:cs typeface="Calibri" panose="020F0502020204030204" pitchFamily="34" charset="0"/>
              </a:rPr>
              <a:t> </a:t>
            </a:r>
            <a:r>
              <a:rPr lang="en-SG" sz="1400">
                <a:latin typeface="Calibri" panose="020F0502020204030204" pitchFamily="34" charset="0"/>
                <a:cs typeface="Calibri" panose="020F0502020204030204" pitchFamily="34" charset="0"/>
              </a:rPr>
              <a:t>and the missing values for </a:t>
            </a:r>
            <a:r>
              <a:rPr lang="en-SG" sz="1400" u="sng">
                <a:latin typeface="Calibri" panose="020F0502020204030204" pitchFamily="34" charset="0"/>
                <a:cs typeface="Calibri" panose="020F0502020204030204" pitchFamily="34" charset="0"/>
              </a:rPr>
              <a:t>Feature 5</a:t>
            </a:r>
          </a:p>
          <a:p>
            <a:pPr marL="171450" indent="-171450">
              <a:buSzPct val="150000"/>
              <a:buFont typeface="Arial" panose="020B0604020202020204" pitchFamily="34" charset="0"/>
              <a:buChar char="•"/>
            </a:pPr>
            <a:r>
              <a:rPr lang="en-SG" sz="1400">
                <a:latin typeface="Calibri" panose="020F0502020204030204" pitchFamily="34" charset="0"/>
                <a:cs typeface="Calibri" panose="020F0502020204030204" pitchFamily="34" charset="0"/>
              </a:rPr>
              <a:t>Relationship between missing values for </a:t>
            </a:r>
            <a:r>
              <a:rPr lang="en-SG" sz="1400" u="sng">
                <a:latin typeface="Calibri" panose="020F0502020204030204" pitchFamily="34" charset="0"/>
                <a:cs typeface="Calibri" panose="020F0502020204030204" pitchFamily="34" charset="0"/>
              </a:rPr>
              <a:t>Feature 5 and Feature 6</a:t>
            </a:r>
          </a:p>
        </p:txBody>
      </p:sp>
      <p:pic>
        <p:nvPicPr>
          <p:cNvPr id="17" name="Picture 16">
            <a:extLst>
              <a:ext uri="{FF2B5EF4-FFF2-40B4-BE49-F238E27FC236}">
                <a16:creationId xmlns:a16="http://schemas.microsoft.com/office/drawing/2014/main" id="{DF98D912-B842-4479-BB0A-3A875126B0B6}"/>
              </a:ext>
            </a:extLst>
          </p:cNvPr>
          <p:cNvPicPr>
            <a:picLocks noChangeAspect="1"/>
          </p:cNvPicPr>
          <p:nvPr/>
        </p:nvPicPr>
        <p:blipFill rotWithShape="1">
          <a:blip r:embed="rId3"/>
          <a:srcRect b="1364"/>
          <a:stretch/>
        </p:blipFill>
        <p:spPr>
          <a:xfrm>
            <a:off x="3995205" y="1424885"/>
            <a:ext cx="1898371" cy="2141920"/>
          </a:xfrm>
          <a:prstGeom prst="rect">
            <a:avLst/>
          </a:prstGeom>
        </p:spPr>
      </p:pic>
      <p:pic>
        <p:nvPicPr>
          <p:cNvPr id="20" name="Picture 19">
            <a:extLst>
              <a:ext uri="{FF2B5EF4-FFF2-40B4-BE49-F238E27FC236}">
                <a16:creationId xmlns:a16="http://schemas.microsoft.com/office/drawing/2014/main" id="{4FEFE314-CFE7-4548-827A-A09CC4936C0A}"/>
              </a:ext>
            </a:extLst>
          </p:cNvPr>
          <p:cNvPicPr>
            <a:picLocks noChangeAspect="1"/>
          </p:cNvPicPr>
          <p:nvPr/>
        </p:nvPicPr>
        <p:blipFill>
          <a:blip r:embed="rId4"/>
          <a:stretch>
            <a:fillRect/>
          </a:stretch>
        </p:blipFill>
        <p:spPr>
          <a:xfrm>
            <a:off x="1075790" y="2297549"/>
            <a:ext cx="1097878" cy="630538"/>
          </a:xfrm>
          <a:prstGeom prst="rect">
            <a:avLst/>
          </a:prstGeom>
        </p:spPr>
      </p:pic>
      <p:cxnSp>
        <p:nvCxnSpPr>
          <p:cNvPr id="19" name="Straight Connector 18">
            <a:extLst>
              <a:ext uri="{FF2B5EF4-FFF2-40B4-BE49-F238E27FC236}">
                <a16:creationId xmlns:a16="http://schemas.microsoft.com/office/drawing/2014/main" id="{823FAE82-886F-8346-9E22-070F52447DA4}"/>
              </a:ext>
            </a:extLst>
          </p:cNvPr>
          <p:cNvCxnSpPr>
            <a:cxnSpLocks/>
          </p:cNvCxnSpPr>
          <p:nvPr/>
        </p:nvCxnSpPr>
        <p:spPr>
          <a:xfrm>
            <a:off x="296616" y="611052"/>
            <a:ext cx="6264767" cy="0"/>
          </a:xfrm>
          <a:prstGeom prst="line">
            <a:avLst/>
          </a:prstGeom>
          <a:ln w="57150">
            <a:solidFill>
              <a:srgbClr val="1F284F"/>
            </a:solidFill>
          </a:ln>
        </p:spPr>
        <p:style>
          <a:lnRef idx="1">
            <a:schemeClr val="accent1"/>
          </a:lnRef>
          <a:fillRef idx="0">
            <a:schemeClr val="accent1"/>
          </a:fillRef>
          <a:effectRef idx="0">
            <a:schemeClr val="accent1"/>
          </a:effectRef>
          <a:fontRef idx="minor">
            <a:schemeClr val="tx1"/>
          </a:fontRef>
        </p:style>
      </p:cxnSp>
      <p:sp>
        <p:nvSpPr>
          <p:cNvPr id="21" name="Title 1">
            <a:extLst>
              <a:ext uri="{FF2B5EF4-FFF2-40B4-BE49-F238E27FC236}">
                <a16:creationId xmlns:a16="http://schemas.microsoft.com/office/drawing/2014/main" id="{7E2EDB2F-8817-EA4E-9B53-AD3700EB5A9B}"/>
              </a:ext>
            </a:extLst>
          </p:cNvPr>
          <p:cNvSpPr txBox="1">
            <a:spLocks/>
          </p:cNvSpPr>
          <p:nvPr/>
        </p:nvSpPr>
        <p:spPr>
          <a:xfrm>
            <a:off x="259403" y="143823"/>
            <a:ext cx="4114800" cy="467229"/>
          </a:xfrm>
          <a:prstGeom prst="rect">
            <a:avLst/>
          </a:prstGeom>
        </p:spPr>
        <p:txBody>
          <a:bodyPr vert="horz" lIns="51435" tIns="25718" rIns="51435" bIns="25718"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2700">
                <a:latin typeface="Calibri" panose="020F0502020204030204" pitchFamily="34" charset="0"/>
                <a:cs typeface="Calibri" panose="020F0502020204030204" pitchFamily="34" charset="0"/>
              </a:rPr>
              <a:t>Missing Values Imputation</a:t>
            </a:r>
          </a:p>
        </p:txBody>
      </p:sp>
      <p:cxnSp>
        <p:nvCxnSpPr>
          <p:cNvPr id="22" name="Straight Connector 21">
            <a:extLst>
              <a:ext uri="{FF2B5EF4-FFF2-40B4-BE49-F238E27FC236}">
                <a16:creationId xmlns:a16="http://schemas.microsoft.com/office/drawing/2014/main" id="{3D10B23C-EFFA-EA44-97BF-E24C92FA6ABA}"/>
              </a:ext>
            </a:extLst>
          </p:cNvPr>
          <p:cNvCxnSpPr>
            <a:cxnSpLocks/>
          </p:cNvCxnSpPr>
          <p:nvPr/>
        </p:nvCxnSpPr>
        <p:spPr>
          <a:xfrm>
            <a:off x="296616" y="717377"/>
            <a:ext cx="6264767" cy="0"/>
          </a:xfrm>
          <a:prstGeom prst="line">
            <a:avLst/>
          </a:prstGeom>
          <a:ln w="19050">
            <a:solidFill>
              <a:srgbClr val="1F284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78422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74C6E508-5613-465F-9D76-CB021ED27A9C}"/>
              </a:ext>
            </a:extLst>
          </p:cNvPr>
          <p:cNvSpPr txBox="1">
            <a:spLocks/>
          </p:cNvSpPr>
          <p:nvPr/>
        </p:nvSpPr>
        <p:spPr>
          <a:xfrm>
            <a:off x="296617" y="3740855"/>
            <a:ext cx="6341576" cy="334523"/>
          </a:xfrm>
          <a:prstGeom prst="rect">
            <a:avLst/>
          </a:prstGeom>
          <a:solidFill>
            <a:schemeClr val="tx2"/>
          </a:solid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r>
              <a:rPr lang="en-SG" sz="1400">
                <a:solidFill>
                  <a:schemeClr val="tx1"/>
                </a:solidFill>
                <a:latin typeface="Calibri" panose="020F0502020204030204" pitchFamily="34" charset="0"/>
                <a:cs typeface="Calibri" panose="020F0502020204030204" pitchFamily="34" charset="0"/>
              </a:rPr>
              <a:t>Features definition and contexts are unknown</a:t>
            </a:r>
          </a:p>
        </p:txBody>
      </p:sp>
      <p:sp>
        <p:nvSpPr>
          <p:cNvPr id="19" name="Title 1">
            <a:extLst>
              <a:ext uri="{FF2B5EF4-FFF2-40B4-BE49-F238E27FC236}">
                <a16:creationId xmlns:a16="http://schemas.microsoft.com/office/drawing/2014/main" id="{674D1A99-DAB2-4499-85B4-624C3D142C67}"/>
              </a:ext>
            </a:extLst>
          </p:cNvPr>
          <p:cNvSpPr txBox="1">
            <a:spLocks/>
          </p:cNvSpPr>
          <p:nvPr/>
        </p:nvSpPr>
        <p:spPr>
          <a:xfrm>
            <a:off x="296616" y="4205255"/>
            <a:ext cx="6341576" cy="334523"/>
          </a:xfrm>
          <a:prstGeom prst="rect">
            <a:avLst/>
          </a:prstGeom>
          <a:solidFill>
            <a:schemeClr val="tx2"/>
          </a:solid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r>
              <a:rPr lang="en-SG" sz="1400" b="1">
                <a:solidFill>
                  <a:schemeClr val="tx1"/>
                </a:solidFill>
                <a:latin typeface="Calibri" panose="020F0502020204030204" pitchFamily="34" charset="0"/>
                <a:cs typeface="Calibri" panose="020F0502020204030204" pitchFamily="34" charset="0"/>
              </a:rPr>
              <a:t>SOLUTION : MULTIPLE IMPUTATION </a:t>
            </a:r>
            <a:r>
              <a:rPr lang="en-SG" sz="1400">
                <a:solidFill>
                  <a:schemeClr val="tx1"/>
                </a:solidFill>
                <a:latin typeface="Calibri" panose="020F0502020204030204" pitchFamily="34" charset="0"/>
                <a:cs typeface="Calibri" panose="020F0502020204030204" pitchFamily="34" charset="0"/>
              </a:rPr>
              <a:t>(using sklearn by </a:t>
            </a:r>
            <a:r>
              <a:rPr lang="en-SG" sz="1400" b="1">
                <a:solidFill>
                  <a:schemeClr val="tx1"/>
                </a:solidFill>
                <a:latin typeface="Calibri" panose="020F0502020204030204" pitchFamily="34" charset="0"/>
                <a:cs typeface="Calibri" panose="020F0502020204030204" pitchFamily="34" charset="0"/>
              </a:rPr>
              <a:t>median</a:t>
            </a:r>
            <a:r>
              <a:rPr lang="en-SG" sz="1400">
                <a:solidFill>
                  <a:schemeClr val="tx1"/>
                </a:solidFill>
                <a:latin typeface="Calibri" panose="020F0502020204030204" pitchFamily="34" charset="0"/>
                <a:cs typeface="Calibri" panose="020F0502020204030204" pitchFamily="34" charset="0"/>
              </a:rPr>
              <a:t> values)</a:t>
            </a:r>
          </a:p>
        </p:txBody>
      </p:sp>
      <p:pic>
        <p:nvPicPr>
          <p:cNvPr id="3" name="Picture 2" descr="A screenshot of a cell phone&#10;&#10;Description automatically generated">
            <a:extLst>
              <a:ext uri="{FF2B5EF4-FFF2-40B4-BE49-F238E27FC236}">
                <a16:creationId xmlns:a16="http://schemas.microsoft.com/office/drawing/2014/main" id="{0D9FFE60-18F3-A84B-B282-2B70415CF289}"/>
              </a:ext>
            </a:extLst>
          </p:cNvPr>
          <p:cNvPicPr>
            <a:picLocks noChangeAspect="1"/>
          </p:cNvPicPr>
          <p:nvPr/>
        </p:nvPicPr>
        <p:blipFill>
          <a:blip r:embed="rId3"/>
          <a:stretch>
            <a:fillRect/>
          </a:stretch>
        </p:blipFill>
        <p:spPr>
          <a:xfrm>
            <a:off x="617011" y="1521344"/>
            <a:ext cx="5534490" cy="2100811"/>
          </a:xfrm>
          <a:prstGeom prst="rect">
            <a:avLst/>
          </a:prstGeom>
        </p:spPr>
      </p:pic>
      <p:sp>
        <p:nvSpPr>
          <p:cNvPr id="8" name="Title 1">
            <a:extLst>
              <a:ext uri="{FF2B5EF4-FFF2-40B4-BE49-F238E27FC236}">
                <a16:creationId xmlns:a16="http://schemas.microsoft.com/office/drawing/2014/main" id="{28D8D227-D2CB-6241-B190-EA816BB84D9F}"/>
              </a:ext>
            </a:extLst>
          </p:cNvPr>
          <p:cNvSpPr txBox="1">
            <a:spLocks/>
          </p:cNvSpPr>
          <p:nvPr/>
        </p:nvSpPr>
        <p:spPr>
          <a:xfrm>
            <a:off x="288172" y="883972"/>
            <a:ext cx="6273212" cy="465068"/>
          </a:xfrm>
          <a:prstGeom prst="rect">
            <a:avLst/>
          </a:prstGeom>
          <a:solidFill>
            <a:srgbClr val="748D99"/>
          </a:solid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r>
              <a:rPr lang="en-SG" sz="1800" b="1">
                <a:solidFill>
                  <a:schemeClr val="bg1"/>
                </a:solidFill>
                <a:latin typeface="Calibri" panose="020F0502020204030204" pitchFamily="34" charset="0"/>
                <a:cs typeface="Calibri" panose="020F0502020204030204" pitchFamily="34" charset="0"/>
              </a:rPr>
              <a:t>Data NOT Missing Completely at Random (MCAR) </a:t>
            </a:r>
          </a:p>
        </p:txBody>
      </p:sp>
      <p:cxnSp>
        <p:nvCxnSpPr>
          <p:cNvPr id="9" name="Straight Connector 8">
            <a:extLst>
              <a:ext uri="{FF2B5EF4-FFF2-40B4-BE49-F238E27FC236}">
                <a16:creationId xmlns:a16="http://schemas.microsoft.com/office/drawing/2014/main" id="{A04FDED0-8A2D-494B-8472-4E557AD121D2}"/>
              </a:ext>
            </a:extLst>
          </p:cNvPr>
          <p:cNvCxnSpPr>
            <a:cxnSpLocks/>
          </p:cNvCxnSpPr>
          <p:nvPr/>
        </p:nvCxnSpPr>
        <p:spPr>
          <a:xfrm>
            <a:off x="296616" y="611052"/>
            <a:ext cx="6264767" cy="0"/>
          </a:xfrm>
          <a:prstGeom prst="line">
            <a:avLst/>
          </a:prstGeom>
          <a:ln w="57150">
            <a:solidFill>
              <a:srgbClr val="1F284F"/>
            </a:solidFill>
          </a:ln>
        </p:spPr>
        <p:style>
          <a:lnRef idx="1">
            <a:schemeClr val="accent1"/>
          </a:lnRef>
          <a:fillRef idx="0">
            <a:schemeClr val="accent1"/>
          </a:fillRef>
          <a:effectRef idx="0">
            <a:schemeClr val="accent1"/>
          </a:effectRef>
          <a:fontRef idx="minor">
            <a:schemeClr val="tx1"/>
          </a:fontRef>
        </p:style>
      </p:cxnSp>
      <p:sp>
        <p:nvSpPr>
          <p:cNvPr id="10" name="Title 1">
            <a:extLst>
              <a:ext uri="{FF2B5EF4-FFF2-40B4-BE49-F238E27FC236}">
                <a16:creationId xmlns:a16="http://schemas.microsoft.com/office/drawing/2014/main" id="{05CB847B-D7BC-7C42-BFF6-1D02B15973F6}"/>
              </a:ext>
            </a:extLst>
          </p:cNvPr>
          <p:cNvSpPr txBox="1">
            <a:spLocks/>
          </p:cNvSpPr>
          <p:nvPr/>
        </p:nvSpPr>
        <p:spPr>
          <a:xfrm>
            <a:off x="259403" y="143823"/>
            <a:ext cx="4114800" cy="467229"/>
          </a:xfrm>
          <a:prstGeom prst="rect">
            <a:avLst/>
          </a:prstGeom>
        </p:spPr>
        <p:txBody>
          <a:bodyPr vert="horz" lIns="51435" tIns="25718" rIns="51435" bIns="25718"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2700">
                <a:latin typeface="Calibri" panose="020F0502020204030204" pitchFamily="34" charset="0"/>
                <a:cs typeface="Calibri" panose="020F0502020204030204" pitchFamily="34" charset="0"/>
              </a:rPr>
              <a:t>Missing Values Imputation</a:t>
            </a:r>
          </a:p>
        </p:txBody>
      </p:sp>
      <p:cxnSp>
        <p:nvCxnSpPr>
          <p:cNvPr id="11" name="Straight Connector 10">
            <a:extLst>
              <a:ext uri="{FF2B5EF4-FFF2-40B4-BE49-F238E27FC236}">
                <a16:creationId xmlns:a16="http://schemas.microsoft.com/office/drawing/2014/main" id="{FB7B4709-7571-8F4F-ACB7-737B5FF28F45}"/>
              </a:ext>
            </a:extLst>
          </p:cNvPr>
          <p:cNvCxnSpPr>
            <a:cxnSpLocks/>
          </p:cNvCxnSpPr>
          <p:nvPr/>
        </p:nvCxnSpPr>
        <p:spPr>
          <a:xfrm>
            <a:off x="296616" y="717377"/>
            <a:ext cx="6264767" cy="0"/>
          </a:xfrm>
          <a:prstGeom prst="line">
            <a:avLst/>
          </a:prstGeom>
          <a:ln w="19050">
            <a:solidFill>
              <a:srgbClr val="1F284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086601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C180BB46-98B1-4BA4-B45E-F7C5CC78AEDF}"/>
              </a:ext>
            </a:extLst>
          </p:cNvPr>
          <p:cNvSpPr txBox="1">
            <a:spLocks/>
          </p:cNvSpPr>
          <p:nvPr/>
        </p:nvSpPr>
        <p:spPr>
          <a:xfrm>
            <a:off x="294749" y="3808138"/>
            <a:ext cx="1981875" cy="790757"/>
          </a:xfrm>
          <a:prstGeom prst="rect">
            <a:avLst/>
          </a:prstGeom>
          <a:solidFill>
            <a:srgbClr val="748D99"/>
          </a:solid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endParaRPr lang="en-SG" sz="1200">
              <a:latin typeface="Century Gothic" panose="020B0502020202020204" pitchFamily="34" charset="0"/>
            </a:endParaRPr>
          </a:p>
        </p:txBody>
      </p:sp>
      <p:pic>
        <p:nvPicPr>
          <p:cNvPr id="20482" name="Picture 2">
            <a:extLst>
              <a:ext uri="{FF2B5EF4-FFF2-40B4-BE49-F238E27FC236}">
                <a16:creationId xmlns:a16="http://schemas.microsoft.com/office/drawing/2014/main" id="{897AD24F-A371-4AF8-ACB1-09B61635B3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42214" y="1320311"/>
            <a:ext cx="1996222" cy="1813222"/>
          </a:xfrm>
          <a:prstGeom prst="rect">
            <a:avLst/>
          </a:prstGeom>
          <a:noFill/>
          <a:extLst>
            <a:ext uri="{909E8E84-426E-40DD-AFC4-6F175D3DCCD1}">
              <a14:hiddenFill xmlns:a14="http://schemas.microsoft.com/office/drawing/2010/main">
                <a:solidFill>
                  <a:srgbClr val="FFFFFF"/>
                </a:solidFill>
              </a14:hiddenFill>
            </a:ext>
          </a:extLst>
        </p:spPr>
      </p:pic>
      <p:sp>
        <p:nvSpPr>
          <p:cNvPr id="7" name="Title 1">
            <a:extLst>
              <a:ext uri="{FF2B5EF4-FFF2-40B4-BE49-F238E27FC236}">
                <a16:creationId xmlns:a16="http://schemas.microsoft.com/office/drawing/2014/main" id="{EFD831D9-9E1A-418A-A3BA-CFF36FDAC902}"/>
              </a:ext>
            </a:extLst>
          </p:cNvPr>
          <p:cNvSpPr txBox="1">
            <a:spLocks/>
          </p:cNvSpPr>
          <p:nvPr/>
        </p:nvSpPr>
        <p:spPr>
          <a:xfrm>
            <a:off x="2584359" y="886529"/>
            <a:ext cx="1858863" cy="383504"/>
          </a:xfrm>
          <a:prstGeom prst="rect">
            <a:avLst/>
          </a:prstGeom>
          <a:solidFill>
            <a:srgbClr val="748D99"/>
          </a:solid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r>
              <a:rPr lang="en-SG" sz="1500" b="1">
                <a:solidFill>
                  <a:schemeClr val="bg1"/>
                </a:solidFill>
                <a:latin typeface="Calibri" panose="020F0502020204030204" pitchFamily="34" charset="0"/>
                <a:cs typeface="Calibri" panose="020F0502020204030204" pitchFamily="34" charset="0"/>
              </a:rPr>
              <a:t>Correlation Matrix</a:t>
            </a:r>
          </a:p>
        </p:txBody>
      </p:sp>
      <p:sp>
        <p:nvSpPr>
          <p:cNvPr id="10" name="Title 1">
            <a:extLst>
              <a:ext uri="{FF2B5EF4-FFF2-40B4-BE49-F238E27FC236}">
                <a16:creationId xmlns:a16="http://schemas.microsoft.com/office/drawing/2014/main" id="{6145DCC3-E5F3-4DF5-A6A7-7CEEBB0A39A4}"/>
              </a:ext>
            </a:extLst>
          </p:cNvPr>
          <p:cNvSpPr txBox="1">
            <a:spLocks/>
          </p:cNvSpPr>
          <p:nvPr/>
        </p:nvSpPr>
        <p:spPr>
          <a:xfrm>
            <a:off x="275484" y="881214"/>
            <a:ext cx="1990421" cy="358237"/>
          </a:xfrm>
          <a:prstGeom prst="rect">
            <a:avLst/>
          </a:prstGeom>
          <a:solidFill>
            <a:srgbClr val="748D99"/>
          </a:solid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r>
              <a:rPr lang="en-SG" sz="1500" b="1">
                <a:solidFill>
                  <a:schemeClr val="bg1"/>
                </a:solidFill>
                <a:latin typeface="Calibri" panose="020F0502020204030204" pitchFamily="34" charset="0"/>
                <a:cs typeface="Calibri" panose="020F0502020204030204" pitchFamily="34" charset="0"/>
              </a:rPr>
              <a:t>Data Shuffling</a:t>
            </a:r>
          </a:p>
        </p:txBody>
      </p:sp>
      <p:sp>
        <p:nvSpPr>
          <p:cNvPr id="14" name="AutoShape 8" descr="Post with image">
            <a:extLst>
              <a:ext uri="{FF2B5EF4-FFF2-40B4-BE49-F238E27FC236}">
                <a16:creationId xmlns:a16="http://schemas.microsoft.com/office/drawing/2014/main" id="{FCF346FF-2479-4E68-BDD8-CFA7BF611A0B}"/>
              </a:ext>
            </a:extLst>
          </p:cNvPr>
          <p:cNvSpPr>
            <a:spLocks noChangeAspect="1" noChangeArrowheads="1"/>
          </p:cNvSpPr>
          <p:nvPr/>
        </p:nvSpPr>
        <p:spPr bwMode="auto">
          <a:xfrm>
            <a:off x="3276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SG"/>
          </a:p>
        </p:txBody>
      </p:sp>
      <p:pic>
        <p:nvPicPr>
          <p:cNvPr id="16" name="Picture 15" descr="A picture containing person, indoor&#10;&#10;Description generated with very high confidence">
            <a:extLst>
              <a:ext uri="{FF2B5EF4-FFF2-40B4-BE49-F238E27FC236}">
                <a16:creationId xmlns:a16="http://schemas.microsoft.com/office/drawing/2014/main" id="{4B652E21-5935-4CCE-99CB-8EE4F57D4674}"/>
              </a:ext>
            </a:extLst>
          </p:cNvPr>
          <p:cNvPicPr>
            <a:picLocks noChangeAspect="1"/>
          </p:cNvPicPr>
          <p:nvPr/>
        </p:nvPicPr>
        <p:blipFill>
          <a:blip r:embed="rId4"/>
          <a:stretch>
            <a:fillRect/>
          </a:stretch>
        </p:blipFill>
        <p:spPr>
          <a:xfrm>
            <a:off x="259403" y="1328322"/>
            <a:ext cx="1990421" cy="1243428"/>
          </a:xfrm>
          <a:prstGeom prst="rect">
            <a:avLst/>
          </a:prstGeom>
        </p:spPr>
      </p:pic>
      <p:sp>
        <p:nvSpPr>
          <p:cNvPr id="18" name="Title 1">
            <a:extLst>
              <a:ext uri="{FF2B5EF4-FFF2-40B4-BE49-F238E27FC236}">
                <a16:creationId xmlns:a16="http://schemas.microsoft.com/office/drawing/2014/main" id="{4D95411C-9D3A-49D7-84D5-5E2D16A8DEB7}"/>
              </a:ext>
            </a:extLst>
          </p:cNvPr>
          <p:cNvSpPr txBox="1">
            <a:spLocks/>
          </p:cNvSpPr>
          <p:nvPr/>
        </p:nvSpPr>
        <p:spPr>
          <a:xfrm>
            <a:off x="338632" y="3878474"/>
            <a:ext cx="1893608" cy="676691"/>
          </a:xfrm>
          <a:prstGeom prst="rect">
            <a:avLst/>
          </a:prstGeom>
          <a:solidFill>
            <a:schemeClr val="bg1"/>
          </a:solid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r>
              <a:rPr lang="en-SG" sz="1200">
                <a:latin typeface="Calibri" panose="020F0502020204030204" pitchFamily="34" charset="0"/>
                <a:cs typeface="Calibri" panose="020F0502020204030204" pitchFamily="34" charset="0"/>
              </a:rPr>
              <a:t>Minimize </a:t>
            </a:r>
            <a:r>
              <a:rPr lang="en-SG" sz="1200" b="1">
                <a:latin typeface="Calibri" panose="020F0502020204030204" pitchFamily="34" charset="0"/>
                <a:cs typeface="Calibri" panose="020F0502020204030204" pitchFamily="34" charset="0"/>
              </a:rPr>
              <a:t>bias and patterns </a:t>
            </a:r>
            <a:r>
              <a:rPr lang="en-SG" sz="1200">
                <a:latin typeface="Calibri" panose="020F0502020204030204" pitchFamily="34" charset="0"/>
                <a:cs typeface="Calibri" panose="020F0502020204030204" pitchFamily="34" charset="0"/>
              </a:rPr>
              <a:t>in the training dataset</a:t>
            </a:r>
          </a:p>
        </p:txBody>
      </p:sp>
      <p:sp>
        <p:nvSpPr>
          <p:cNvPr id="9" name="Title 1">
            <a:extLst>
              <a:ext uri="{FF2B5EF4-FFF2-40B4-BE49-F238E27FC236}">
                <a16:creationId xmlns:a16="http://schemas.microsoft.com/office/drawing/2014/main" id="{D291EFA1-9E77-4683-93E3-AA377A746D27}"/>
              </a:ext>
            </a:extLst>
          </p:cNvPr>
          <p:cNvSpPr txBox="1">
            <a:spLocks/>
          </p:cNvSpPr>
          <p:nvPr/>
        </p:nvSpPr>
        <p:spPr>
          <a:xfrm>
            <a:off x="4708631" y="876277"/>
            <a:ext cx="1921553" cy="383504"/>
          </a:xfrm>
          <a:prstGeom prst="rect">
            <a:avLst/>
          </a:prstGeom>
          <a:solidFill>
            <a:srgbClr val="748D99"/>
          </a:solid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r>
              <a:rPr lang="en-SG" sz="1500" b="1">
                <a:solidFill>
                  <a:schemeClr val="bg1"/>
                </a:solidFill>
                <a:latin typeface="Calibri" panose="020F0502020204030204" pitchFamily="34" charset="0"/>
                <a:cs typeface="Calibri" panose="020F0502020204030204" pitchFamily="34" charset="0"/>
              </a:rPr>
              <a:t>Forward Selection</a:t>
            </a:r>
          </a:p>
        </p:txBody>
      </p:sp>
      <p:sp>
        <p:nvSpPr>
          <p:cNvPr id="20" name="Title 1">
            <a:extLst>
              <a:ext uri="{FF2B5EF4-FFF2-40B4-BE49-F238E27FC236}">
                <a16:creationId xmlns:a16="http://schemas.microsoft.com/office/drawing/2014/main" id="{B6DD5301-77F2-40FF-A630-5EE157F57A72}"/>
              </a:ext>
            </a:extLst>
          </p:cNvPr>
          <p:cNvSpPr txBox="1">
            <a:spLocks/>
          </p:cNvSpPr>
          <p:nvPr/>
        </p:nvSpPr>
        <p:spPr>
          <a:xfrm>
            <a:off x="2584359" y="3183811"/>
            <a:ext cx="1944914" cy="1381898"/>
          </a:xfrm>
          <a:prstGeom prst="rect">
            <a:avLst/>
          </a:prstGeom>
          <a:solidFill>
            <a:srgbClr val="748D99"/>
          </a:solid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endParaRPr lang="en-SG" sz="1200">
              <a:latin typeface="Century Gothic" panose="020B0502020202020204" pitchFamily="34" charset="0"/>
            </a:endParaRPr>
          </a:p>
        </p:txBody>
      </p:sp>
      <p:sp>
        <p:nvSpPr>
          <p:cNvPr id="21" name="Title 1">
            <a:extLst>
              <a:ext uri="{FF2B5EF4-FFF2-40B4-BE49-F238E27FC236}">
                <a16:creationId xmlns:a16="http://schemas.microsoft.com/office/drawing/2014/main" id="{EB12ACF3-0154-40C4-8698-20C6E59F7A9B}"/>
              </a:ext>
            </a:extLst>
          </p:cNvPr>
          <p:cNvSpPr txBox="1">
            <a:spLocks/>
          </p:cNvSpPr>
          <p:nvPr/>
        </p:nvSpPr>
        <p:spPr>
          <a:xfrm>
            <a:off x="2641033" y="3235570"/>
            <a:ext cx="1831565" cy="1279294"/>
          </a:xfrm>
          <a:prstGeom prst="rect">
            <a:avLst/>
          </a:prstGeom>
          <a:solidFill>
            <a:schemeClr val="bg1"/>
          </a:solid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r>
              <a:rPr lang="en-SG" sz="1200" b="1">
                <a:latin typeface="Calibri" panose="020F0502020204030204" pitchFamily="34" charset="0"/>
                <a:cs typeface="Calibri" panose="020F0502020204030204" pitchFamily="34" charset="0"/>
              </a:rPr>
              <a:t>Remove Features </a:t>
            </a:r>
            <a:r>
              <a:rPr lang="en-SG" sz="1200">
                <a:latin typeface="Calibri" panose="020F0502020204030204" pitchFamily="34" charset="0"/>
                <a:cs typeface="Calibri" panose="020F0502020204030204" pitchFamily="34" charset="0"/>
              </a:rPr>
              <a:t>with </a:t>
            </a:r>
            <a:r>
              <a:rPr lang="en-SG" sz="1200" b="1">
                <a:latin typeface="Calibri" panose="020F0502020204030204" pitchFamily="34" charset="0"/>
                <a:cs typeface="Calibri" panose="020F0502020204030204" pitchFamily="34" charset="0"/>
              </a:rPr>
              <a:t>high positive or negative correlation</a:t>
            </a:r>
          </a:p>
          <a:p>
            <a:pPr algn="ctr"/>
            <a:r>
              <a:rPr lang="en-SG" sz="1200">
                <a:latin typeface="Calibri" panose="020F0502020204030204" pitchFamily="34" charset="0"/>
                <a:cs typeface="Calibri" panose="020F0502020204030204" pitchFamily="34" charset="0"/>
              </a:rPr>
              <a:t>[Features 7, 16, 27, 2, 21] </a:t>
            </a:r>
          </a:p>
        </p:txBody>
      </p:sp>
      <p:sp>
        <p:nvSpPr>
          <p:cNvPr id="22" name="Title 1">
            <a:extLst>
              <a:ext uri="{FF2B5EF4-FFF2-40B4-BE49-F238E27FC236}">
                <a16:creationId xmlns:a16="http://schemas.microsoft.com/office/drawing/2014/main" id="{4FFE3DA5-55FD-4EFE-A5C2-C6B2C855C9A9}"/>
              </a:ext>
            </a:extLst>
          </p:cNvPr>
          <p:cNvSpPr txBox="1">
            <a:spLocks/>
          </p:cNvSpPr>
          <p:nvPr/>
        </p:nvSpPr>
        <p:spPr>
          <a:xfrm>
            <a:off x="4713689" y="3100328"/>
            <a:ext cx="1915754" cy="1465382"/>
          </a:xfrm>
          <a:prstGeom prst="rect">
            <a:avLst/>
          </a:prstGeom>
          <a:solidFill>
            <a:srgbClr val="748D99"/>
          </a:solid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endParaRPr lang="en-SG" sz="1200">
              <a:latin typeface="Century Gothic" panose="020B0502020202020204" pitchFamily="34" charset="0"/>
            </a:endParaRPr>
          </a:p>
        </p:txBody>
      </p:sp>
      <p:sp>
        <p:nvSpPr>
          <p:cNvPr id="23" name="Title 1">
            <a:extLst>
              <a:ext uri="{FF2B5EF4-FFF2-40B4-BE49-F238E27FC236}">
                <a16:creationId xmlns:a16="http://schemas.microsoft.com/office/drawing/2014/main" id="{53811293-6227-4745-BEDE-E709FBE32612}"/>
              </a:ext>
            </a:extLst>
          </p:cNvPr>
          <p:cNvSpPr txBox="1">
            <a:spLocks/>
          </p:cNvSpPr>
          <p:nvPr/>
        </p:nvSpPr>
        <p:spPr>
          <a:xfrm>
            <a:off x="4761282" y="3159909"/>
            <a:ext cx="1803650" cy="1351296"/>
          </a:xfrm>
          <a:prstGeom prst="rect">
            <a:avLst/>
          </a:prstGeom>
          <a:solidFill>
            <a:schemeClr val="bg1"/>
          </a:solid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r>
              <a:rPr lang="en-SG" sz="1200" b="1">
                <a:latin typeface="Calibri" panose="020F0502020204030204" pitchFamily="34" charset="0"/>
                <a:cs typeface="Calibri" panose="020F0502020204030204" pitchFamily="34" charset="0"/>
              </a:rPr>
              <a:t>Selected Feature:</a:t>
            </a:r>
          </a:p>
          <a:p>
            <a:pPr algn="ctr"/>
            <a:r>
              <a:rPr lang="en-SG" sz="1200">
                <a:latin typeface="Calibri" panose="020F0502020204030204" pitchFamily="34" charset="0"/>
                <a:cs typeface="Calibri" panose="020F0502020204030204" pitchFamily="34" charset="0"/>
              </a:rPr>
              <a:t> 0, 1, 2, 4, 6, 8, 9, 10, 11, 14, 15, 17, 18, 19, 20, 21, 23</a:t>
            </a:r>
          </a:p>
        </p:txBody>
      </p:sp>
      <p:sp>
        <p:nvSpPr>
          <p:cNvPr id="24" name="Title 1">
            <a:extLst>
              <a:ext uri="{FF2B5EF4-FFF2-40B4-BE49-F238E27FC236}">
                <a16:creationId xmlns:a16="http://schemas.microsoft.com/office/drawing/2014/main" id="{AB49F794-0A75-4890-8D41-392B4CDE6B4D}"/>
              </a:ext>
            </a:extLst>
          </p:cNvPr>
          <p:cNvSpPr txBox="1">
            <a:spLocks/>
          </p:cNvSpPr>
          <p:nvPr/>
        </p:nvSpPr>
        <p:spPr>
          <a:xfrm>
            <a:off x="275484" y="2660621"/>
            <a:ext cx="1990421" cy="1037834"/>
          </a:xfrm>
          <a:prstGeom prst="rect">
            <a:avLst/>
          </a:prstGeom>
          <a:solidFill>
            <a:schemeClr val="tx2"/>
          </a:solid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r>
              <a:rPr lang="en-SG" sz="1500" b="1" u="sng">
                <a:latin typeface="Calibri" panose="020F0502020204030204" pitchFamily="34" charset="0"/>
                <a:cs typeface="Calibri" panose="020F0502020204030204" pitchFamily="34" charset="0"/>
              </a:rPr>
              <a:t>Parameters</a:t>
            </a:r>
          </a:p>
          <a:p>
            <a:r>
              <a:rPr lang="en-SG" sz="1500">
                <a:latin typeface="Calibri" panose="020F0502020204030204" pitchFamily="34" charset="0"/>
                <a:cs typeface="Calibri" panose="020F0502020204030204" pitchFamily="34" charset="0"/>
              </a:rPr>
              <a:t>Normal Distribution</a:t>
            </a:r>
          </a:p>
          <a:p>
            <a:r>
              <a:rPr lang="en-SG" sz="1500" err="1">
                <a:latin typeface="Calibri" panose="020F0502020204030204" pitchFamily="34" charset="0"/>
                <a:cs typeface="Calibri" panose="020F0502020204030204" pitchFamily="34" charset="0"/>
              </a:rPr>
              <a:t>Frac</a:t>
            </a:r>
            <a:r>
              <a:rPr lang="en-SG" sz="1500">
                <a:latin typeface="Calibri" panose="020F0502020204030204" pitchFamily="34" charset="0"/>
                <a:cs typeface="Calibri" panose="020F0502020204030204" pitchFamily="34" charset="0"/>
              </a:rPr>
              <a:t>: 1 </a:t>
            </a:r>
          </a:p>
          <a:p>
            <a:r>
              <a:rPr lang="en-SG" sz="1500" err="1">
                <a:latin typeface="Calibri" panose="020F0502020204030204" pitchFamily="34" charset="0"/>
                <a:cs typeface="Calibri" panose="020F0502020204030204" pitchFamily="34" charset="0"/>
              </a:rPr>
              <a:t>Random_state</a:t>
            </a:r>
            <a:r>
              <a:rPr lang="en-SG" sz="1500">
                <a:latin typeface="Calibri" panose="020F0502020204030204" pitchFamily="34" charset="0"/>
                <a:cs typeface="Calibri" panose="020F0502020204030204" pitchFamily="34" charset="0"/>
              </a:rPr>
              <a:t>: 42</a:t>
            </a:r>
          </a:p>
        </p:txBody>
      </p:sp>
      <p:sp>
        <p:nvSpPr>
          <p:cNvPr id="25" name="Title 1">
            <a:extLst>
              <a:ext uri="{FF2B5EF4-FFF2-40B4-BE49-F238E27FC236}">
                <a16:creationId xmlns:a16="http://schemas.microsoft.com/office/drawing/2014/main" id="{4A174718-A53E-4224-8206-763C55221382}"/>
              </a:ext>
            </a:extLst>
          </p:cNvPr>
          <p:cNvSpPr txBox="1">
            <a:spLocks/>
          </p:cNvSpPr>
          <p:nvPr/>
        </p:nvSpPr>
        <p:spPr>
          <a:xfrm>
            <a:off x="4708631" y="1328322"/>
            <a:ext cx="1921554" cy="1703465"/>
          </a:xfrm>
          <a:prstGeom prst="rect">
            <a:avLst/>
          </a:prstGeom>
          <a:solidFill>
            <a:schemeClr val="tx2"/>
          </a:solid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r>
              <a:rPr lang="en-SG" sz="1500" b="1">
                <a:latin typeface="Calibri" panose="020F0502020204030204" pitchFamily="34" charset="0"/>
                <a:cs typeface="Calibri" panose="020F0502020204030204" pitchFamily="34" charset="0"/>
              </a:rPr>
              <a:t>Step Forward Feature Selection</a:t>
            </a:r>
          </a:p>
          <a:p>
            <a:pPr algn="ctr"/>
            <a:endParaRPr lang="en-SG" sz="1500" b="1">
              <a:latin typeface="Calibri" panose="020F0502020204030204" pitchFamily="34" charset="0"/>
              <a:cs typeface="Calibri" panose="020F0502020204030204" pitchFamily="34" charset="0"/>
            </a:endParaRPr>
          </a:p>
          <a:p>
            <a:pPr algn="ctr"/>
            <a:r>
              <a:rPr lang="en-SG" sz="1500" b="1" u="sng">
                <a:latin typeface="Calibri" panose="020F0502020204030204" pitchFamily="34" charset="0"/>
                <a:cs typeface="Calibri" panose="020F0502020204030204" pitchFamily="34" charset="0"/>
              </a:rPr>
              <a:t>Parameters</a:t>
            </a:r>
          </a:p>
          <a:p>
            <a:r>
              <a:rPr lang="en-SG" sz="1500" err="1">
                <a:latin typeface="Calibri" panose="020F0502020204030204" pitchFamily="34" charset="0"/>
                <a:cs typeface="Calibri" panose="020F0502020204030204" pitchFamily="34" charset="0"/>
              </a:rPr>
              <a:t>K_features</a:t>
            </a:r>
            <a:r>
              <a:rPr lang="en-SG" sz="1500">
                <a:latin typeface="Calibri" panose="020F0502020204030204" pitchFamily="34" charset="0"/>
                <a:cs typeface="Calibri" panose="020F0502020204030204" pitchFamily="34" charset="0"/>
              </a:rPr>
              <a:t>: 19</a:t>
            </a:r>
          </a:p>
          <a:p>
            <a:r>
              <a:rPr lang="en-SG" sz="1500">
                <a:latin typeface="Calibri" panose="020F0502020204030204" pitchFamily="34" charset="0"/>
                <a:cs typeface="Calibri" panose="020F0502020204030204" pitchFamily="34" charset="0"/>
              </a:rPr>
              <a:t>forward: True</a:t>
            </a:r>
          </a:p>
          <a:p>
            <a:r>
              <a:rPr lang="en-SG" sz="1500">
                <a:latin typeface="Calibri" panose="020F0502020204030204" pitchFamily="34" charset="0"/>
                <a:cs typeface="Calibri" panose="020F0502020204030204" pitchFamily="34" charset="0"/>
              </a:rPr>
              <a:t>Scoring: F1 Score</a:t>
            </a:r>
          </a:p>
        </p:txBody>
      </p:sp>
      <p:cxnSp>
        <p:nvCxnSpPr>
          <p:cNvPr id="26" name="Straight Connector 25">
            <a:extLst>
              <a:ext uri="{FF2B5EF4-FFF2-40B4-BE49-F238E27FC236}">
                <a16:creationId xmlns:a16="http://schemas.microsoft.com/office/drawing/2014/main" id="{599BC85F-197C-D047-B3E4-10D5DBAA4A43}"/>
              </a:ext>
            </a:extLst>
          </p:cNvPr>
          <p:cNvCxnSpPr>
            <a:cxnSpLocks/>
          </p:cNvCxnSpPr>
          <p:nvPr/>
        </p:nvCxnSpPr>
        <p:spPr>
          <a:xfrm>
            <a:off x="296616" y="611052"/>
            <a:ext cx="6264767" cy="0"/>
          </a:xfrm>
          <a:prstGeom prst="line">
            <a:avLst/>
          </a:prstGeom>
          <a:ln w="57150">
            <a:solidFill>
              <a:srgbClr val="1F284F"/>
            </a:solidFill>
          </a:ln>
        </p:spPr>
        <p:style>
          <a:lnRef idx="1">
            <a:schemeClr val="accent1"/>
          </a:lnRef>
          <a:fillRef idx="0">
            <a:schemeClr val="accent1"/>
          </a:fillRef>
          <a:effectRef idx="0">
            <a:schemeClr val="accent1"/>
          </a:effectRef>
          <a:fontRef idx="minor">
            <a:schemeClr val="tx1"/>
          </a:fontRef>
        </p:style>
      </p:cxnSp>
      <p:sp>
        <p:nvSpPr>
          <p:cNvPr id="27" name="Title 1">
            <a:extLst>
              <a:ext uri="{FF2B5EF4-FFF2-40B4-BE49-F238E27FC236}">
                <a16:creationId xmlns:a16="http://schemas.microsoft.com/office/drawing/2014/main" id="{29788F80-15B7-2542-B44A-47CDAA237570}"/>
              </a:ext>
            </a:extLst>
          </p:cNvPr>
          <p:cNvSpPr txBox="1">
            <a:spLocks/>
          </p:cNvSpPr>
          <p:nvPr/>
        </p:nvSpPr>
        <p:spPr>
          <a:xfrm>
            <a:off x="259403" y="143823"/>
            <a:ext cx="4114800" cy="467229"/>
          </a:xfrm>
          <a:prstGeom prst="rect">
            <a:avLst/>
          </a:prstGeom>
        </p:spPr>
        <p:txBody>
          <a:bodyPr vert="horz" lIns="51435" tIns="25718" rIns="51435" bIns="25718"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2700">
                <a:latin typeface="Calibri" panose="020F0502020204030204" pitchFamily="34" charset="0"/>
                <a:cs typeface="Calibri" panose="020F0502020204030204" pitchFamily="34" charset="0"/>
              </a:rPr>
              <a:t>Feature Selection</a:t>
            </a:r>
          </a:p>
        </p:txBody>
      </p:sp>
      <p:cxnSp>
        <p:nvCxnSpPr>
          <p:cNvPr id="28" name="Straight Connector 27">
            <a:extLst>
              <a:ext uri="{FF2B5EF4-FFF2-40B4-BE49-F238E27FC236}">
                <a16:creationId xmlns:a16="http://schemas.microsoft.com/office/drawing/2014/main" id="{79B7C822-10B1-FE46-9BC2-6D606DAEDB2E}"/>
              </a:ext>
            </a:extLst>
          </p:cNvPr>
          <p:cNvCxnSpPr>
            <a:cxnSpLocks/>
          </p:cNvCxnSpPr>
          <p:nvPr/>
        </p:nvCxnSpPr>
        <p:spPr>
          <a:xfrm>
            <a:off x="296616" y="717377"/>
            <a:ext cx="6264767" cy="0"/>
          </a:xfrm>
          <a:prstGeom prst="line">
            <a:avLst/>
          </a:prstGeom>
          <a:ln w="19050">
            <a:solidFill>
              <a:srgbClr val="1F284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43286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descr="Image result for forward selection python">
            <a:extLst>
              <a:ext uri="{FF2B5EF4-FFF2-40B4-BE49-F238E27FC236}">
                <a16:creationId xmlns:a16="http://schemas.microsoft.com/office/drawing/2014/main" id="{D04AE84C-B896-43D9-97A2-2E704657C5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6622" y="893724"/>
            <a:ext cx="5404758" cy="128902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280AF1E5-F5C7-42F4-8519-9D0A29194792}"/>
              </a:ext>
            </a:extLst>
          </p:cNvPr>
          <p:cNvPicPr>
            <a:picLocks noChangeAspect="1"/>
          </p:cNvPicPr>
          <p:nvPr/>
        </p:nvPicPr>
        <p:blipFill>
          <a:blip r:embed="rId4"/>
          <a:stretch>
            <a:fillRect/>
          </a:stretch>
        </p:blipFill>
        <p:spPr>
          <a:xfrm>
            <a:off x="726622" y="2435346"/>
            <a:ext cx="5404757" cy="1990777"/>
          </a:xfrm>
          <a:prstGeom prst="rect">
            <a:avLst/>
          </a:prstGeom>
        </p:spPr>
      </p:pic>
      <p:cxnSp>
        <p:nvCxnSpPr>
          <p:cNvPr id="5" name="Straight Connector 4">
            <a:extLst>
              <a:ext uri="{FF2B5EF4-FFF2-40B4-BE49-F238E27FC236}">
                <a16:creationId xmlns:a16="http://schemas.microsoft.com/office/drawing/2014/main" id="{EE156711-53E3-2749-9CDF-DF17AF36C868}"/>
              </a:ext>
            </a:extLst>
          </p:cNvPr>
          <p:cNvCxnSpPr>
            <a:cxnSpLocks/>
          </p:cNvCxnSpPr>
          <p:nvPr/>
        </p:nvCxnSpPr>
        <p:spPr>
          <a:xfrm>
            <a:off x="296616" y="611052"/>
            <a:ext cx="6264767" cy="0"/>
          </a:xfrm>
          <a:prstGeom prst="line">
            <a:avLst/>
          </a:prstGeom>
          <a:ln w="57150">
            <a:solidFill>
              <a:srgbClr val="1F284F"/>
            </a:solidFill>
          </a:ln>
        </p:spPr>
        <p:style>
          <a:lnRef idx="1">
            <a:schemeClr val="accent1"/>
          </a:lnRef>
          <a:fillRef idx="0">
            <a:schemeClr val="accent1"/>
          </a:fillRef>
          <a:effectRef idx="0">
            <a:schemeClr val="accent1"/>
          </a:effectRef>
          <a:fontRef idx="minor">
            <a:schemeClr val="tx1"/>
          </a:fontRef>
        </p:style>
      </p:cxnSp>
      <p:sp>
        <p:nvSpPr>
          <p:cNvPr id="6" name="Title 1">
            <a:extLst>
              <a:ext uri="{FF2B5EF4-FFF2-40B4-BE49-F238E27FC236}">
                <a16:creationId xmlns:a16="http://schemas.microsoft.com/office/drawing/2014/main" id="{7A3BB971-6C36-E542-BB20-4E1E18F3F425}"/>
              </a:ext>
            </a:extLst>
          </p:cNvPr>
          <p:cNvSpPr txBox="1">
            <a:spLocks/>
          </p:cNvSpPr>
          <p:nvPr/>
        </p:nvSpPr>
        <p:spPr>
          <a:xfrm>
            <a:off x="259403" y="143823"/>
            <a:ext cx="6301980" cy="467229"/>
          </a:xfrm>
          <a:prstGeom prst="rect">
            <a:avLst/>
          </a:prstGeom>
        </p:spPr>
        <p:txBody>
          <a:bodyPr vert="horz" lIns="51435" tIns="25718" rIns="51435" bIns="25718"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2700">
                <a:latin typeface="Calibri" panose="020F0502020204030204" pitchFamily="34" charset="0"/>
                <a:cs typeface="Calibri" panose="020F0502020204030204" pitchFamily="34" charset="0"/>
              </a:rPr>
              <a:t>Feature Selection- Implementation</a:t>
            </a:r>
          </a:p>
        </p:txBody>
      </p:sp>
      <p:cxnSp>
        <p:nvCxnSpPr>
          <p:cNvPr id="7" name="Straight Connector 6">
            <a:extLst>
              <a:ext uri="{FF2B5EF4-FFF2-40B4-BE49-F238E27FC236}">
                <a16:creationId xmlns:a16="http://schemas.microsoft.com/office/drawing/2014/main" id="{07B09B1B-0EA2-3349-BE44-5BC12DD98B0A}"/>
              </a:ext>
            </a:extLst>
          </p:cNvPr>
          <p:cNvCxnSpPr>
            <a:cxnSpLocks/>
          </p:cNvCxnSpPr>
          <p:nvPr/>
        </p:nvCxnSpPr>
        <p:spPr>
          <a:xfrm>
            <a:off x="296616" y="717377"/>
            <a:ext cx="6264767" cy="0"/>
          </a:xfrm>
          <a:prstGeom prst="line">
            <a:avLst/>
          </a:prstGeom>
          <a:ln w="19050">
            <a:solidFill>
              <a:srgbClr val="1F284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304296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C2999BC-27CD-40BE-8C58-603A5A3C04B8}"/>
              </a:ext>
            </a:extLst>
          </p:cNvPr>
          <p:cNvSpPr/>
          <p:nvPr/>
        </p:nvSpPr>
        <p:spPr>
          <a:xfrm>
            <a:off x="335280" y="895722"/>
            <a:ext cx="4221352" cy="547304"/>
          </a:xfrm>
          <a:prstGeom prst="rect">
            <a:avLst/>
          </a:prstGeom>
          <a:solidFill>
            <a:srgbClr val="748D99"/>
          </a:solidFill>
          <a:ln/>
        </p:spPr>
        <p:style>
          <a:lnRef idx="3">
            <a:schemeClr val="lt1"/>
          </a:lnRef>
          <a:fillRef idx="1">
            <a:schemeClr val="accent1"/>
          </a:fillRef>
          <a:effectRef idx="1">
            <a:schemeClr val="accent1"/>
          </a:effectRef>
          <a:fontRef idx="minor">
            <a:schemeClr val="lt1"/>
          </a:fontRef>
        </p:style>
        <p:txBody>
          <a:bodyPr rtlCol="0" anchor="ctr"/>
          <a:lstStyle/>
          <a:p>
            <a:pPr algn="ctr"/>
            <a:r>
              <a:rPr lang="en-SG" sz="2400" b="1">
                <a:latin typeface="Calibri" panose="020F0502020204030204" pitchFamily="34" charset="0"/>
                <a:cs typeface="Calibri" panose="020F0502020204030204" pitchFamily="34" charset="0"/>
              </a:rPr>
              <a:t>Train Set</a:t>
            </a:r>
          </a:p>
        </p:txBody>
      </p:sp>
      <p:sp>
        <p:nvSpPr>
          <p:cNvPr id="8" name="Rectangle 7">
            <a:extLst>
              <a:ext uri="{FF2B5EF4-FFF2-40B4-BE49-F238E27FC236}">
                <a16:creationId xmlns:a16="http://schemas.microsoft.com/office/drawing/2014/main" id="{B7BD2F75-3CE1-4131-841F-95803CE3C0C3}"/>
              </a:ext>
            </a:extLst>
          </p:cNvPr>
          <p:cNvSpPr/>
          <p:nvPr/>
        </p:nvSpPr>
        <p:spPr>
          <a:xfrm>
            <a:off x="5033677" y="903355"/>
            <a:ext cx="1461759" cy="572970"/>
          </a:xfrm>
          <a:prstGeom prst="rect">
            <a:avLst/>
          </a:prstGeom>
          <a:solidFill>
            <a:srgbClr val="748D99"/>
          </a:solidFill>
          <a:ln/>
        </p:spPr>
        <p:style>
          <a:lnRef idx="3">
            <a:schemeClr val="lt1"/>
          </a:lnRef>
          <a:fillRef idx="1">
            <a:schemeClr val="accent1"/>
          </a:fillRef>
          <a:effectRef idx="1">
            <a:schemeClr val="accent1"/>
          </a:effectRef>
          <a:fontRef idx="minor">
            <a:schemeClr val="lt1"/>
          </a:fontRef>
        </p:style>
        <p:txBody>
          <a:bodyPr rtlCol="0" anchor="ctr"/>
          <a:lstStyle/>
          <a:p>
            <a:pPr algn="ctr"/>
            <a:r>
              <a:rPr lang="en-SG" sz="1800" b="1">
                <a:latin typeface="Calibri" panose="020F0502020204030204" pitchFamily="34" charset="0"/>
                <a:cs typeface="Calibri" panose="020F0502020204030204" pitchFamily="34" charset="0"/>
              </a:rPr>
              <a:t>Test Set</a:t>
            </a:r>
          </a:p>
        </p:txBody>
      </p:sp>
      <p:pic>
        <p:nvPicPr>
          <p:cNvPr id="10" name="Picture 9">
            <a:extLst>
              <a:ext uri="{FF2B5EF4-FFF2-40B4-BE49-F238E27FC236}">
                <a16:creationId xmlns:a16="http://schemas.microsoft.com/office/drawing/2014/main" id="{EAE9BB1E-1593-405B-966B-FA6FC782367D}"/>
              </a:ext>
            </a:extLst>
          </p:cNvPr>
          <p:cNvPicPr>
            <a:picLocks noChangeAspect="1"/>
          </p:cNvPicPr>
          <p:nvPr/>
        </p:nvPicPr>
        <p:blipFill>
          <a:blip r:embed="rId3"/>
          <a:stretch>
            <a:fillRect/>
          </a:stretch>
        </p:blipFill>
        <p:spPr>
          <a:xfrm>
            <a:off x="448409" y="2841389"/>
            <a:ext cx="3543300" cy="1406389"/>
          </a:xfrm>
          <a:prstGeom prst="rect">
            <a:avLst/>
          </a:prstGeom>
        </p:spPr>
      </p:pic>
      <p:sp>
        <p:nvSpPr>
          <p:cNvPr id="11" name="Rectangle: Rounded Corners 10">
            <a:extLst>
              <a:ext uri="{FF2B5EF4-FFF2-40B4-BE49-F238E27FC236}">
                <a16:creationId xmlns:a16="http://schemas.microsoft.com/office/drawing/2014/main" id="{3C9BDBB2-8777-405B-AE5E-BBB57FDDE809}"/>
              </a:ext>
            </a:extLst>
          </p:cNvPr>
          <p:cNvSpPr/>
          <p:nvPr/>
        </p:nvSpPr>
        <p:spPr>
          <a:xfrm>
            <a:off x="448409" y="2188090"/>
            <a:ext cx="2862059" cy="383660"/>
          </a:xfrm>
          <a:prstGeom prst="roundRect">
            <a:avLst/>
          </a:prstGeom>
          <a:solidFill>
            <a:srgbClr val="748D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2000">
                <a:latin typeface="Calibri" panose="020F0502020204030204" pitchFamily="34" charset="0"/>
                <a:cs typeface="Calibri" panose="020F0502020204030204" pitchFamily="34" charset="0"/>
              </a:rPr>
              <a:t>K-fold Cross-Validation</a:t>
            </a:r>
          </a:p>
        </p:txBody>
      </p:sp>
      <p:cxnSp>
        <p:nvCxnSpPr>
          <p:cNvPr id="23" name="Straight Arrow Connector 22">
            <a:extLst>
              <a:ext uri="{FF2B5EF4-FFF2-40B4-BE49-F238E27FC236}">
                <a16:creationId xmlns:a16="http://schemas.microsoft.com/office/drawing/2014/main" id="{601894BE-E6D9-4755-91A2-9CC434999563}"/>
              </a:ext>
            </a:extLst>
          </p:cNvPr>
          <p:cNvCxnSpPr>
            <a:cxnSpLocks/>
          </p:cNvCxnSpPr>
          <p:nvPr/>
        </p:nvCxnSpPr>
        <p:spPr>
          <a:xfrm>
            <a:off x="304800" y="1624526"/>
            <a:ext cx="4221352" cy="31037"/>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cxnSp>
        <p:nvCxnSpPr>
          <p:cNvPr id="29" name="Straight Arrow Connector 28">
            <a:extLst>
              <a:ext uri="{FF2B5EF4-FFF2-40B4-BE49-F238E27FC236}">
                <a16:creationId xmlns:a16="http://schemas.microsoft.com/office/drawing/2014/main" id="{9CBC38DC-6DF3-46B3-B923-26BBEBC50262}"/>
              </a:ext>
            </a:extLst>
          </p:cNvPr>
          <p:cNvCxnSpPr>
            <a:cxnSpLocks/>
          </p:cNvCxnSpPr>
          <p:nvPr/>
        </p:nvCxnSpPr>
        <p:spPr>
          <a:xfrm flipV="1">
            <a:off x="4944669" y="1640043"/>
            <a:ext cx="1586679" cy="1"/>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sp>
        <p:nvSpPr>
          <p:cNvPr id="31" name="TextBox 30">
            <a:extLst>
              <a:ext uri="{FF2B5EF4-FFF2-40B4-BE49-F238E27FC236}">
                <a16:creationId xmlns:a16="http://schemas.microsoft.com/office/drawing/2014/main" id="{C0E2666C-17FE-45C6-9CBF-FCD91DC2F1DA}"/>
              </a:ext>
            </a:extLst>
          </p:cNvPr>
          <p:cNvSpPr txBox="1"/>
          <p:nvPr/>
        </p:nvSpPr>
        <p:spPr>
          <a:xfrm>
            <a:off x="2029535" y="1655563"/>
            <a:ext cx="876300" cy="461665"/>
          </a:xfrm>
          <a:prstGeom prst="rect">
            <a:avLst/>
          </a:prstGeom>
          <a:noFill/>
        </p:spPr>
        <p:txBody>
          <a:bodyPr wrap="square" rtlCol="0">
            <a:spAutoFit/>
          </a:bodyPr>
          <a:lstStyle/>
          <a:p>
            <a:r>
              <a:rPr lang="en-SG" sz="2400" b="1">
                <a:latin typeface="Century Gothic" panose="020B0502020202020204" pitchFamily="34" charset="0"/>
              </a:rPr>
              <a:t>80%</a:t>
            </a:r>
          </a:p>
        </p:txBody>
      </p:sp>
      <p:sp>
        <p:nvSpPr>
          <p:cNvPr id="32" name="TextBox 31">
            <a:extLst>
              <a:ext uri="{FF2B5EF4-FFF2-40B4-BE49-F238E27FC236}">
                <a16:creationId xmlns:a16="http://schemas.microsoft.com/office/drawing/2014/main" id="{1E307979-E13E-4ACC-B419-25902FEA601C}"/>
              </a:ext>
            </a:extLst>
          </p:cNvPr>
          <p:cNvSpPr txBox="1"/>
          <p:nvPr/>
        </p:nvSpPr>
        <p:spPr>
          <a:xfrm>
            <a:off x="5033677" y="1662303"/>
            <a:ext cx="1497671" cy="461665"/>
          </a:xfrm>
          <a:prstGeom prst="rect">
            <a:avLst/>
          </a:prstGeom>
          <a:noFill/>
        </p:spPr>
        <p:txBody>
          <a:bodyPr wrap="square" rtlCol="0">
            <a:spAutoFit/>
          </a:bodyPr>
          <a:lstStyle/>
          <a:p>
            <a:r>
              <a:rPr lang="en-SG" sz="2400" b="1">
                <a:latin typeface="Century Gothic" panose="020B0502020202020204" pitchFamily="34" charset="0"/>
              </a:rPr>
              <a:t>20%</a:t>
            </a:r>
          </a:p>
        </p:txBody>
      </p:sp>
      <p:sp>
        <p:nvSpPr>
          <p:cNvPr id="33" name="Title 1">
            <a:extLst>
              <a:ext uri="{FF2B5EF4-FFF2-40B4-BE49-F238E27FC236}">
                <a16:creationId xmlns:a16="http://schemas.microsoft.com/office/drawing/2014/main" id="{255CF9F8-C49C-4F9C-93D7-B901D79796AA}"/>
              </a:ext>
            </a:extLst>
          </p:cNvPr>
          <p:cNvSpPr txBox="1">
            <a:spLocks/>
          </p:cNvSpPr>
          <p:nvPr/>
        </p:nvSpPr>
        <p:spPr>
          <a:xfrm>
            <a:off x="4169147" y="2329764"/>
            <a:ext cx="2362201" cy="2194529"/>
          </a:xfrm>
          <a:prstGeom prst="rect">
            <a:avLst/>
          </a:prstGeom>
          <a:solidFill>
            <a:schemeClr val="tx2"/>
          </a:solid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just"/>
            <a:r>
              <a:rPr lang="en-SG" sz="1400" b="1">
                <a:latin typeface="Calibri" panose="020F0502020204030204" pitchFamily="34" charset="0"/>
                <a:cs typeface="Calibri" panose="020F0502020204030204" pitchFamily="34" charset="0"/>
              </a:rPr>
              <a:t>Test Set: </a:t>
            </a:r>
            <a:r>
              <a:rPr lang="en-SG" sz="1400">
                <a:latin typeface="Calibri" panose="020F0502020204030204" pitchFamily="34" charset="0"/>
                <a:cs typeface="Calibri" panose="020F0502020204030204" pitchFamily="34" charset="0"/>
              </a:rPr>
              <a:t>to be used for model evaluation metrics</a:t>
            </a:r>
          </a:p>
          <a:p>
            <a:pPr algn="just"/>
            <a:endParaRPr lang="en-SG" sz="1400" b="1">
              <a:latin typeface="Calibri" panose="020F0502020204030204" pitchFamily="34" charset="0"/>
              <a:cs typeface="Calibri" panose="020F0502020204030204" pitchFamily="34" charset="0"/>
            </a:endParaRPr>
          </a:p>
          <a:p>
            <a:pPr algn="just"/>
            <a:r>
              <a:rPr lang="en-SG" sz="1400" b="1">
                <a:latin typeface="Calibri" panose="020F0502020204030204" pitchFamily="34" charset="0"/>
                <a:cs typeface="Calibri" panose="020F0502020204030204" pitchFamily="34" charset="0"/>
              </a:rPr>
              <a:t>Training Set:  </a:t>
            </a:r>
            <a:r>
              <a:rPr lang="en-SG" sz="1400">
                <a:latin typeface="Calibri" panose="020F0502020204030204" pitchFamily="34" charset="0"/>
                <a:cs typeface="Calibri" panose="020F0502020204030204" pitchFamily="34" charset="0"/>
              </a:rPr>
              <a:t>used for model training while k-fold cross validation is used for parameter tuning</a:t>
            </a:r>
          </a:p>
        </p:txBody>
      </p:sp>
      <p:cxnSp>
        <p:nvCxnSpPr>
          <p:cNvPr id="13" name="Straight Connector 12">
            <a:extLst>
              <a:ext uri="{FF2B5EF4-FFF2-40B4-BE49-F238E27FC236}">
                <a16:creationId xmlns:a16="http://schemas.microsoft.com/office/drawing/2014/main" id="{6A4E17BD-483F-5843-A504-0AE3300E3380}"/>
              </a:ext>
            </a:extLst>
          </p:cNvPr>
          <p:cNvCxnSpPr>
            <a:cxnSpLocks/>
          </p:cNvCxnSpPr>
          <p:nvPr/>
        </p:nvCxnSpPr>
        <p:spPr>
          <a:xfrm>
            <a:off x="296616" y="611052"/>
            <a:ext cx="6264767" cy="0"/>
          </a:xfrm>
          <a:prstGeom prst="line">
            <a:avLst/>
          </a:prstGeom>
          <a:ln w="57150">
            <a:solidFill>
              <a:srgbClr val="1F284F"/>
            </a:solidFill>
          </a:ln>
        </p:spPr>
        <p:style>
          <a:lnRef idx="1">
            <a:schemeClr val="accent1"/>
          </a:lnRef>
          <a:fillRef idx="0">
            <a:schemeClr val="accent1"/>
          </a:fillRef>
          <a:effectRef idx="0">
            <a:schemeClr val="accent1"/>
          </a:effectRef>
          <a:fontRef idx="minor">
            <a:schemeClr val="tx1"/>
          </a:fontRef>
        </p:style>
      </p:cxnSp>
      <p:sp>
        <p:nvSpPr>
          <p:cNvPr id="14" name="Title 1">
            <a:extLst>
              <a:ext uri="{FF2B5EF4-FFF2-40B4-BE49-F238E27FC236}">
                <a16:creationId xmlns:a16="http://schemas.microsoft.com/office/drawing/2014/main" id="{21B32D51-3F7A-D34D-9FA3-A6EDB63778D6}"/>
              </a:ext>
            </a:extLst>
          </p:cNvPr>
          <p:cNvSpPr txBox="1">
            <a:spLocks/>
          </p:cNvSpPr>
          <p:nvPr/>
        </p:nvSpPr>
        <p:spPr>
          <a:xfrm>
            <a:off x="259403" y="143823"/>
            <a:ext cx="4114800" cy="467229"/>
          </a:xfrm>
          <a:prstGeom prst="rect">
            <a:avLst/>
          </a:prstGeom>
        </p:spPr>
        <p:txBody>
          <a:bodyPr vert="horz" lIns="51435" tIns="25718" rIns="51435" bIns="25718"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2700">
                <a:latin typeface="Calibri" panose="020F0502020204030204" pitchFamily="34" charset="0"/>
                <a:cs typeface="Calibri" panose="020F0502020204030204" pitchFamily="34" charset="0"/>
              </a:rPr>
              <a:t>Splitting Dataset</a:t>
            </a:r>
          </a:p>
        </p:txBody>
      </p:sp>
      <p:cxnSp>
        <p:nvCxnSpPr>
          <p:cNvPr id="15" name="Straight Connector 14">
            <a:extLst>
              <a:ext uri="{FF2B5EF4-FFF2-40B4-BE49-F238E27FC236}">
                <a16:creationId xmlns:a16="http://schemas.microsoft.com/office/drawing/2014/main" id="{3054E325-1DBC-DD4C-8631-536CAD5733E9}"/>
              </a:ext>
            </a:extLst>
          </p:cNvPr>
          <p:cNvCxnSpPr>
            <a:cxnSpLocks/>
          </p:cNvCxnSpPr>
          <p:nvPr/>
        </p:nvCxnSpPr>
        <p:spPr>
          <a:xfrm>
            <a:off x="296616" y="717377"/>
            <a:ext cx="6264767" cy="0"/>
          </a:xfrm>
          <a:prstGeom prst="line">
            <a:avLst/>
          </a:prstGeom>
          <a:ln w="19050">
            <a:solidFill>
              <a:srgbClr val="1F284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948028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2C4DD837-6E55-496F-8D2F-ECBF17CF0B53}"/>
              </a:ext>
            </a:extLst>
          </p:cNvPr>
          <p:cNvSpPr txBox="1">
            <a:spLocks/>
          </p:cNvSpPr>
          <p:nvPr/>
        </p:nvSpPr>
        <p:spPr>
          <a:xfrm>
            <a:off x="296617" y="878717"/>
            <a:ext cx="3029724" cy="664559"/>
          </a:xfrm>
          <a:prstGeom prst="rect">
            <a:avLst/>
          </a:prstGeom>
          <a:solidFill>
            <a:srgbClr val="748D99"/>
          </a:solid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r>
              <a:rPr lang="en-SG" sz="1800" b="1">
                <a:solidFill>
                  <a:schemeClr val="bg1"/>
                </a:solidFill>
                <a:latin typeface="Calibri" panose="020F0502020204030204" pitchFamily="34" charset="0"/>
                <a:cs typeface="Calibri" panose="020F0502020204030204" pitchFamily="34" charset="0"/>
              </a:rPr>
              <a:t>Synthetic Minority Over-sampling Technique</a:t>
            </a:r>
          </a:p>
        </p:txBody>
      </p:sp>
      <p:sp>
        <p:nvSpPr>
          <p:cNvPr id="10" name="AutoShape 8" descr="Post with image">
            <a:extLst>
              <a:ext uri="{FF2B5EF4-FFF2-40B4-BE49-F238E27FC236}">
                <a16:creationId xmlns:a16="http://schemas.microsoft.com/office/drawing/2014/main" id="{42A7EA8B-D65B-4935-A69D-828B29CE712E}"/>
              </a:ext>
            </a:extLst>
          </p:cNvPr>
          <p:cNvSpPr>
            <a:spLocks noChangeAspect="1" noChangeArrowheads="1"/>
          </p:cNvSpPr>
          <p:nvPr/>
        </p:nvSpPr>
        <p:spPr bwMode="auto">
          <a:xfrm>
            <a:off x="3276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SG"/>
          </a:p>
        </p:txBody>
      </p:sp>
      <p:sp>
        <p:nvSpPr>
          <p:cNvPr id="17" name="Title 1">
            <a:extLst>
              <a:ext uri="{FF2B5EF4-FFF2-40B4-BE49-F238E27FC236}">
                <a16:creationId xmlns:a16="http://schemas.microsoft.com/office/drawing/2014/main" id="{8FCD6D56-B69A-486A-9989-3413EE2FF846}"/>
              </a:ext>
            </a:extLst>
          </p:cNvPr>
          <p:cNvSpPr txBox="1">
            <a:spLocks/>
          </p:cNvSpPr>
          <p:nvPr/>
        </p:nvSpPr>
        <p:spPr>
          <a:xfrm>
            <a:off x="296616" y="1657280"/>
            <a:ext cx="3029724" cy="2006772"/>
          </a:xfrm>
          <a:prstGeom prst="rect">
            <a:avLst/>
          </a:prstGeom>
          <a:solidFill>
            <a:schemeClr val="tx2"/>
          </a:solid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r>
              <a:rPr lang="en-SG" sz="1500">
                <a:latin typeface="Calibri" panose="020F0502020204030204" pitchFamily="34" charset="0"/>
                <a:cs typeface="Calibri" panose="020F0502020204030204" pitchFamily="34" charset="0"/>
              </a:rPr>
              <a:t>Create synthetic data points of the minority class to increase the number of data points</a:t>
            </a:r>
            <a:endParaRPr lang="en-SG" sz="1500" b="1" u="sng">
              <a:latin typeface="Calibri" panose="020F0502020204030204" pitchFamily="34" charset="0"/>
              <a:cs typeface="Calibri" panose="020F0502020204030204" pitchFamily="34" charset="0"/>
            </a:endParaRPr>
          </a:p>
          <a:p>
            <a:pPr algn="ctr"/>
            <a:endParaRPr lang="en-SG" sz="1500" b="1" u="sng">
              <a:latin typeface="Calibri" panose="020F0502020204030204" pitchFamily="34" charset="0"/>
              <a:cs typeface="Calibri" panose="020F0502020204030204" pitchFamily="34" charset="0"/>
            </a:endParaRPr>
          </a:p>
          <a:p>
            <a:pPr algn="ctr"/>
            <a:r>
              <a:rPr lang="en-SG" sz="1500" b="1" u="sng">
                <a:latin typeface="Calibri" panose="020F0502020204030204" pitchFamily="34" charset="0"/>
                <a:cs typeface="Calibri" panose="020F0502020204030204" pitchFamily="34" charset="0"/>
              </a:rPr>
              <a:t>Parameters</a:t>
            </a:r>
          </a:p>
          <a:p>
            <a:pPr algn="ctr"/>
            <a:endParaRPr lang="en-SG" sz="1500" b="1" u="sng">
              <a:latin typeface="Calibri" panose="020F0502020204030204" pitchFamily="34" charset="0"/>
              <a:cs typeface="Calibri" panose="020F0502020204030204" pitchFamily="34" charset="0"/>
            </a:endParaRPr>
          </a:p>
          <a:p>
            <a:pPr algn="ctr"/>
            <a:r>
              <a:rPr lang="en-SG" sz="1500">
                <a:latin typeface="Calibri" panose="020F0502020204030204" pitchFamily="34" charset="0"/>
                <a:cs typeface="Calibri" panose="020F0502020204030204" pitchFamily="34" charset="0"/>
              </a:rPr>
              <a:t>Sampling Strategy = 0.67</a:t>
            </a:r>
          </a:p>
          <a:p>
            <a:pPr algn="ctr"/>
            <a:r>
              <a:rPr lang="en-SG" sz="1500">
                <a:latin typeface="Calibri" panose="020F0502020204030204" pitchFamily="34" charset="0"/>
                <a:cs typeface="Calibri" panose="020F0502020204030204" pitchFamily="34" charset="0"/>
              </a:rPr>
              <a:t>Kind = regular </a:t>
            </a:r>
          </a:p>
        </p:txBody>
      </p:sp>
      <p:pic>
        <p:nvPicPr>
          <p:cNvPr id="2" name="Picture 1">
            <a:extLst>
              <a:ext uri="{FF2B5EF4-FFF2-40B4-BE49-F238E27FC236}">
                <a16:creationId xmlns:a16="http://schemas.microsoft.com/office/drawing/2014/main" id="{8D5DBDD9-4FAF-41DC-834F-6FDEA9C1C6B9}"/>
              </a:ext>
            </a:extLst>
          </p:cNvPr>
          <p:cNvPicPr>
            <a:picLocks noChangeAspect="1"/>
          </p:cNvPicPr>
          <p:nvPr/>
        </p:nvPicPr>
        <p:blipFill>
          <a:blip r:embed="rId3"/>
          <a:stretch>
            <a:fillRect/>
          </a:stretch>
        </p:blipFill>
        <p:spPr>
          <a:xfrm>
            <a:off x="1811478" y="3959107"/>
            <a:ext cx="1514475" cy="514350"/>
          </a:xfrm>
          <a:prstGeom prst="rect">
            <a:avLst/>
          </a:prstGeom>
        </p:spPr>
      </p:pic>
      <p:pic>
        <p:nvPicPr>
          <p:cNvPr id="3" name="Picture 2">
            <a:extLst>
              <a:ext uri="{FF2B5EF4-FFF2-40B4-BE49-F238E27FC236}">
                <a16:creationId xmlns:a16="http://schemas.microsoft.com/office/drawing/2014/main" id="{E3113099-D54F-403C-8F34-2A1E9B4F3112}"/>
              </a:ext>
            </a:extLst>
          </p:cNvPr>
          <p:cNvPicPr>
            <a:picLocks noChangeAspect="1"/>
          </p:cNvPicPr>
          <p:nvPr/>
        </p:nvPicPr>
        <p:blipFill>
          <a:blip r:embed="rId4"/>
          <a:stretch>
            <a:fillRect/>
          </a:stretch>
        </p:blipFill>
        <p:spPr>
          <a:xfrm>
            <a:off x="3581400" y="3949661"/>
            <a:ext cx="1419225" cy="581025"/>
          </a:xfrm>
          <a:prstGeom prst="rect">
            <a:avLst/>
          </a:prstGeom>
        </p:spPr>
      </p:pic>
      <p:sp>
        <p:nvSpPr>
          <p:cNvPr id="18" name="Title 1">
            <a:extLst>
              <a:ext uri="{FF2B5EF4-FFF2-40B4-BE49-F238E27FC236}">
                <a16:creationId xmlns:a16="http://schemas.microsoft.com/office/drawing/2014/main" id="{D9D17AAE-4890-4C42-A3EC-657C94193578}"/>
              </a:ext>
            </a:extLst>
          </p:cNvPr>
          <p:cNvSpPr txBox="1">
            <a:spLocks/>
          </p:cNvSpPr>
          <p:nvPr/>
        </p:nvSpPr>
        <p:spPr>
          <a:xfrm>
            <a:off x="3531660" y="889274"/>
            <a:ext cx="3080199" cy="664559"/>
          </a:xfrm>
          <a:prstGeom prst="rect">
            <a:avLst/>
          </a:prstGeom>
          <a:solidFill>
            <a:srgbClr val="748D99"/>
          </a:solid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r>
              <a:rPr lang="en-SG" sz="1800" b="1">
                <a:solidFill>
                  <a:schemeClr val="bg1"/>
                </a:solidFill>
                <a:latin typeface="Calibri" panose="020F0502020204030204" pitchFamily="34" charset="0"/>
                <a:cs typeface="Calibri" panose="020F0502020204030204" pitchFamily="34" charset="0"/>
              </a:rPr>
              <a:t>TOMEK Links</a:t>
            </a:r>
          </a:p>
        </p:txBody>
      </p:sp>
      <p:sp>
        <p:nvSpPr>
          <p:cNvPr id="19" name="Title 1">
            <a:extLst>
              <a:ext uri="{FF2B5EF4-FFF2-40B4-BE49-F238E27FC236}">
                <a16:creationId xmlns:a16="http://schemas.microsoft.com/office/drawing/2014/main" id="{3E6D379D-802B-4D03-83F4-8DEABF245384}"/>
              </a:ext>
            </a:extLst>
          </p:cNvPr>
          <p:cNvSpPr txBox="1">
            <a:spLocks/>
          </p:cNvSpPr>
          <p:nvPr/>
        </p:nvSpPr>
        <p:spPr>
          <a:xfrm>
            <a:off x="3531660" y="1609945"/>
            <a:ext cx="3080199" cy="2101442"/>
          </a:xfrm>
          <a:prstGeom prst="rect">
            <a:avLst/>
          </a:prstGeom>
          <a:solidFill>
            <a:schemeClr val="tx2"/>
          </a:solid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r>
              <a:rPr lang="en-SG" sz="1500">
                <a:latin typeface="Calibri" panose="020F0502020204030204" pitchFamily="34" charset="0"/>
                <a:cs typeface="Calibri" panose="020F0502020204030204" pitchFamily="34" charset="0"/>
              </a:rPr>
              <a:t>Remove data points which have possibly been misclassified, based on distance</a:t>
            </a:r>
            <a:endParaRPr lang="en-SG" sz="1500" b="1" u="sng">
              <a:latin typeface="Calibri" panose="020F0502020204030204" pitchFamily="34" charset="0"/>
              <a:cs typeface="Calibri" panose="020F0502020204030204" pitchFamily="34" charset="0"/>
            </a:endParaRPr>
          </a:p>
          <a:p>
            <a:pPr algn="ctr"/>
            <a:endParaRPr lang="en-SG" sz="1500" b="1" u="sng">
              <a:latin typeface="Calibri" panose="020F0502020204030204" pitchFamily="34" charset="0"/>
              <a:cs typeface="Calibri" panose="020F0502020204030204" pitchFamily="34" charset="0"/>
            </a:endParaRPr>
          </a:p>
          <a:p>
            <a:pPr algn="ctr"/>
            <a:r>
              <a:rPr lang="en-SG" sz="1500" b="1" u="sng">
                <a:latin typeface="Calibri" panose="020F0502020204030204" pitchFamily="34" charset="0"/>
                <a:cs typeface="Calibri" panose="020F0502020204030204" pitchFamily="34" charset="0"/>
              </a:rPr>
              <a:t>Parameters</a:t>
            </a:r>
          </a:p>
          <a:p>
            <a:pPr algn="ctr"/>
            <a:endParaRPr lang="en-SG" sz="1500" b="1" u="sng">
              <a:latin typeface="Calibri" panose="020F0502020204030204" pitchFamily="34" charset="0"/>
              <a:cs typeface="Calibri" panose="020F0502020204030204" pitchFamily="34" charset="0"/>
            </a:endParaRPr>
          </a:p>
          <a:p>
            <a:pPr algn="ctr"/>
            <a:r>
              <a:rPr lang="en-SG" sz="1500">
                <a:latin typeface="Calibri" panose="020F0502020204030204" pitchFamily="34" charset="0"/>
                <a:cs typeface="Calibri" panose="020F0502020204030204" pitchFamily="34" charset="0"/>
              </a:rPr>
              <a:t>Sampling Strategy = 0.67</a:t>
            </a:r>
          </a:p>
          <a:p>
            <a:pPr algn="ctr"/>
            <a:r>
              <a:rPr lang="en-SG" sz="1500">
                <a:latin typeface="Calibri" panose="020F0502020204030204" pitchFamily="34" charset="0"/>
                <a:cs typeface="Calibri" panose="020F0502020204030204" pitchFamily="34" charset="0"/>
              </a:rPr>
              <a:t>Smote = Smote model</a:t>
            </a:r>
          </a:p>
        </p:txBody>
      </p:sp>
      <p:cxnSp>
        <p:nvCxnSpPr>
          <p:cNvPr id="11" name="Straight Connector 10">
            <a:extLst>
              <a:ext uri="{FF2B5EF4-FFF2-40B4-BE49-F238E27FC236}">
                <a16:creationId xmlns:a16="http://schemas.microsoft.com/office/drawing/2014/main" id="{A68A4690-9440-A446-BA87-758C8F24C720}"/>
              </a:ext>
            </a:extLst>
          </p:cNvPr>
          <p:cNvCxnSpPr>
            <a:cxnSpLocks/>
          </p:cNvCxnSpPr>
          <p:nvPr/>
        </p:nvCxnSpPr>
        <p:spPr>
          <a:xfrm>
            <a:off x="296616" y="611052"/>
            <a:ext cx="6264767" cy="0"/>
          </a:xfrm>
          <a:prstGeom prst="line">
            <a:avLst/>
          </a:prstGeom>
          <a:ln w="57150">
            <a:solidFill>
              <a:srgbClr val="1F284F"/>
            </a:solidFill>
          </a:ln>
        </p:spPr>
        <p:style>
          <a:lnRef idx="1">
            <a:schemeClr val="accent1"/>
          </a:lnRef>
          <a:fillRef idx="0">
            <a:schemeClr val="accent1"/>
          </a:fillRef>
          <a:effectRef idx="0">
            <a:schemeClr val="accent1"/>
          </a:effectRef>
          <a:fontRef idx="minor">
            <a:schemeClr val="tx1"/>
          </a:fontRef>
        </p:style>
      </p:cxnSp>
      <p:sp>
        <p:nvSpPr>
          <p:cNvPr id="12" name="Title 1">
            <a:extLst>
              <a:ext uri="{FF2B5EF4-FFF2-40B4-BE49-F238E27FC236}">
                <a16:creationId xmlns:a16="http://schemas.microsoft.com/office/drawing/2014/main" id="{E8BD13DD-4D16-E944-8054-468380B4AADA}"/>
              </a:ext>
            </a:extLst>
          </p:cNvPr>
          <p:cNvSpPr txBox="1">
            <a:spLocks/>
          </p:cNvSpPr>
          <p:nvPr/>
        </p:nvSpPr>
        <p:spPr>
          <a:xfrm>
            <a:off x="259403" y="143823"/>
            <a:ext cx="4114800" cy="467229"/>
          </a:xfrm>
          <a:prstGeom prst="rect">
            <a:avLst/>
          </a:prstGeom>
        </p:spPr>
        <p:txBody>
          <a:bodyPr vert="horz" lIns="51435" tIns="25718" rIns="51435" bIns="25718"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2700">
                <a:latin typeface="Calibri" panose="020F0502020204030204" pitchFamily="34" charset="0"/>
                <a:cs typeface="Calibri" panose="020F0502020204030204" pitchFamily="34" charset="0"/>
              </a:rPr>
              <a:t>Data Resampling</a:t>
            </a:r>
          </a:p>
        </p:txBody>
      </p:sp>
      <p:cxnSp>
        <p:nvCxnSpPr>
          <p:cNvPr id="13" name="Straight Connector 12">
            <a:extLst>
              <a:ext uri="{FF2B5EF4-FFF2-40B4-BE49-F238E27FC236}">
                <a16:creationId xmlns:a16="http://schemas.microsoft.com/office/drawing/2014/main" id="{1056958E-2E8B-9940-89E7-6F5108E6D6D5}"/>
              </a:ext>
            </a:extLst>
          </p:cNvPr>
          <p:cNvCxnSpPr>
            <a:cxnSpLocks/>
          </p:cNvCxnSpPr>
          <p:nvPr/>
        </p:nvCxnSpPr>
        <p:spPr>
          <a:xfrm>
            <a:off x="296616" y="717377"/>
            <a:ext cx="6264767" cy="0"/>
          </a:xfrm>
          <a:prstGeom prst="line">
            <a:avLst/>
          </a:prstGeom>
          <a:ln w="19050">
            <a:solidFill>
              <a:srgbClr val="1F284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854645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9F5CC34-4AB6-45BA-BA3F-851174E95683}"/>
              </a:ext>
            </a:extLst>
          </p:cNvPr>
          <p:cNvSpPr>
            <a:spLocks noGrp="1"/>
          </p:cNvSpPr>
          <p:nvPr>
            <p:ph type="body" idx="4294967295"/>
          </p:nvPr>
        </p:nvSpPr>
        <p:spPr>
          <a:xfrm>
            <a:off x="259404" y="975055"/>
            <a:ext cx="6273932" cy="3416300"/>
          </a:xfrm>
          <a:prstGeom prst="rect">
            <a:avLst/>
          </a:prstGeom>
        </p:spPr>
        <p:txBody>
          <a:bodyPr/>
          <a:lstStyle/>
          <a:p>
            <a:r>
              <a:rPr lang="en-IN">
                <a:latin typeface="Calibri" panose="020F0502020204030204" pitchFamily="34" charset="0"/>
                <a:cs typeface="Calibri" panose="020F0502020204030204" pitchFamily="34" charset="0"/>
              </a:rPr>
              <a:t>Create artificial data points from existing data points (minority class)</a:t>
            </a:r>
          </a:p>
          <a:p>
            <a:endParaRPr lang="en-IN">
              <a:latin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3896270F-EC96-44F6-AEA7-E2C7E104BD76}"/>
              </a:ext>
            </a:extLst>
          </p:cNvPr>
          <p:cNvPicPr>
            <a:picLocks noChangeAspect="1"/>
          </p:cNvPicPr>
          <p:nvPr/>
        </p:nvPicPr>
        <p:blipFill>
          <a:blip r:embed="rId2"/>
          <a:stretch>
            <a:fillRect/>
          </a:stretch>
        </p:blipFill>
        <p:spPr>
          <a:xfrm>
            <a:off x="259403" y="1391865"/>
            <a:ext cx="6273932" cy="2582679"/>
          </a:xfrm>
          <a:prstGeom prst="rect">
            <a:avLst/>
          </a:prstGeom>
        </p:spPr>
      </p:pic>
      <p:cxnSp>
        <p:nvCxnSpPr>
          <p:cNvPr id="5" name="Straight Connector 4">
            <a:extLst>
              <a:ext uri="{FF2B5EF4-FFF2-40B4-BE49-F238E27FC236}">
                <a16:creationId xmlns:a16="http://schemas.microsoft.com/office/drawing/2014/main" id="{19A63EB9-FF9B-E541-9B68-C6A76CADC97B}"/>
              </a:ext>
            </a:extLst>
          </p:cNvPr>
          <p:cNvCxnSpPr>
            <a:cxnSpLocks/>
          </p:cNvCxnSpPr>
          <p:nvPr/>
        </p:nvCxnSpPr>
        <p:spPr>
          <a:xfrm>
            <a:off x="296616" y="611052"/>
            <a:ext cx="6264767" cy="0"/>
          </a:xfrm>
          <a:prstGeom prst="line">
            <a:avLst/>
          </a:prstGeom>
          <a:ln w="57150">
            <a:solidFill>
              <a:srgbClr val="1F284F"/>
            </a:solidFill>
          </a:ln>
        </p:spPr>
        <p:style>
          <a:lnRef idx="1">
            <a:schemeClr val="accent1"/>
          </a:lnRef>
          <a:fillRef idx="0">
            <a:schemeClr val="accent1"/>
          </a:fillRef>
          <a:effectRef idx="0">
            <a:schemeClr val="accent1"/>
          </a:effectRef>
          <a:fontRef idx="minor">
            <a:schemeClr val="tx1"/>
          </a:fontRef>
        </p:style>
      </p:cxnSp>
      <p:sp>
        <p:nvSpPr>
          <p:cNvPr id="6" name="Title 1">
            <a:extLst>
              <a:ext uri="{FF2B5EF4-FFF2-40B4-BE49-F238E27FC236}">
                <a16:creationId xmlns:a16="http://schemas.microsoft.com/office/drawing/2014/main" id="{89C8A32B-A7D3-3E4C-9070-FEFA885D9657}"/>
              </a:ext>
            </a:extLst>
          </p:cNvPr>
          <p:cNvSpPr txBox="1">
            <a:spLocks/>
          </p:cNvSpPr>
          <p:nvPr/>
        </p:nvSpPr>
        <p:spPr>
          <a:xfrm>
            <a:off x="259403" y="143823"/>
            <a:ext cx="4114800" cy="467229"/>
          </a:xfrm>
          <a:prstGeom prst="rect">
            <a:avLst/>
          </a:prstGeom>
        </p:spPr>
        <p:txBody>
          <a:bodyPr vert="horz" lIns="51435" tIns="25718" rIns="51435" bIns="25718"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2700">
                <a:latin typeface="Calibri" panose="020F0502020204030204" pitchFamily="34" charset="0"/>
                <a:cs typeface="Calibri" panose="020F0502020204030204" pitchFamily="34" charset="0"/>
              </a:rPr>
              <a:t>Data Resampling- SMOTE</a:t>
            </a:r>
          </a:p>
        </p:txBody>
      </p:sp>
      <p:cxnSp>
        <p:nvCxnSpPr>
          <p:cNvPr id="7" name="Straight Connector 6">
            <a:extLst>
              <a:ext uri="{FF2B5EF4-FFF2-40B4-BE49-F238E27FC236}">
                <a16:creationId xmlns:a16="http://schemas.microsoft.com/office/drawing/2014/main" id="{F17D99D0-39EF-DB42-84E7-0E72CFEBC88A}"/>
              </a:ext>
            </a:extLst>
          </p:cNvPr>
          <p:cNvCxnSpPr>
            <a:cxnSpLocks/>
          </p:cNvCxnSpPr>
          <p:nvPr/>
        </p:nvCxnSpPr>
        <p:spPr>
          <a:xfrm>
            <a:off x="296616" y="717377"/>
            <a:ext cx="6264767" cy="0"/>
          </a:xfrm>
          <a:prstGeom prst="line">
            <a:avLst/>
          </a:prstGeom>
          <a:ln w="19050">
            <a:solidFill>
              <a:srgbClr val="1F284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47005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1BB4363-8DFA-4F9C-BC5A-C91CDEAB3CC8}"/>
              </a:ext>
            </a:extLst>
          </p:cNvPr>
          <p:cNvSpPr>
            <a:spLocks noGrp="1"/>
          </p:cNvSpPr>
          <p:nvPr>
            <p:ph type="body" idx="4294967295"/>
          </p:nvPr>
        </p:nvSpPr>
        <p:spPr>
          <a:xfrm>
            <a:off x="136280" y="913004"/>
            <a:ext cx="6585438" cy="1138454"/>
          </a:xfrm>
          <a:prstGeom prst="rect">
            <a:avLst/>
          </a:prstGeom>
          <a:ln>
            <a:solidFill>
              <a:schemeClr val="tx1"/>
            </a:solidFill>
            <a:prstDash val="dash"/>
          </a:ln>
        </p:spPr>
        <p:txBody>
          <a:bodyPr/>
          <a:lstStyle/>
          <a:p>
            <a:pPr marL="114294"/>
            <a:r>
              <a:rPr lang="en-IN" sz="1600">
                <a:latin typeface="Calibri" panose="020F0502020204030204" pitchFamily="34" charset="0"/>
                <a:cs typeface="Calibri" panose="020F0502020204030204" pitchFamily="34" charset="0"/>
              </a:rPr>
              <a:t>Tomek removes overlapping links (majority class)</a:t>
            </a:r>
          </a:p>
          <a:p>
            <a:pPr marL="400044" indent="-285750">
              <a:buFont typeface="Arial" panose="020B0604020202020204" pitchFamily="34" charset="0"/>
              <a:buChar char="•"/>
            </a:pPr>
            <a:r>
              <a:rPr lang="en-IN" sz="1600">
                <a:latin typeface="Calibri" panose="020F0502020204030204" pitchFamily="34" charset="0"/>
                <a:cs typeface="Calibri" panose="020F0502020204030204" pitchFamily="34" charset="0"/>
              </a:rPr>
              <a:t>If a (-) is near more (+) and far from (-), then it is removed.</a:t>
            </a:r>
          </a:p>
          <a:p>
            <a:pPr marL="400044" indent="-285750">
              <a:buFont typeface="Arial" panose="020B0604020202020204" pitchFamily="34" charset="0"/>
              <a:buChar char="•"/>
            </a:pPr>
            <a:r>
              <a:rPr lang="en-IN" sz="1600">
                <a:latin typeface="Calibri" panose="020F0502020204030204" pitchFamily="34" charset="0"/>
                <a:cs typeface="Calibri" panose="020F0502020204030204" pitchFamily="34" charset="0"/>
              </a:rPr>
              <a:t>Helps making clear distinctions between classes and removing misclassifications</a:t>
            </a:r>
          </a:p>
        </p:txBody>
      </p:sp>
      <p:pic>
        <p:nvPicPr>
          <p:cNvPr id="4" name="Picture 3">
            <a:extLst>
              <a:ext uri="{FF2B5EF4-FFF2-40B4-BE49-F238E27FC236}">
                <a16:creationId xmlns:a16="http://schemas.microsoft.com/office/drawing/2014/main" id="{7B3E839D-6565-45A3-B0BC-3D75A8CC54C4}"/>
              </a:ext>
            </a:extLst>
          </p:cNvPr>
          <p:cNvPicPr>
            <a:picLocks noChangeAspect="1"/>
          </p:cNvPicPr>
          <p:nvPr/>
        </p:nvPicPr>
        <p:blipFill>
          <a:blip r:embed="rId2"/>
          <a:stretch>
            <a:fillRect/>
          </a:stretch>
        </p:blipFill>
        <p:spPr>
          <a:xfrm>
            <a:off x="296616" y="2247084"/>
            <a:ext cx="6264767" cy="2268337"/>
          </a:xfrm>
          <a:prstGeom prst="rect">
            <a:avLst/>
          </a:prstGeom>
        </p:spPr>
      </p:pic>
      <p:cxnSp>
        <p:nvCxnSpPr>
          <p:cNvPr id="5" name="Straight Connector 4">
            <a:extLst>
              <a:ext uri="{FF2B5EF4-FFF2-40B4-BE49-F238E27FC236}">
                <a16:creationId xmlns:a16="http://schemas.microsoft.com/office/drawing/2014/main" id="{02E48BAD-E1C8-FB41-92EC-40E2B63302C8}"/>
              </a:ext>
            </a:extLst>
          </p:cNvPr>
          <p:cNvCxnSpPr>
            <a:cxnSpLocks/>
          </p:cNvCxnSpPr>
          <p:nvPr/>
        </p:nvCxnSpPr>
        <p:spPr>
          <a:xfrm>
            <a:off x="296616" y="611052"/>
            <a:ext cx="6264767" cy="0"/>
          </a:xfrm>
          <a:prstGeom prst="line">
            <a:avLst/>
          </a:prstGeom>
          <a:ln w="57150">
            <a:solidFill>
              <a:srgbClr val="1F284F"/>
            </a:solidFill>
          </a:ln>
        </p:spPr>
        <p:style>
          <a:lnRef idx="1">
            <a:schemeClr val="accent1"/>
          </a:lnRef>
          <a:fillRef idx="0">
            <a:schemeClr val="accent1"/>
          </a:fillRef>
          <a:effectRef idx="0">
            <a:schemeClr val="accent1"/>
          </a:effectRef>
          <a:fontRef idx="minor">
            <a:schemeClr val="tx1"/>
          </a:fontRef>
        </p:style>
      </p:cxnSp>
      <p:sp>
        <p:nvSpPr>
          <p:cNvPr id="6" name="Title 1">
            <a:extLst>
              <a:ext uri="{FF2B5EF4-FFF2-40B4-BE49-F238E27FC236}">
                <a16:creationId xmlns:a16="http://schemas.microsoft.com/office/drawing/2014/main" id="{5B722FB4-705D-5A41-8C2F-847550CAE380}"/>
              </a:ext>
            </a:extLst>
          </p:cNvPr>
          <p:cNvSpPr txBox="1">
            <a:spLocks/>
          </p:cNvSpPr>
          <p:nvPr/>
        </p:nvSpPr>
        <p:spPr>
          <a:xfrm>
            <a:off x="259403" y="143823"/>
            <a:ext cx="4114800" cy="467229"/>
          </a:xfrm>
          <a:prstGeom prst="rect">
            <a:avLst/>
          </a:prstGeom>
        </p:spPr>
        <p:txBody>
          <a:bodyPr vert="horz" lIns="51435" tIns="25718" rIns="51435" bIns="25718"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2700">
                <a:latin typeface="Calibri" panose="020F0502020204030204" pitchFamily="34" charset="0"/>
                <a:cs typeface="Calibri" panose="020F0502020204030204" pitchFamily="34" charset="0"/>
              </a:rPr>
              <a:t>Data Resampling- TOMEK</a:t>
            </a:r>
          </a:p>
        </p:txBody>
      </p:sp>
      <p:cxnSp>
        <p:nvCxnSpPr>
          <p:cNvPr id="7" name="Straight Connector 6">
            <a:extLst>
              <a:ext uri="{FF2B5EF4-FFF2-40B4-BE49-F238E27FC236}">
                <a16:creationId xmlns:a16="http://schemas.microsoft.com/office/drawing/2014/main" id="{0BBA13D5-CE8A-814D-B0F5-BBE5A288C4B6}"/>
              </a:ext>
            </a:extLst>
          </p:cNvPr>
          <p:cNvCxnSpPr>
            <a:cxnSpLocks/>
          </p:cNvCxnSpPr>
          <p:nvPr/>
        </p:nvCxnSpPr>
        <p:spPr>
          <a:xfrm>
            <a:off x="296616" y="717377"/>
            <a:ext cx="6264767" cy="0"/>
          </a:xfrm>
          <a:prstGeom prst="line">
            <a:avLst/>
          </a:prstGeom>
          <a:ln w="19050">
            <a:solidFill>
              <a:srgbClr val="1F284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472913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0DF7814-D1A9-4DBD-A0F7-A00242500D9F}"/>
              </a:ext>
            </a:extLst>
          </p:cNvPr>
          <p:cNvSpPr>
            <a:spLocks noGrp="1"/>
          </p:cNvSpPr>
          <p:nvPr>
            <p:ph type="body" idx="4294967295"/>
          </p:nvPr>
        </p:nvSpPr>
        <p:spPr>
          <a:xfrm>
            <a:off x="132894" y="863600"/>
            <a:ext cx="6391275" cy="3416300"/>
          </a:xfrm>
          <a:prstGeom prst="rect">
            <a:avLst/>
          </a:prstGeom>
        </p:spPr>
        <p:txBody>
          <a:bodyPr/>
          <a:lstStyle/>
          <a:p>
            <a:pPr marL="114294" indent="0">
              <a:buNone/>
            </a:pPr>
            <a:r>
              <a:rPr lang="en-US" sz="1600">
                <a:latin typeface="Calibri" panose="020F0502020204030204" pitchFamily="34" charset="0"/>
                <a:cs typeface="Calibri" panose="020F0502020204030204" pitchFamily="34" charset="0"/>
              </a:rPr>
              <a:t>Perform over-sampling using SMOTE and cleaning using Tomek links.</a:t>
            </a:r>
          </a:p>
          <a:p>
            <a:pPr marL="114294" indent="0">
              <a:buNone/>
            </a:pPr>
            <a:br>
              <a:rPr lang="en-US" sz="1600">
                <a:latin typeface="Calibri" panose="020F0502020204030204" pitchFamily="34" charset="0"/>
                <a:cs typeface="Calibri" panose="020F0502020204030204" pitchFamily="34" charset="0"/>
              </a:rPr>
            </a:br>
            <a:endParaRPr lang="en-IN" sz="1600">
              <a:latin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309BAF58-D9FB-48D3-9E47-FAB889CE02B9}"/>
              </a:ext>
            </a:extLst>
          </p:cNvPr>
          <p:cNvPicPr>
            <a:picLocks noChangeAspect="1"/>
          </p:cNvPicPr>
          <p:nvPr/>
        </p:nvPicPr>
        <p:blipFill rotWithShape="1">
          <a:blip r:embed="rId2"/>
          <a:srcRect t="2051" b="-1"/>
          <a:stretch/>
        </p:blipFill>
        <p:spPr>
          <a:xfrm>
            <a:off x="296616" y="1535947"/>
            <a:ext cx="6068023" cy="2544569"/>
          </a:xfrm>
          <a:prstGeom prst="rect">
            <a:avLst/>
          </a:prstGeom>
        </p:spPr>
      </p:pic>
      <p:cxnSp>
        <p:nvCxnSpPr>
          <p:cNvPr id="6" name="Straight Connector 5">
            <a:extLst>
              <a:ext uri="{FF2B5EF4-FFF2-40B4-BE49-F238E27FC236}">
                <a16:creationId xmlns:a16="http://schemas.microsoft.com/office/drawing/2014/main" id="{39CD0149-52D4-DD4E-B190-8C407B35DD30}"/>
              </a:ext>
            </a:extLst>
          </p:cNvPr>
          <p:cNvCxnSpPr>
            <a:cxnSpLocks/>
          </p:cNvCxnSpPr>
          <p:nvPr/>
        </p:nvCxnSpPr>
        <p:spPr>
          <a:xfrm>
            <a:off x="296616" y="611052"/>
            <a:ext cx="6264767" cy="0"/>
          </a:xfrm>
          <a:prstGeom prst="line">
            <a:avLst/>
          </a:prstGeom>
          <a:ln w="57150">
            <a:solidFill>
              <a:srgbClr val="1F284F"/>
            </a:solidFill>
          </a:ln>
        </p:spPr>
        <p:style>
          <a:lnRef idx="1">
            <a:schemeClr val="accent1"/>
          </a:lnRef>
          <a:fillRef idx="0">
            <a:schemeClr val="accent1"/>
          </a:fillRef>
          <a:effectRef idx="0">
            <a:schemeClr val="accent1"/>
          </a:effectRef>
          <a:fontRef idx="minor">
            <a:schemeClr val="tx1"/>
          </a:fontRef>
        </p:style>
      </p:cxnSp>
      <p:sp>
        <p:nvSpPr>
          <p:cNvPr id="7" name="Title 1">
            <a:extLst>
              <a:ext uri="{FF2B5EF4-FFF2-40B4-BE49-F238E27FC236}">
                <a16:creationId xmlns:a16="http://schemas.microsoft.com/office/drawing/2014/main" id="{023D48E2-B29A-504C-ADF9-2B0C6F184804}"/>
              </a:ext>
            </a:extLst>
          </p:cNvPr>
          <p:cNvSpPr txBox="1">
            <a:spLocks/>
          </p:cNvSpPr>
          <p:nvPr/>
        </p:nvSpPr>
        <p:spPr>
          <a:xfrm>
            <a:off x="259403" y="143823"/>
            <a:ext cx="6264766" cy="467229"/>
          </a:xfrm>
          <a:prstGeom prst="rect">
            <a:avLst/>
          </a:prstGeom>
        </p:spPr>
        <p:txBody>
          <a:bodyPr vert="horz" lIns="51435" tIns="25718" rIns="51435" bIns="25718"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2700">
                <a:latin typeface="Calibri" panose="020F0502020204030204" pitchFamily="34" charset="0"/>
                <a:cs typeface="Calibri" panose="020F0502020204030204" pitchFamily="34" charset="0"/>
              </a:rPr>
              <a:t>Data Resampling- SMOTE TOMEK Implementation</a:t>
            </a:r>
          </a:p>
        </p:txBody>
      </p:sp>
      <p:cxnSp>
        <p:nvCxnSpPr>
          <p:cNvPr id="8" name="Straight Connector 7">
            <a:extLst>
              <a:ext uri="{FF2B5EF4-FFF2-40B4-BE49-F238E27FC236}">
                <a16:creationId xmlns:a16="http://schemas.microsoft.com/office/drawing/2014/main" id="{BDE5B5C0-6FE1-364D-9533-1F6A225E89AD}"/>
              </a:ext>
            </a:extLst>
          </p:cNvPr>
          <p:cNvCxnSpPr>
            <a:cxnSpLocks/>
          </p:cNvCxnSpPr>
          <p:nvPr/>
        </p:nvCxnSpPr>
        <p:spPr>
          <a:xfrm>
            <a:off x="296616" y="717377"/>
            <a:ext cx="6264767" cy="0"/>
          </a:xfrm>
          <a:prstGeom prst="line">
            <a:avLst/>
          </a:prstGeom>
          <a:ln w="19050">
            <a:solidFill>
              <a:srgbClr val="1F284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121623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EA802A2-0C3D-4030-9C42-3062950B0BEE}"/>
              </a:ext>
            </a:extLst>
          </p:cNvPr>
          <p:cNvSpPr/>
          <p:nvPr/>
        </p:nvSpPr>
        <p:spPr>
          <a:xfrm>
            <a:off x="1" y="-641829"/>
            <a:ext cx="6858001" cy="515719"/>
          </a:xfrm>
          <a:prstGeom prst="rect">
            <a:avLst/>
          </a:prstGeom>
          <a:solidFill>
            <a:srgbClr val="222F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 name="TextBox 4">
            <a:extLst>
              <a:ext uri="{FF2B5EF4-FFF2-40B4-BE49-F238E27FC236}">
                <a16:creationId xmlns:a16="http://schemas.microsoft.com/office/drawing/2014/main" id="{5D889AB3-1582-47EA-9BA7-2BF0BF6B20F7}"/>
              </a:ext>
            </a:extLst>
          </p:cNvPr>
          <p:cNvSpPr txBox="1"/>
          <p:nvPr/>
        </p:nvSpPr>
        <p:spPr>
          <a:xfrm>
            <a:off x="2" y="-611412"/>
            <a:ext cx="6857999" cy="461665"/>
          </a:xfrm>
          <a:prstGeom prst="rect">
            <a:avLst/>
          </a:prstGeom>
          <a:noFill/>
        </p:spPr>
        <p:txBody>
          <a:bodyPr wrap="square" rtlCol="0">
            <a:spAutoFit/>
          </a:bodyPr>
          <a:lstStyle/>
          <a:p>
            <a:pPr algn="ctr"/>
            <a:r>
              <a:rPr lang="en-SG" sz="2400">
                <a:solidFill>
                  <a:schemeClr val="bg1"/>
                </a:solidFill>
                <a:latin typeface="OCR A Extended" panose="02010509020102010303" pitchFamily="50" charset="0"/>
              </a:rPr>
              <a:t>Data Resampling</a:t>
            </a:r>
          </a:p>
        </p:txBody>
      </p:sp>
      <p:sp>
        <p:nvSpPr>
          <p:cNvPr id="10" name="AutoShape 8" descr="Post with image">
            <a:extLst>
              <a:ext uri="{FF2B5EF4-FFF2-40B4-BE49-F238E27FC236}">
                <a16:creationId xmlns:a16="http://schemas.microsoft.com/office/drawing/2014/main" id="{42A7EA8B-D65B-4935-A69D-828B29CE712E}"/>
              </a:ext>
            </a:extLst>
          </p:cNvPr>
          <p:cNvSpPr>
            <a:spLocks noChangeAspect="1" noChangeArrowheads="1"/>
          </p:cNvSpPr>
          <p:nvPr/>
        </p:nvSpPr>
        <p:spPr bwMode="auto">
          <a:xfrm>
            <a:off x="3276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SG"/>
          </a:p>
        </p:txBody>
      </p:sp>
      <p:sp>
        <p:nvSpPr>
          <p:cNvPr id="14" name="Title 1">
            <a:extLst>
              <a:ext uri="{FF2B5EF4-FFF2-40B4-BE49-F238E27FC236}">
                <a16:creationId xmlns:a16="http://schemas.microsoft.com/office/drawing/2014/main" id="{E18073FA-FE1A-4C2E-9558-73A393D89D0E}"/>
              </a:ext>
            </a:extLst>
          </p:cNvPr>
          <p:cNvSpPr txBox="1">
            <a:spLocks/>
          </p:cNvSpPr>
          <p:nvPr/>
        </p:nvSpPr>
        <p:spPr>
          <a:xfrm>
            <a:off x="767442" y="915852"/>
            <a:ext cx="5323114" cy="399012"/>
          </a:xfrm>
          <a:prstGeom prst="rect">
            <a:avLst/>
          </a:prstGeom>
          <a:solidFill>
            <a:srgbClr val="748D99"/>
          </a:solid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r>
              <a:rPr lang="en-SG" sz="1500" b="1">
                <a:solidFill>
                  <a:schemeClr val="bg1"/>
                </a:solidFill>
                <a:latin typeface="Calibri" panose="020F0502020204030204" pitchFamily="34" charset="0"/>
                <a:cs typeface="Calibri" panose="020F0502020204030204" pitchFamily="34" charset="0"/>
              </a:rPr>
              <a:t>T-distributed Stochastic Neighbour Embedding (T-SNE)</a:t>
            </a:r>
          </a:p>
        </p:txBody>
      </p:sp>
      <p:sp>
        <p:nvSpPr>
          <p:cNvPr id="16" name="Title 1">
            <a:extLst>
              <a:ext uri="{FF2B5EF4-FFF2-40B4-BE49-F238E27FC236}">
                <a16:creationId xmlns:a16="http://schemas.microsoft.com/office/drawing/2014/main" id="{31950EC8-CD98-447A-8C79-18D8D3CE0611}"/>
              </a:ext>
            </a:extLst>
          </p:cNvPr>
          <p:cNvSpPr txBox="1">
            <a:spLocks/>
          </p:cNvSpPr>
          <p:nvPr/>
        </p:nvSpPr>
        <p:spPr>
          <a:xfrm>
            <a:off x="767442" y="1314864"/>
            <a:ext cx="5323114" cy="849355"/>
          </a:xfrm>
          <a:prstGeom prst="rect">
            <a:avLst/>
          </a:prstGeom>
          <a:solidFill>
            <a:schemeClr val="tx2"/>
          </a:solid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r>
              <a:rPr lang="en-SG" sz="1600" b="1">
                <a:latin typeface="Calibri" panose="020F0502020204030204" pitchFamily="34" charset="0"/>
                <a:cs typeface="Calibri" panose="020F0502020204030204" pitchFamily="34" charset="0"/>
              </a:rPr>
              <a:t>Nonlinear Dimensionality Reduction </a:t>
            </a:r>
            <a:r>
              <a:rPr lang="en-SG" sz="1600">
                <a:latin typeface="Calibri" panose="020F0502020204030204" pitchFamily="34" charset="0"/>
                <a:cs typeface="Calibri" panose="020F0502020204030204" pitchFamily="34" charset="0"/>
              </a:rPr>
              <a:t>Technique for Visualization of Clusters </a:t>
            </a:r>
          </a:p>
          <a:p>
            <a:pPr algn="ctr"/>
            <a:r>
              <a:rPr lang="en-SG" sz="1600" b="1">
                <a:latin typeface="Calibri" panose="020F0502020204030204" pitchFamily="34" charset="0"/>
                <a:cs typeface="Calibri" panose="020F0502020204030204" pitchFamily="34" charset="0"/>
              </a:rPr>
              <a:t>Purpose: </a:t>
            </a:r>
            <a:r>
              <a:rPr lang="en-SG" sz="1600">
                <a:latin typeface="Calibri" panose="020F0502020204030204" pitchFamily="34" charset="0"/>
                <a:cs typeface="Calibri" panose="020F0502020204030204" pitchFamily="34" charset="0"/>
              </a:rPr>
              <a:t>To ensure the 2 classes can be separated</a:t>
            </a:r>
          </a:p>
        </p:txBody>
      </p:sp>
      <p:pic>
        <p:nvPicPr>
          <p:cNvPr id="6" name="Picture 5">
            <a:extLst>
              <a:ext uri="{FF2B5EF4-FFF2-40B4-BE49-F238E27FC236}">
                <a16:creationId xmlns:a16="http://schemas.microsoft.com/office/drawing/2014/main" id="{30B112E8-7A96-9C46-9E1C-4686A25CD50D}"/>
              </a:ext>
            </a:extLst>
          </p:cNvPr>
          <p:cNvPicPr>
            <a:picLocks noChangeAspect="1"/>
          </p:cNvPicPr>
          <p:nvPr/>
        </p:nvPicPr>
        <p:blipFill>
          <a:blip r:embed="rId3"/>
          <a:stretch>
            <a:fillRect/>
          </a:stretch>
        </p:blipFill>
        <p:spPr>
          <a:xfrm>
            <a:off x="404446" y="2428142"/>
            <a:ext cx="2311189" cy="2151169"/>
          </a:xfrm>
          <a:prstGeom prst="rect">
            <a:avLst/>
          </a:prstGeom>
        </p:spPr>
      </p:pic>
      <p:pic>
        <p:nvPicPr>
          <p:cNvPr id="9" name="Picture 8">
            <a:extLst>
              <a:ext uri="{FF2B5EF4-FFF2-40B4-BE49-F238E27FC236}">
                <a16:creationId xmlns:a16="http://schemas.microsoft.com/office/drawing/2014/main" id="{918C3269-ABAF-4194-A22E-892D35784EDD}"/>
              </a:ext>
            </a:extLst>
          </p:cNvPr>
          <p:cNvPicPr>
            <a:picLocks noChangeAspect="1"/>
          </p:cNvPicPr>
          <p:nvPr/>
        </p:nvPicPr>
        <p:blipFill>
          <a:blip r:embed="rId4"/>
          <a:stretch>
            <a:fillRect/>
          </a:stretch>
        </p:blipFill>
        <p:spPr>
          <a:xfrm>
            <a:off x="2845436" y="2847002"/>
            <a:ext cx="3857472" cy="1313447"/>
          </a:xfrm>
          <a:prstGeom prst="rect">
            <a:avLst/>
          </a:prstGeom>
        </p:spPr>
      </p:pic>
      <p:cxnSp>
        <p:nvCxnSpPr>
          <p:cNvPr id="11" name="Straight Connector 10">
            <a:extLst>
              <a:ext uri="{FF2B5EF4-FFF2-40B4-BE49-F238E27FC236}">
                <a16:creationId xmlns:a16="http://schemas.microsoft.com/office/drawing/2014/main" id="{79152541-3781-8D4E-8320-CE72468F538A}"/>
              </a:ext>
            </a:extLst>
          </p:cNvPr>
          <p:cNvCxnSpPr>
            <a:cxnSpLocks/>
          </p:cNvCxnSpPr>
          <p:nvPr/>
        </p:nvCxnSpPr>
        <p:spPr>
          <a:xfrm>
            <a:off x="296616" y="611052"/>
            <a:ext cx="6264767" cy="0"/>
          </a:xfrm>
          <a:prstGeom prst="line">
            <a:avLst/>
          </a:prstGeom>
          <a:ln w="57150">
            <a:solidFill>
              <a:srgbClr val="1F284F"/>
            </a:solidFill>
          </a:ln>
        </p:spPr>
        <p:style>
          <a:lnRef idx="1">
            <a:schemeClr val="accent1"/>
          </a:lnRef>
          <a:fillRef idx="0">
            <a:schemeClr val="accent1"/>
          </a:fillRef>
          <a:effectRef idx="0">
            <a:schemeClr val="accent1"/>
          </a:effectRef>
          <a:fontRef idx="minor">
            <a:schemeClr val="tx1"/>
          </a:fontRef>
        </p:style>
      </p:cxnSp>
      <p:sp>
        <p:nvSpPr>
          <p:cNvPr id="12" name="Title 1">
            <a:extLst>
              <a:ext uri="{FF2B5EF4-FFF2-40B4-BE49-F238E27FC236}">
                <a16:creationId xmlns:a16="http://schemas.microsoft.com/office/drawing/2014/main" id="{44E7186E-B57B-9649-8009-6F823598FE36}"/>
              </a:ext>
            </a:extLst>
          </p:cNvPr>
          <p:cNvSpPr txBox="1">
            <a:spLocks/>
          </p:cNvSpPr>
          <p:nvPr/>
        </p:nvSpPr>
        <p:spPr>
          <a:xfrm>
            <a:off x="259403" y="143823"/>
            <a:ext cx="4114800" cy="467229"/>
          </a:xfrm>
          <a:prstGeom prst="rect">
            <a:avLst/>
          </a:prstGeom>
        </p:spPr>
        <p:txBody>
          <a:bodyPr vert="horz" lIns="51435" tIns="25718" rIns="51435" bIns="25718"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2700">
                <a:latin typeface="Calibri" panose="020F0502020204030204" pitchFamily="34" charset="0"/>
                <a:cs typeface="Calibri" panose="020F0502020204030204" pitchFamily="34" charset="0"/>
              </a:rPr>
              <a:t>Evaluating Data Pre-processing</a:t>
            </a:r>
          </a:p>
        </p:txBody>
      </p:sp>
      <p:cxnSp>
        <p:nvCxnSpPr>
          <p:cNvPr id="13" name="Straight Connector 12">
            <a:extLst>
              <a:ext uri="{FF2B5EF4-FFF2-40B4-BE49-F238E27FC236}">
                <a16:creationId xmlns:a16="http://schemas.microsoft.com/office/drawing/2014/main" id="{A2F96D33-808D-0F48-A1A1-56878CCFEE95}"/>
              </a:ext>
            </a:extLst>
          </p:cNvPr>
          <p:cNvCxnSpPr>
            <a:cxnSpLocks/>
          </p:cNvCxnSpPr>
          <p:nvPr/>
        </p:nvCxnSpPr>
        <p:spPr>
          <a:xfrm>
            <a:off x="296616" y="717377"/>
            <a:ext cx="6264767" cy="0"/>
          </a:xfrm>
          <a:prstGeom prst="line">
            <a:avLst/>
          </a:prstGeom>
          <a:ln w="19050">
            <a:solidFill>
              <a:srgbClr val="1F284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924697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34E9503-EDC3-46C8-BE3F-FA1E6FFF8239}"/>
              </a:ext>
            </a:extLst>
          </p:cNvPr>
          <p:cNvSpPr/>
          <p:nvPr/>
        </p:nvSpPr>
        <p:spPr>
          <a:xfrm>
            <a:off x="1890404" y="1043556"/>
            <a:ext cx="4967597" cy="35855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600" b="1">
                <a:solidFill>
                  <a:schemeClr val="tx1"/>
                </a:solidFill>
                <a:latin typeface="Century Gothic" panose="020B0502020202020204" pitchFamily="34" charset="0"/>
              </a:rPr>
              <a:t>	Introduction</a:t>
            </a:r>
          </a:p>
        </p:txBody>
      </p:sp>
      <p:sp>
        <p:nvSpPr>
          <p:cNvPr id="9" name="Rectangle 8">
            <a:extLst>
              <a:ext uri="{FF2B5EF4-FFF2-40B4-BE49-F238E27FC236}">
                <a16:creationId xmlns:a16="http://schemas.microsoft.com/office/drawing/2014/main" id="{B78F6BE3-A4A8-4626-9DFC-0F0455B77997}"/>
              </a:ext>
            </a:extLst>
          </p:cNvPr>
          <p:cNvSpPr/>
          <p:nvPr/>
        </p:nvSpPr>
        <p:spPr>
          <a:xfrm>
            <a:off x="2257795" y="1596826"/>
            <a:ext cx="4600203" cy="365699"/>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600" b="1">
                <a:solidFill>
                  <a:schemeClr val="bg2">
                    <a:lumMod val="40000"/>
                    <a:lumOff val="60000"/>
                  </a:schemeClr>
                </a:solidFill>
                <a:latin typeface="Century Gothic" panose="020B0502020202020204" pitchFamily="34" charset="0"/>
              </a:rPr>
              <a:t>	Exploratory Data Analysis</a:t>
            </a:r>
          </a:p>
        </p:txBody>
      </p:sp>
      <p:sp>
        <p:nvSpPr>
          <p:cNvPr id="13" name="Rectangle 12">
            <a:extLst>
              <a:ext uri="{FF2B5EF4-FFF2-40B4-BE49-F238E27FC236}">
                <a16:creationId xmlns:a16="http://schemas.microsoft.com/office/drawing/2014/main" id="{EFABBF03-E2C5-4BB0-94DE-61A122BB68AF}"/>
              </a:ext>
            </a:extLst>
          </p:cNvPr>
          <p:cNvSpPr/>
          <p:nvPr/>
        </p:nvSpPr>
        <p:spPr>
          <a:xfrm>
            <a:off x="2585109" y="2148369"/>
            <a:ext cx="4272889" cy="358550"/>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600" b="1">
                <a:solidFill>
                  <a:schemeClr val="bg2">
                    <a:lumMod val="40000"/>
                    <a:lumOff val="60000"/>
                  </a:schemeClr>
                </a:solidFill>
                <a:latin typeface="Century Gothic" panose="020B0502020202020204" pitchFamily="34" charset="0"/>
              </a:rPr>
              <a:t>	Data Pre-Processing</a:t>
            </a:r>
          </a:p>
        </p:txBody>
      </p:sp>
      <p:cxnSp>
        <p:nvCxnSpPr>
          <p:cNvPr id="16" name="Straight Connector 15">
            <a:extLst>
              <a:ext uri="{FF2B5EF4-FFF2-40B4-BE49-F238E27FC236}">
                <a16:creationId xmlns:a16="http://schemas.microsoft.com/office/drawing/2014/main" id="{9AA63EF4-FAFC-44B2-9F0C-5776FBC9053B}"/>
              </a:ext>
            </a:extLst>
          </p:cNvPr>
          <p:cNvCxnSpPr>
            <a:cxnSpLocks/>
          </p:cNvCxnSpPr>
          <p:nvPr/>
        </p:nvCxnSpPr>
        <p:spPr>
          <a:xfrm>
            <a:off x="296616" y="611052"/>
            <a:ext cx="6264767" cy="0"/>
          </a:xfrm>
          <a:prstGeom prst="line">
            <a:avLst/>
          </a:prstGeom>
          <a:ln w="57150">
            <a:solidFill>
              <a:srgbClr val="1F284F"/>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1C0F2800-AABE-442A-861F-822210C54AC1}"/>
              </a:ext>
            </a:extLst>
          </p:cNvPr>
          <p:cNvCxnSpPr>
            <a:cxnSpLocks/>
          </p:cNvCxnSpPr>
          <p:nvPr/>
        </p:nvCxnSpPr>
        <p:spPr>
          <a:xfrm>
            <a:off x="296616" y="717377"/>
            <a:ext cx="6264767" cy="0"/>
          </a:xfrm>
          <a:prstGeom prst="line">
            <a:avLst/>
          </a:prstGeom>
          <a:ln w="19050">
            <a:solidFill>
              <a:srgbClr val="1F284F"/>
            </a:solidFill>
          </a:ln>
        </p:spPr>
        <p:style>
          <a:lnRef idx="1">
            <a:schemeClr val="accent1"/>
          </a:lnRef>
          <a:fillRef idx="0">
            <a:schemeClr val="accent1"/>
          </a:fillRef>
          <a:effectRef idx="0">
            <a:schemeClr val="accent1"/>
          </a:effectRef>
          <a:fontRef idx="minor">
            <a:schemeClr val="tx1"/>
          </a:fontRef>
        </p:style>
      </p:cxnSp>
      <p:sp>
        <p:nvSpPr>
          <p:cNvPr id="19" name="Title 1">
            <a:extLst>
              <a:ext uri="{FF2B5EF4-FFF2-40B4-BE49-F238E27FC236}">
                <a16:creationId xmlns:a16="http://schemas.microsoft.com/office/drawing/2014/main" id="{C3D5C6B1-3957-40CA-92E0-7E4D0041A122}"/>
              </a:ext>
            </a:extLst>
          </p:cNvPr>
          <p:cNvSpPr txBox="1">
            <a:spLocks/>
          </p:cNvSpPr>
          <p:nvPr/>
        </p:nvSpPr>
        <p:spPr>
          <a:xfrm>
            <a:off x="259403" y="143823"/>
            <a:ext cx="4114800" cy="467229"/>
          </a:xfrm>
          <a:prstGeom prst="rect">
            <a:avLst/>
          </a:prstGeom>
        </p:spPr>
        <p:txBody>
          <a:bodyPr vert="horz" lIns="51435" tIns="25718" rIns="51435" bIns="25718"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2700">
                <a:latin typeface="Calibri" panose="020F0502020204030204" pitchFamily="34" charset="0"/>
                <a:cs typeface="Calibri" panose="020F0502020204030204" pitchFamily="34" charset="0"/>
              </a:rPr>
              <a:t>Introduction</a:t>
            </a:r>
          </a:p>
        </p:txBody>
      </p:sp>
      <p:sp>
        <p:nvSpPr>
          <p:cNvPr id="26" name="Rectangle 25">
            <a:extLst>
              <a:ext uri="{FF2B5EF4-FFF2-40B4-BE49-F238E27FC236}">
                <a16:creationId xmlns:a16="http://schemas.microsoft.com/office/drawing/2014/main" id="{EA6A9D16-F472-4AF4-A9C0-D6FFAB989B9E}"/>
              </a:ext>
            </a:extLst>
          </p:cNvPr>
          <p:cNvSpPr/>
          <p:nvPr/>
        </p:nvSpPr>
        <p:spPr>
          <a:xfrm>
            <a:off x="0" y="1040827"/>
            <a:ext cx="1890403" cy="361278"/>
          </a:xfrm>
          <a:prstGeom prst="rect">
            <a:avLst/>
          </a:prstGeom>
          <a:solidFill>
            <a:srgbClr val="0F1A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GB" sz="2000" b="1">
                <a:latin typeface="Century Gothic" panose="020B0502020202020204" pitchFamily="34" charset="0"/>
              </a:rPr>
              <a:t>1</a:t>
            </a:r>
            <a:endParaRPr lang="en-GB" sz="1000" b="1">
              <a:latin typeface="Century Gothic" panose="020B0502020202020204" pitchFamily="34" charset="0"/>
            </a:endParaRPr>
          </a:p>
        </p:txBody>
      </p:sp>
      <p:sp>
        <p:nvSpPr>
          <p:cNvPr id="27" name="Rectangle 26">
            <a:extLst>
              <a:ext uri="{FF2B5EF4-FFF2-40B4-BE49-F238E27FC236}">
                <a16:creationId xmlns:a16="http://schemas.microsoft.com/office/drawing/2014/main" id="{6B49D80B-EFB6-495B-9E92-C4A6AB2CC035}"/>
              </a:ext>
            </a:extLst>
          </p:cNvPr>
          <p:cNvSpPr/>
          <p:nvPr/>
        </p:nvSpPr>
        <p:spPr>
          <a:xfrm>
            <a:off x="0" y="1596826"/>
            <a:ext cx="2257798" cy="358549"/>
          </a:xfrm>
          <a:prstGeom prst="rect">
            <a:avLst/>
          </a:prstGeom>
          <a:solidFill>
            <a:srgbClr val="002368">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GB" sz="2000" b="1">
                <a:solidFill>
                  <a:schemeClr val="bg2">
                    <a:lumMod val="20000"/>
                    <a:lumOff val="80000"/>
                  </a:schemeClr>
                </a:solidFill>
                <a:latin typeface="Century Gothic" panose="020B0502020202020204" pitchFamily="34" charset="0"/>
              </a:rPr>
              <a:t>2</a:t>
            </a:r>
          </a:p>
        </p:txBody>
      </p:sp>
      <p:sp>
        <p:nvSpPr>
          <p:cNvPr id="18" name="Rectangle 17">
            <a:extLst>
              <a:ext uri="{FF2B5EF4-FFF2-40B4-BE49-F238E27FC236}">
                <a16:creationId xmlns:a16="http://schemas.microsoft.com/office/drawing/2014/main" id="{90F7E147-6583-4A71-B8AF-79FD19130E9A}"/>
              </a:ext>
            </a:extLst>
          </p:cNvPr>
          <p:cNvSpPr/>
          <p:nvPr/>
        </p:nvSpPr>
        <p:spPr>
          <a:xfrm>
            <a:off x="0" y="2148367"/>
            <a:ext cx="2585111" cy="358551"/>
          </a:xfrm>
          <a:prstGeom prst="rect">
            <a:avLst/>
          </a:prstGeom>
          <a:solidFill>
            <a:srgbClr val="2B4B85">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GB" sz="2000" b="1">
                <a:solidFill>
                  <a:schemeClr val="bg2">
                    <a:lumMod val="20000"/>
                    <a:lumOff val="80000"/>
                  </a:schemeClr>
                </a:solidFill>
                <a:latin typeface="Century Gothic" panose="020B0502020202020204" pitchFamily="34" charset="0"/>
              </a:rPr>
              <a:t>3</a:t>
            </a:r>
          </a:p>
        </p:txBody>
      </p:sp>
      <p:sp>
        <p:nvSpPr>
          <p:cNvPr id="21" name="Rectangle 20">
            <a:extLst>
              <a:ext uri="{FF2B5EF4-FFF2-40B4-BE49-F238E27FC236}">
                <a16:creationId xmlns:a16="http://schemas.microsoft.com/office/drawing/2014/main" id="{19350912-007C-443D-A95F-65D57B4B3166}"/>
              </a:ext>
            </a:extLst>
          </p:cNvPr>
          <p:cNvSpPr/>
          <p:nvPr/>
        </p:nvSpPr>
        <p:spPr>
          <a:xfrm>
            <a:off x="2879021" y="2686269"/>
            <a:ext cx="3978975" cy="358550"/>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600" b="1">
                <a:solidFill>
                  <a:schemeClr val="bg2">
                    <a:lumMod val="40000"/>
                    <a:lumOff val="60000"/>
                  </a:schemeClr>
                </a:solidFill>
                <a:latin typeface="Century Gothic" panose="020B0502020202020204" pitchFamily="34" charset="0"/>
              </a:rPr>
              <a:t>	Business Solution</a:t>
            </a:r>
          </a:p>
        </p:txBody>
      </p:sp>
      <p:sp>
        <p:nvSpPr>
          <p:cNvPr id="22" name="Rectangle 21">
            <a:extLst>
              <a:ext uri="{FF2B5EF4-FFF2-40B4-BE49-F238E27FC236}">
                <a16:creationId xmlns:a16="http://schemas.microsoft.com/office/drawing/2014/main" id="{6FFC7741-6826-4C22-A8F3-FFA8BB5155F2}"/>
              </a:ext>
            </a:extLst>
          </p:cNvPr>
          <p:cNvSpPr/>
          <p:nvPr/>
        </p:nvSpPr>
        <p:spPr>
          <a:xfrm>
            <a:off x="-2" y="2686267"/>
            <a:ext cx="2879023" cy="358551"/>
          </a:xfrm>
          <a:prstGeom prst="rect">
            <a:avLst/>
          </a:prstGeom>
          <a:solidFill>
            <a:srgbClr val="3862A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GB" sz="2000" b="1">
                <a:solidFill>
                  <a:schemeClr val="bg2">
                    <a:lumMod val="20000"/>
                    <a:lumOff val="80000"/>
                  </a:schemeClr>
                </a:solidFill>
                <a:latin typeface="Century Gothic" panose="020B0502020202020204" pitchFamily="34" charset="0"/>
              </a:rPr>
              <a:t>4</a:t>
            </a:r>
          </a:p>
        </p:txBody>
      </p:sp>
      <p:sp>
        <p:nvSpPr>
          <p:cNvPr id="23" name="Rectangle 22">
            <a:extLst>
              <a:ext uri="{FF2B5EF4-FFF2-40B4-BE49-F238E27FC236}">
                <a16:creationId xmlns:a16="http://schemas.microsoft.com/office/drawing/2014/main" id="{BBE44C34-05CF-48B9-92C2-AB557F807475}"/>
              </a:ext>
            </a:extLst>
          </p:cNvPr>
          <p:cNvSpPr/>
          <p:nvPr/>
        </p:nvSpPr>
        <p:spPr>
          <a:xfrm>
            <a:off x="3253095" y="3186826"/>
            <a:ext cx="3604903" cy="358550"/>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600" b="1">
                <a:solidFill>
                  <a:schemeClr val="bg2">
                    <a:lumMod val="40000"/>
                    <a:lumOff val="60000"/>
                  </a:schemeClr>
                </a:solidFill>
                <a:latin typeface="Century Gothic" panose="020B0502020202020204" pitchFamily="34" charset="0"/>
              </a:rPr>
              <a:t>	Model Selection</a:t>
            </a:r>
          </a:p>
        </p:txBody>
      </p:sp>
      <p:sp>
        <p:nvSpPr>
          <p:cNvPr id="24" name="Rectangle 23">
            <a:extLst>
              <a:ext uri="{FF2B5EF4-FFF2-40B4-BE49-F238E27FC236}">
                <a16:creationId xmlns:a16="http://schemas.microsoft.com/office/drawing/2014/main" id="{8934B540-F928-4061-95E0-80CA92B81233}"/>
              </a:ext>
            </a:extLst>
          </p:cNvPr>
          <p:cNvSpPr/>
          <p:nvPr/>
        </p:nvSpPr>
        <p:spPr>
          <a:xfrm>
            <a:off x="0" y="3186824"/>
            <a:ext cx="3253095" cy="358551"/>
          </a:xfrm>
          <a:prstGeom prst="rect">
            <a:avLst/>
          </a:prstGeom>
          <a:solidFill>
            <a:srgbClr val="547DC8">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GB" sz="2000" b="1">
                <a:solidFill>
                  <a:schemeClr val="bg2">
                    <a:lumMod val="20000"/>
                    <a:lumOff val="80000"/>
                  </a:schemeClr>
                </a:solidFill>
                <a:latin typeface="Century Gothic" panose="020B0502020202020204" pitchFamily="34" charset="0"/>
              </a:rPr>
              <a:t>5</a:t>
            </a:r>
          </a:p>
        </p:txBody>
      </p:sp>
      <p:sp>
        <p:nvSpPr>
          <p:cNvPr id="29" name="Rectangle 28">
            <a:extLst>
              <a:ext uri="{FF2B5EF4-FFF2-40B4-BE49-F238E27FC236}">
                <a16:creationId xmlns:a16="http://schemas.microsoft.com/office/drawing/2014/main" id="{9B0EDBA2-BA98-4A90-9AFD-0BCB6D306EAD}"/>
              </a:ext>
            </a:extLst>
          </p:cNvPr>
          <p:cNvSpPr/>
          <p:nvPr/>
        </p:nvSpPr>
        <p:spPr>
          <a:xfrm>
            <a:off x="3660565" y="3687382"/>
            <a:ext cx="3197431" cy="358550"/>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600" b="1">
                <a:solidFill>
                  <a:schemeClr val="bg2">
                    <a:lumMod val="40000"/>
                    <a:lumOff val="60000"/>
                  </a:schemeClr>
                </a:solidFill>
                <a:latin typeface="Century Gothic" panose="020B0502020202020204" pitchFamily="34" charset="0"/>
              </a:rPr>
              <a:t>	Recommendations</a:t>
            </a:r>
          </a:p>
        </p:txBody>
      </p:sp>
      <p:sp>
        <p:nvSpPr>
          <p:cNvPr id="30" name="Rectangle 29">
            <a:extLst>
              <a:ext uri="{FF2B5EF4-FFF2-40B4-BE49-F238E27FC236}">
                <a16:creationId xmlns:a16="http://schemas.microsoft.com/office/drawing/2014/main" id="{07D6F8EB-FB7C-4E89-B544-D4400F3624A8}"/>
              </a:ext>
            </a:extLst>
          </p:cNvPr>
          <p:cNvSpPr/>
          <p:nvPr/>
        </p:nvSpPr>
        <p:spPr>
          <a:xfrm>
            <a:off x="-2" y="3687380"/>
            <a:ext cx="3660567" cy="358551"/>
          </a:xfrm>
          <a:prstGeom prst="rect">
            <a:avLst/>
          </a:prstGeom>
          <a:solidFill>
            <a:srgbClr val="94AEDC">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GB" sz="2000" b="1">
                <a:solidFill>
                  <a:schemeClr val="bg2">
                    <a:lumMod val="20000"/>
                    <a:lumOff val="80000"/>
                  </a:schemeClr>
                </a:solidFill>
                <a:latin typeface="Century Gothic" panose="020B0502020202020204" pitchFamily="34" charset="0"/>
              </a:rPr>
              <a:t>6</a:t>
            </a:r>
          </a:p>
        </p:txBody>
      </p:sp>
      <p:sp>
        <p:nvSpPr>
          <p:cNvPr id="31" name="Rectangle 30">
            <a:extLst>
              <a:ext uri="{FF2B5EF4-FFF2-40B4-BE49-F238E27FC236}">
                <a16:creationId xmlns:a16="http://schemas.microsoft.com/office/drawing/2014/main" id="{BD3B8766-F6CB-4FFE-82ED-72695A10A470}"/>
              </a:ext>
            </a:extLst>
          </p:cNvPr>
          <p:cNvSpPr/>
          <p:nvPr/>
        </p:nvSpPr>
        <p:spPr>
          <a:xfrm>
            <a:off x="4032173" y="4225284"/>
            <a:ext cx="2825827" cy="358550"/>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600" b="1">
                <a:solidFill>
                  <a:schemeClr val="bg2">
                    <a:lumMod val="40000"/>
                    <a:lumOff val="60000"/>
                  </a:schemeClr>
                </a:solidFill>
                <a:latin typeface="Century Gothic" panose="020B0502020202020204" pitchFamily="34" charset="0"/>
              </a:rPr>
              <a:t>	Conclusion</a:t>
            </a:r>
          </a:p>
        </p:txBody>
      </p:sp>
      <p:sp>
        <p:nvSpPr>
          <p:cNvPr id="32" name="Rectangle 31">
            <a:extLst>
              <a:ext uri="{FF2B5EF4-FFF2-40B4-BE49-F238E27FC236}">
                <a16:creationId xmlns:a16="http://schemas.microsoft.com/office/drawing/2014/main" id="{D17B3F41-9013-47AE-B050-38C10115AC01}"/>
              </a:ext>
            </a:extLst>
          </p:cNvPr>
          <p:cNvSpPr/>
          <p:nvPr/>
        </p:nvSpPr>
        <p:spPr>
          <a:xfrm>
            <a:off x="-2" y="4225282"/>
            <a:ext cx="4032175" cy="358551"/>
          </a:xfrm>
          <a:prstGeom prst="rect">
            <a:avLst/>
          </a:prstGeom>
          <a:solidFill>
            <a:schemeClr val="accent5">
              <a:lumMod val="20000"/>
              <a:lumOff val="80000"/>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GB" sz="2000" b="1">
                <a:solidFill>
                  <a:schemeClr val="bg2">
                    <a:lumMod val="20000"/>
                    <a:lumOff val="80000"/>
                  </a:schemeClr>
                </a:solidFill>
                <a:latin typeface="Century Gothic" panose="020B0502020202020204" pitchFamily="34" charset="0"/>
              </a:rPr>
              <a:t>7</a:t>
            </a:r>
          </a:p>
        </p:txBody>
      </p:sp>
    </p:spTree>
    <p:extLst>
      <p:ext uri="{BB962C8B-B14F-4D97-AF65-F5344CB8AC3E}">
        <p14:creationId xmlns:p14="http://schemas.microsoft.com/office/powerpoint/2010/main" val="305244648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34E9503-EDC3-46C8-BE3F-FA1E6FFF8239}"/>
              </a:ext>
            </a:extLst>
          </p:cNvPr>
          <p:cNvSpPr/>
          <p:nvPr/>
        </p:nvSpPr>
        <p:spPr>
          <a:xfrm>
            <a:off x="1890404" y="1043556"/>
            <a:ext cx="4967597" cy="358550"/>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600" b="1">
                <a:solidFill>
                  <a:schemeClr val="bg2">
                    <a:lumMod val="40000"/>
                    <a:lumOff val="60000"/>
                  </a:schemeClr>
                </a:solidFill>
              </a:rPr>
              <a:t>	Introduction</a:t>
            </a:r>
          </a:p>
        </p:txBody>
      </p:sp>
      <p:sp>
        <p:nvSpPr>
          <p:cNvPr id="13" name="Rectangle 12">
            <a:extLst>
              <a:ext uri="{FF2B5EF4-FFF2-40B4-BE49-F238E27FC236}">
                <a16:creationId xmlns:a16="http://schemas.microsoft.com/office/drawing/2014/main" id="{EFABBF03-E2C5-4BB0-94DE-61A122BB68AF}"/>
              </a:ext>
            </a:extLst>
          </p:cNvPr>
          <p:cNvSpPr/>
          <p:nvPr/>
        </p:nvSpPr>
        <p:spPr>
          <a:xfrm>
            <a:off x="2585109" y="2148369"/>
            <a:ext cx="4272889" cy="358550"/>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600" b="1">
                <a:solidFill>
                  <a:schemeClr val="bg2">
                    <a:lumMod val="40000"/>
                    <a:lumOff val="60000"/>
                  </a:schemeClr>
                </a:solidFill>
              </a:rPr>
              <a:t>	Data Pre-Processing</a:t>
            </a:r>
          </a:p>
        </p:txBody>
      </p:sp>
      <p:cxnSp>
        <p:nvCxnSpPr>
          <p:cNvPr id="16" name="Straight Connector 15">
            <a:extLst>
              <a:ext uri="{FF2B5EF4-FFF2-40B4-BE49-F238E27FC236}">
                <a16:creationId xmlns:a16="http://schemas.microsoft.com/office/drawing/2014/main" id="{9AA63EF4-FAFC-44B2-9F0C-5776FBC9053B}"/>
              </a:ext>
            </a:extLst>
          </p:cNvPr>
          <p:cNvCxnSpPr>
            <a:cxnSpLocks/>
          </p:cNvCxnSpPr>
          <p:nvPr/>
        </p:nvCxnSpPr>
        <p:spPr>
          <a:xfrm>
            <a:off x="296616" y="611052"/>
            <a:ext cx="6264767" cy="0"/>
          </a:xfrm>
          <a:prstGeom prst="line">
            <a:avLst/>
          </a:prstGeom>
          <a:ln w="57150">
            <a:solidFill>
              <a:srgbClr val="1F284F"/>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1C0F2800-AABE-442A-861F-822210C54AC1}"/>
              </a:ext>
            </a:extLst>
          </p:cNvPr>
          <p:cNvCxnSpPr>
            <a:cxnSpLocks/>
          </p:cNvCxnSpPr>
          <p:nvPr/>
        </p:nvCxnSpPr>
        <p:spPr>
          <a:xfrm>
            <a:off x="296616" y="717377"/>
            <a:ext cx="6264767" cy="0"/>
          </a:xfrm>
          <a:prstGeom prst="line">
            <a:avLst/>
          </a:prstGeom>
          <a:ln w="19050">
            <a:solidFill>
              <a:srgbClr val="1F284F"/>
            </a:solidFill>
          </a:ln>
        </p:spPr>
        <p:style>
          <a:lnRef idx="1">
            <a:schemeClr val="accent1"/>
          </a:lnRef>
          <a:fillRef idx="0">
            <a:schemeClr val="accent1"/>
          </a:fillRef>
          <a:effectRef idx="0">
            <a:schemeClr val="accent1"/>
          </a:effectRef>
          <a:fontRef idx="minor">
            <a:schemeClr val="tx1"/>
          </a:fontRef>
        </p:style>
      </p:cxnSp>
      <p:sp>
        <p:nvSpPr>
          <p:cNvPr id="19" name="Title 1">
            <a:extLst>
              <a:ext uri="{FF2B5EF4-FFF2-40B4-BE49-F238E27FC236}">
                <a16:creationId xmlns:a16="http://schemas.microsoft.com/office/drawing/2014/main" id="{C3D5C6B1-3957-40CA-92E0-7E4D0041A122}"/>
              </a:ext>
            </a:extLst>
          </p:cNvPr>
          <p:cNvSpPr txBox="1">
            <a:spLocks/>
          </p:cNvSpPr>
          <p:nvPr/>
        </p:nvSpPr>
        <p:spPr>
          <a:xfrm>
            <a:off x="259403" y="143823"/>
            <a:ext cx="4114800" cy="467229"/>
          </a:xfrm>
          <a:prstGeom prst="rect">
            <a:avLst/>
          </a:prstGeom>
        </p:spPr>
        <p:txBody>
          <a:bodyPr vert="horz" lIns="51435" tIns="25718" rIns="51435" bIns="25718"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2700">
                <a:latin typeface="+mn-lt"/>
              </a:rPr>
              <a:t>Business Solution</a:t>
            </a:r>
          </a:p>
        </p:txBody>
      </p:sp>
      <p:sp>
        <p:nvSpPr>
          <p:cNvPr id="26" name="Rectangle 25">
            <a:extLst>
              <a:ext uri="{FF2B5EF4-FFF2-40B4-BE49-F238E27FC236}">
                <a16:creationId xmlns:a16="http://schemas.microsoft.com/office/drawing/2014/main" id="{EA6A9D16-F472-4AF4-A9C0-D6FFAB989B9E}"/>
              </a:ext>
            </a:extLst>
          </p:cNvPr>
          <p:cNvSpPr/>
          <p:nvPr/>
        </p:nvSpPr>
        <p:spPr>
          <a:xfrm>
            <a:off x="0" y="1040827"/>
            <a:ext cx="1890403" cy="361278"/>
          </a:xfrm>
          <a:prstGeom prst="rect">
            <a:avLst/>
          </a:prstGeom>
          <a:solidFill>
            <a:srgbClr val="0F1A2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GB" sz="2000" b="1">
                <a:solidFill>
                  <a:schemeClr val="bg2">
                    <a:lumMod val="20000"/>
                    <a:lumOff val="80000"/>
                  </a:schemeClr>
                </a:solidFill>
              </a:rPr>
              <a:t>1</a:t>
            </a:r>
          </a:p>
        </p:txBody>
      </p:sp>
      <p:sp>
        <p:nvSpPr>
          <p:cNvPr id="18" name="Rectangle 17">
            <a:extLst>
              <a:ext uri="{FF2B5EF4-FFF2-40B4-BE49-F238E27FC236}">
                <a16:creationId xmlns:a16="http://schemas.microsoft.com/office/drawing/2014/main" id="{90F7E147-6583-4A71-B8AF-79FD19130E9A}"/>
              </a:ext>
            </a:extLst>
          </p:cNvPr>
          <p:cNvSpPr/>
          <p:nvPr/>
        </p:nvSpPr>
        <p:spPr>
          <a:xfrm>
            <a:off x="0" y="2148367"/>
            <a:ext cx="2585111" cy="358551"/>
          </a:xfrm>
          <a:prstGeom prst="rect">
            <a:avLst/>
          </a:prstGeom>
          <a:solidFill>
            <a:srgbClr val="2B4B85">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GB" sz="2000" b="1">
                <a:solidFill>
                  <a:schemeClr val="bg2">
                    <a:lumMod val="20000"/>
                    <a:lumOff val="80000"/>
                  </a:schemeClr>
                </a:solidFill>
              </a:rPr>
              <a:t>3</a:t>
            </a:r>
          </a:p>
        </p:txBody>
      </p:sp>
      <p:sp>
        <p:nvSpPr>
          <p:cNvPr id="23" name="Rectangle 22">
            <a:extLst>
              <a:ext uri="{FF2B5EF4-FFF2-40B4-BE49-F238E27FC236}">
                <a16:creationId xmlns:a16="http://schemas.microsoft.com/office/drawing/2014/main" id="{BBE44C34-05CF-48B9-92C2-AB557F807475}"/>
              </a:ext>
            </a:extLst>
          </p:cNvPr>
          <p:cNvSpPr/>
          <p:nvPr/>
        </p:nvSpPr>
        <p:spPr>
          <a:xfrm>
            <a:off x="3253095" y="3186826"/>
            <a:ext cx="3604903" cy="358550"/>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600" b="1">
                <a:solidFill>
                  <a:schemeClr val="bg2">
                    <a:lumMod val="40000"/>
                    <a:lumOff val="60000"/>
                  </a:schemeClr>
                </a:solidFill>
              </a:rPr>
              <a:t>	Model Selection</a:t>
            </a:r>
          </a:p>
        </p:txBody>
      </p:sp>
      <p:sp>
        <p:nvSpPr>
          <p:cNvPr id="24" name="Rectangle 23">
            <a:extLst>
              <a:ext uri="{FF2B5EF4-FFF2-40B4-BE49-F238E27FC236}">
                <a16:creationId xmlns:a16="http://schemas.microsoft.com/office/drawing/2014/main" id="{8934B540-F928-4061-95E0-80CA92B81233}"/>
              </a:ext>
            </a:extLst>
          </p:cNvPr>
          <p:cNvSpPr/>
          <p:nvPr/>
        </p:nvSpPr>
        <p:spPr>
          <a:xfrm>
            <a:off x="0" y="3186824"/>
            <a:ext cx="3253095" cy="358551"/>
          </a:xfrm>
          <a:prstGeom prst="rect">
            <a:avLst/>
          </a:prstGeom>
          <a:solidFill>
            <a:srgbClr val="547DC8">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GB" sz="2000" b="1">
                <a:solidFill>
                  <a:schemeClr val="bg2">
                    <a:lumMod val="20000"/>
                    <a:lumOff val="80000"/>
                  </a:schemeClr>
                </a:solidFill>
              </a:rPr>
              <a:t>5</a:t>
            </a:r>
          </a:p>
        </p:txBody>
      </p:sp>
      <p:sp>
        <p:nvSpPr>
          <p:cNvPr id="29" name="Rectangle 28">
            <a:extLst>
              <a:ext uri="{FF2B5EF4-FFF2-40B4-BE49-F238E27FC236}">
                <a16:creationId xmlns:a16="http://schemas.microsoft.com/office/drawing/2014/main" id="{9B0EDBA2-BA98-4A90-9AFD-0BCB6D306EAD}"/>
              </a:ext>
            </a:extLst>
          </p:cNvPr>
          <p:cNvSpPr/>
          <p:nvPr/>
        </p:nvSpPr>
        <p:spPr>
          <a:xfrm>
            <a:off x="3660565" y="3687382"/>
            <a:ext cx="3197431" cy="358550"/>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600" b="1">
                <a:solidFill>
                  <a:schemeClr val="bg2">
                    <a:lumMod val="40000"/>
                    <a:lumOff val="60000"/>
                  </a:schemeClr>
                </a:solidFill>
              </a:rPr>
              <a:t>	Recommendations</a:t>
            </a:r>
          </a:p>
        </p:txBody>
      </p:sp>
      <p:sp>
        <p:nvSpPr>
          <p:cNvPr id="30" name="Rectangle 29">
            <a:extLst>
              <a:ext uri="{FF2B5EF4-FFF2-40B4-BE49-F238E27FC236}">
                <a16:creationId xmlns:a16="http://schemas.microsoft.com/office/drawing/2014/main" id="{07D6F8EB-FB7C-4E89-B544-D4400F3624A8}"/>
              </a:ext>
            </a:extLst>
          </p:cNvPr>
          <p:cNvSpPr/>
          <p:nvPr/>
        </p:nvSpPr>
        <p:spPr>
          <a:xfrm>
            <a:off x="-2" y="3687380"/>
            <a:ext cx="3660567" cy="358551"/>
          </a:xfrm>
          <a:prstGeom prst="rect">
            <a:avLst/>
          </a:prstGeom>
          <a:solidFill>
            <a:srgbClr val="94AEDC">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GB" sz="2000" b="1">
                <a:solidFill>
                  <a:schemeClr val="bg2">
                    <a:lumMod val="20000"/>
                    <a:lumOff val="80000"/>
                  </a:schemeClr>
                </a:solidFill>
              </a:rPr>
              <a:t>6</a:t>
            </a:r>
          </a:p>
        </p:txBody>
      </p:sp>
      <p:sp>
        <p:nvSpPr>
          <p:cNvPr id="31" name="Rectangle 30">
            <a:extLst>
              <a:ext uri="{FF2B5EF4-FFF2-40B4-BE49-F238E27FC236}">
                <a16:creationId xmlns:a16="http://schemas.microsoft.com/office/drawing/2014/main" id="{BD3B8766-F6CB-4FFE-82ED-72695A10A470}"/>
              </a:ext>
            </a:extLst>
          </p:cNvPr>
          <p:cNvSpPr/>
          <p:nvPr/>
        </p:nvSpPr>
        <p:spPr>
          <a:xfrm>
            <a:off x="4032173" y="4225284"/>
            <a:ext cx="2825827" cy="358550"/>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600" b="1">
                <a:solidFill>
                  <a:schemeClr val="bg2">
                    <a:lumMod val="40000"/>
                    <a:lumOff val="60000"/>
                  </a:schemeClr>
                </a:solidFill>
              </a:rPr>
              <a:t>	Conclusion</a:t>
            </a:r>
          </a:p>
        </p:txBody>
      </p:sp>
      <p:sp>
        <p:nvSpPr>
          <p:cNvPr id="32" name="Rectangle 31">
            <a:extLst>
              <a:ext uri="{FF2B5EF4-FFF2-40B4-BE49-F238E27FC236}">
                <a16:creationId xmlns:a16="http://schemas.microsoft.com/office/drawing/2014/main" id="{D17B3F41-9013-47AE-B050-38C10115AC01}"/>
              </a:ext>
            </a:extLst>
          </p:cNvPr>
          <p:cNvSpPr/>
          <p:nvPr/>
        </p:nvSpPr>
        <p:spPr>
          <a:xfrm>
            <a:off x="-2" y="4225282"/>
            <a:ext cx="4032175" cy="358551"/>
          </a:xfrm>
          <a:prstGeom prst="rect">
            <a:avLst/>
          </a:prstGeom>
          <a:solidFill>
            <a:schemeClr val="accent5">
              <a:lumMod val="20000"/>
              <a:lumOff val="80000"/>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GB" sz="2000" b="1">
                <a:solidFill>
                  <a:schemeClr val="bg2">
                    <a:lumMod val="20000"/>
                    <a:lumOff val="80000"/>
                  </a:schemeClr>
                </a:solidFill>
              </a:rPr>
              <a:t>7</a:t>
            </a:r>
          </a:p>
        </p:txBody>
      </p:sp>
      <p:sp>
        <p:nvSpPr>
          <p:cNvPr id="27" name="Rectangle 26">
            <a:extLst>
              <a:ext uri="{FF2B5EF4-FFF2-40B4-BE49-F238E27FC236}">
                <a16:creationId xmlns:a16="http://schemas.microsoft.com/office/drawing/2014/main" id="{4F8EF7CF-EE9D-4CE2-B22E-A88F18BB79C0}"/>
              </a:ext>
            </a:extLst>
          </p:cNvPr>
          <p:cNvSpPr/>
          <p:nvPr/>
        </p:nvSpPr>
        <p:spPr>
          <a:xfrm>
            <a:off x="2257795" y="1596826"/>
            <a:ext cx="4600203" cy="365699"/>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600" b="1">
                <a:solidFill>
                  <a:schemeClr val="bg2">
                    <a:lumMod val="40000"/>
                    <a:lumOff val="60000"/>
                  </a:schemeClr>
                </a:solidFill>
              </a:rPr>
              <a:t>	Exploratory Data Analysis</a:t>
            </a:r>
          </a:p>
        </p:txBody>
      </p:sp>
      <p:sp>
        <p:nvSpPr>
          <p:cNvPr id="28" name="Rectangle 27">
            <a:extLst>
              <a:ext uri="{FF2B5EF4-FFF2-40B4-BE49-F238E27FC236}">
                <a16:creationId xmlns:a16="http://schemas.microsoft.com/office/drawing/2014/main" id="{24C011DF-F11C-4910-956C-B23D8A7D80DE}"/>
              </a:ext>
            </a:extLst>
          </p:cNvPr>
          <p:cNvSpPr/>
          <p:nvPr/>
        </p:nvSpPr>
        <p:spPr>
          <a:xfrm>
            <a:off x="0" y="1596826"/>
            <a:ext cx="2257798" cy="358549"/>
          </a:xfrm>
          <a:prstGeom prst="rect">
            <a:avLst/>
          </a:prstGeom>
          <a:solidFill>
            <a:srgbClr val="002368">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GB" sz="2000" b="1">
                <a:solidFill>
                  <a:schemeClr val="bg2">
                    <a:lumMod val="20000"/>
                    <a:lumOff val="80000"/>
                  </a:schemeClr>
                </a:solidFill>
              </a:rPr>
              <a:t>2</a:t>
            </a:r>
          </a:p>
        </p:txBody>
      </p:sp>
      <p:sp>
        <p:nvSpPr>
          <p:cNvPr id="33" name="Rectangle 32">
            <a:extLst>
              <a:ext uri="{FF2B5EF4-FFF2-40B4-BE49-F238E27FC236}">
                <a16:creationId xmlns:a16="http://schemas.microsoft.com/office/drawing/2014/main" id="{2C968871-5B51-4F73-98D1-3E439A2EAA2A}"/>
              </a:ext>
            </a:extLst>
          </p:cNvPr>
          <p:cNvSpPr/>
          <p:nvPr/>
        </p:nvSpPr>
        <p:spPr>
          <a:xfrm>
            <a:off x="2879021" y="2686269"/>
            <a:ext cx="3978975" cy="35855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575" b="1">
                <a:solidFill>
                  <a:schemeClr val="tx1"/>
                </a:solidFill>
              </a:rPr>
              <a:t>	</a:t>
            </a:r>
            <a:r>
              <a:rPr lang="en-GB" sz="1600" b="1">
                <a:solidFill>
                  <a:schemeClr val="tx1"/>
                </a:solidFill>
              </a:rPr>
              <a:t>Business Solution</a:t>
            </a:r>
            <a:endParaRPr lang="en-GB" sz="788" b="1">
              <a:solidFill>
                <a:schemeClr val="tx1"/>
              </a:solidFill>
            </a:endParaRPr>
          </a:p>
        </p:txBody>
      </p:sp>
      <p:sp>
        <p:nvSpPr>
          <p:cNvPr id="34" name="Rectangle 33">
            <a:extLst>
              <a:ext uri="{FF2B5EF4-FFF2-40B4-BE49-F238E27FC236}">
                <a16:creationId xmlns:a16="http://schemas.microsoft.com/office/drawing/2014/main" id="{C98F9494-21EF-4CF9-8B17-EB27FA8523A4}"/>
              </a:ext>
            </a:extLst>
          </p:cNvPr>
          <p:cNvSpPr/>
          <p:nvPr/>
        </p:nvSpPr>
        <p:spPr>
          <a:xfrm>
            <a:off x="-2" y="2686267"/>
            <a:ext cx="2879023" cy="358551"/>
          </a:xfrm>
          <a:prstGeom prst="rect">
            <a:avLst/>
          </a:prstGeom>
          <a:solidFill>
            <a:srgbClr val="4766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GB" sz="2025" b="1"/>
              <a:t>4</a:t>
            </a:r>
          </a:p>
        </p:txBody>
      </p:sp>
    </p:spTree>
    <p:extLst>
      <p:ext uri="{BB962C8B-B14F-4D97-AF65-F5344CB8AC3E}">
        <p14:creationId xmlns:p14="http://schemas.microsoft.com/office/powerpoint/2010/main" val="79269666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F698FB2-EE6E-E74B-AB6E-00494CB031DA}"/>
              </a:ext>
            </a:extLst>
          </p:cNvPr>
          <p:cNvSpPr/>
          <p:nvPr/>
        </p:nvSpPr>
        <p:spPr>
          <a:xfrm>
            <a:off x="3311820" y="2417862"/>
            <a:ext cx="234360" cy="307777"/>
          </a:xfrm>
          <a:prstGeom prst="rect">
            <a:avLst/>
          </a:prstGeom>
        </p:spPr>
        <p:txBody>
          <a:bodyPr wrap="none">
            <a:spAutoFit/>
          </a:bodyPr>
          <a:lstStyle/>
          <a:p>
            <a:r>
              <a:rPr lang="en-SG"/>
              <a:t> </a:t>
            </a:r>
            <a:endParaRPr lang="en-US"/>
          </a:p>
        </p:txBody>
      </p:sp>
      <p:sp>
        <p:nvSpPr>
          <p:cNvPr id="7" name="Rectangle 6">
            <a:extLst>
              <a:ext uri="{FF2B5EF4-FFF2-40B4-BE49-F238E27FC236}">
                <a16:creationId xmlns:a16="http://schemas.microsoft.com/office/drawing/2014/main" id="{4717D3AA-30CB-5343-A5EE-6046141CD98D}"/>
              </a:ext>
            </a:extLst>
          </p:cNvPr>
          <p:cNvSpPr/>
          <p:nvPr/>
        </p:nvSpPr>
        <p:spPr>
          <a:xfrm>
            <a:off x="3311820" y="2417862"/>
            <a:ext cx="234360" cy="307777"/>
          </a:xfrm>
          <a:prstGeom prst="rect">
            <a:avLst/>
          </a:prstGeom>
        </p:spPr>
        <p:txBody>
          <a:bodyPr wrap="none">
            <a:spAutoFit/>
          </a:bodyPr>
          <a:lstStyle/>
          <a:p>
            <a:r>
              <a:rPr lang="en-SG"/>
              <a:t> </a:t>
            </a:r>
            <a:endParaRPr lang="en-US"/>
          </a:p>
        </p:txBody>
      </p:sp>
      <p:sp>
        <p:nvSpPr>
          <p:cNvPr id="8" name="Rectangle 7">
            <a:extLst>
              <a:ext uri="{FF2B5EF4-FFF2-40B4-BE49-F238E27FC236}">
                <a16:creationId xmlns:a16="http://schemas.microsoft.com/office/drawing/2014/main" id="{79F8D7DC-CFAC-9241-87E3-292C2ABA8B87}"/>
              </a:ext>
            </a:extLst>
          </p:cNvPr>
          <p:cNvSpPr/>
          <p:nvPr/>
        </p:nvSpPr>
        <p:spPr>
          <a:xfrm>
            <a:off x="3311820" y="2417862"/>
            <a:ext cx="234360" cy="307777"/>
          </a:xfrm>
          <a:prstGeom prst="rect">
            <a:avLst/>
          </a:prstGeom>
        </p:spPr>
        <p:txBody>
          <a:bodyPr wrap="none">
            <a:spAutoFit/>
          </a:bodyPr>
          <a:lstStyle/>
          <a:p>
            <a:r>
              <a:rPr lang="en-SG"/>
              <a:t> </a:t>
            </a:r>
            <a:endParaRPr lang="en-US"/>
          </a:p>
        </p:txBody>
      </p:sp>
      <p:sp>
        <p:nvSpPr>
          <p:cNvPr id="9" name="Rectangle 8">
            <a:extLst>
              <a:ext uri="{FF2B5EF4-FFF2-40B4-BE49-F238E27FC236}">
                <a16:creationId xmlns:a16="http://schemas.microsoft.com/office/drawing/2014/main" id="{6B5DF223-A05D-944E-A25D-786BD8A97980}"/>
              </a:ext>
            </a:extLst>
          </p:cNvPr>
          <p:cNvSpPr/>
          <p:nvPr/>
        </p:nvSpPr>
        <p:spPr>
          <a:xfrm>
            <a:off x="3311820" y="2417862"/>
            <a:ext cx="234360" cy="307777"/>
          </a:xfrm>
          <a:prstGeom prst="rect">
            <a:avLst/>
          </a:prstGeom>
        </p:spPr>
        <p:txBody>
          <a:bodyPr wrap="none">
            <a:spAutoFit/>
          </a:bodyPr>
          <a:lstStyle/>
          <a:p>
            <a:r>
              <a:rPr lang="en-SG"/>
              <a:t> </a:t>
            </a:r>
            <a:endParaRPr lang="en-US"/>
          </a:p>
        </p:txBody>
      </p:sp>
      <p:cxnSp>
        <p:nvCxnSpPr>
          <p:cNvPr id="10" name="Straight Connector 9">
            <a:extLst>
              <a:ext uri="{FF2B5EF4-FFF2-40B4-BE49-F238E27FC236}">
                <a16:creationId xmlns:a16="http://schemas.microsoft.com/office/drawing/2014/main" id="{15D7171C-B2FA-4031-8765-F3A3CB29E176}"/>
              </a:ext>
            </a:extLst>
          </p:cNvPr>
          <p:cNvCxnSpPr>
            <a:cxnSpLocks/>
          </p:cNvCxnSpPr>
          <p:nvPr/>
        </p:nvCxnSpPr>
        <p:spPr>
          <a:xfrm>
            <a:off x="296616" y="611052"/>
            <a:ext cx="6264767" cy="0"/>
          </a:xfrm>
          <a:prstGeom prst="line">
            <a:avLst/>
          </a:prstGeom>
          <a:ln w="57150">
            <a:solidFill>
              <a:srgbClr val="1F284F"/>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CF7DD73-3CDF-4E07-961B-8C0604A40CA5}"/>
              </a:ext>
            </a:extLst>
          </p:cNvPr>
          <p:cNvCxnSpPr>
            <a:cxnSpLocks/>
          </p:cNvCxnSpPr>
          <p:nvPr/>
        </p:nvCxnSpPr>
        <p:spPr>
          <a:xfrm>
            <a:off x="296616" y="717377"/>
            <a:ext cx="6264767" cy="0"/>
          </a:xfrm>
          <a:prstGeom prst="line">
            <a:avLst/>
          </a:prstGeom>
          <a:ln w="19050">
            <a:solidFill>
              <a:srgbClr val="1F284F"/>
            </a:solidFill>
          </a:ln>
        </p:spPr>
        <p:style>
          <a:lnRef idx="1">
            <a:schemeClr val="accent1"/>
          </a:lnRef>
          <a:fillRef idx="0">
            <a:schemeClr val="accent1"/>
          </a:fillRef>
          <a:effectRef idx="0">
            <a:schemeClr val="accent1"/>
          </a:effectRef>
          <a:fontRef idx="minor">
            <a:schemeClr val="tx1"/>
          </a:fontRef>
        </p:style>
      </p:cxnSp>
      <p:sp>
        <p:nvSpPr>
          <p:cNvPr id="13" name="Title 1">
            <a:extLst>
              <a:ext uri="{FF2B5EF4-FFF2-40B4-BE49-F238E27FC236}">
                <a16:creationId xmlns:a16="http://schemas.microsoft.com/office/drawing/2014/main" id="{F6AD8B5A-13CE-4543-9AD9-65799E9CFB7F}"/>
              </a:ext>
            </a:extLst>
          </p:cNvPr>
          <p:cNvSpPr txBox="1">
            <a:spLocks/>
          </p:cNvSpPr>
          <p:nvPr/>
        </p:nvSpPr>
        <p:spPr>
          <a:xfrm>
            <a:off x="259402" y="143823"/>
            <a:ext cx="6300885" cy="467229"/>
          </a:xfrm>
          <a:prstGeom prst="rect">
            <a:avLst/>
          </a:prstGeom>
        </p:spPr>
        <p:txBody>
          <a:bodyPr vert="horz" lIns="51435" tIns="25718" rIns="51435" bIns="25718"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2700">
                <a:latin typeface="Calibri" panose="020F0502020204030204" pitchFamily="34" charset="0"/>
                <a:cs typeface="Calibri" panose="020F0502020204030204" pitchFamily="34" charset="0"/>
              </a:rPr>
              <a:t>Uncertainty in Fraud Detection</a:t>
            </a:r>
          </a:p>
        </p:txBody>
      </p:sp>
      <p:sp>
        <p:nvSpPr>
          <p:cNvPr id="14" name="Title 1">
            <a:extLst>
              <a:ext uri="{FF2B5EF4-FFF2-40B4-BE49-F238E27FC236}">
                <a16:creationId xmlns:a16="http://schemas.microsoft.com/office/drawing/2014/main" id="{24B38010-DAF9-4463-9BC8-C57AA3DB40A9}"/>
              </a:ext>
            </a:extLst>
          </p:cNvPr>
          <p:cNvSpPr txBox="1">
            <a:spLocks/>
          </p:cNvSpPr>
          <p:nvPr/>
        </p:nvSpPr>
        <p:spPr>
          <a:xfrm>
            <a:off x="296617" y="859992"/>
            <a:ext cx="3249564" cy="3672456"/>
          </a:xfrm>
          <a:prstGeom prst="rect">
            <a:avLst/>
          </a:prstGeom>
          <a:solidFill>
            <a:schemeClr val="tx2"/>
          </a:solid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just"/>
            <a:endParaRPr lang="en-SG" sz="1400">
              <a:latin typeface="Calibri" panose="020F0502020204030204" pitchFamily="34" charset="0"/>
              <a:cs typeface="Calibri" panose="020F0502020204030204" pitchFamily="34" charset="0"/>
            </a:endParaRPr>
          </a:p>
          <a:p>
            <a:pPr algn="just"/>
            <a:r>
              <a:rPr lang="en-SG" sz="1400">
                <a:latin typeface="Calibri" panose="020F0502020204030204" pitchFamily="34" charset="0"/>
                <a:cs typeface="Calibri" panose="020F0502020204030204" pitchFamily="34" charset="0"/>
              </a:rPr>
              <a:t>	Models need to keep up with 	</a:t>
            </a:r>
            <a:r>
              <a:rPr lang="en-SG" sz="1400" b="1">
                <a:latin typeface="Calibri" panose="020F0502020204030204" pitchFamily="34" charset="0"/>
                <a:cs typeface="Calibri" panose="020F0502020204030204" pitchFamily="34" charset="0"/>
              </a:rPr>
              <a:t>new emerging </a:t>
            </a:r>
            <a:r>
              <a:rPr lang="en-SG" sz="1400">
                <a:latin typeface="Calibri" panose="020F0502020204030204" pitchFamily="34" charset="0"/>
                <a:cs typeface="Calibri" panose="020F0502020204030204" pitchFamily="34" charset="0"/>
              </a:rPr>
              <a:t>types of 	fraudulent activities</a:t>
            </a:r>
          </a:p>
          <a:p>
            <a:pPr algn="just"/>
            <a:endParaRPr lang="en-SG" sz="1400">
              <a:latin typeface="Calibri" panose="020F0502020204030204" pitchFamily="34" charset="0"/>
              <a:cs typeface="Calibri" panose="020F0502020204030204" pitchFamily="34" charset="0"/>
            </a:endParaRPr>
          </a:p>
          <a:p>
            <a:pPr algn="just"/>
            <a:endParaRPr lang="en-SG" sz="1050">
              <a:latin typeface="Calibri" panose="020F0502020204030204" pitchFamily="34" charset="0"/>
              <a:cs typeface="Calibri" panose="020F0502020204030204" pitchFamily="34" charset="0"/>
            </a:endParaRPr>
          </a:p>
          <a:p>
            <a:pPr algn="just"/>
            <a:r>
              <a:rPr lang="en-SG" sz="1400">
                <a:latin typeface="Calibri" panose="020F0502020204030204" pitchFamily="34" charset="0"/>
                <a:cs typeface="Calibri" panose="020F0502020204030204" pitchFamily="34" charset="0"/>
              </a:rPr>
              <a:t>	Fraudsters take advantage of 	</a:t>
            </a:r>
            <a:r>
              <a:rPr lang="en-SG" sz="1400" b="1">
                <a:latin typeface="Calibri" panose="020F0502020204030204" pitchFamily="34" charset="0"/>
                <a:cs typeface="Calibri" panose="020F0502020204030204" pitchFamily="34" charset="0"/>
              </a:rPr>
              <a:t>fast</a:t>
            </a:r>
            <a:r>
              <a:rPr lang="en-SG" sz="1400">
                <a:latin typeface="Calibri" panose="020F0502020204030204" pitchFamily="34" charset="0"/>
                <a:cs typeface="Calibri" panose="020F0502020204030204" pitchFamily="34" charset="0"/>
              </a:rPr>
              <a:t> card transactions and get 	away with fraud</a:t>
            </a:r>
          </a:p>
          <a:p>
            <a:pPr algn="just"/>
            <a:endParaRPr lang="en-SG" sz="1400">
              <a:latin typeface="Calibri" panose="020F0502020204030204" pitchFamily="34" charset="0"/>
              <a:cs typeface="Calibri" panose="020F0502020204030204" pitchFamily="34" charset="0"/>
            </a:endParaRPr>
          </a:p>
          <a:p>
            <a:pPr algn="just"/>
            <a:endParaRPr lang="en-SG" sz="1400">
              <a:latin typeface="Calibri" panose="020F0502020204030204" pitchFamily="34" charset="0"/>
              <a:cs typeface="Calibri" panose="020F0502020204030204" pitchFamily="34" charset="0"/>
            </a:endParaRPr>
          </a:p>
          <a:p>
            <a:pPr algn="just"/>
            <a:r>
              <a:rPr lang="en-SG" sz="1400">
                <a:latin typeface="Calibri" panose="020F0502020204030204" pitchFamily="34" charset="0"/>
                <a:cs typeface="Calibri" panose="020F0502020204030204" pitchFamily="34" charset="0"/>
              </a:rPr>
              <a:t>	Most fraud solutions cannot 	ingest data without 	</a:t>
            </a:r>
            <a:r>
              <a:rPr lang="en-SG" sz="1400" b="1">
                <a:latin typeface="Calibri" panose="020F0502020204030204" pitchFamily="34" charset="0"/>
                <a:cs typeface="Calibri" panose="020F0502020204030204" pitchFamily="34" charset="0"/>
              </a:rPr>
              <a:t>expensive </a:t>
            </a:r>
            <a:r>
              <a:rPr lang="en-SG" sz="1400">
                <a:latin typeface="Calibri" panose="020F0502020204030204" pitchFamily="34" charset="0"/>
                <a:cs typeface="Calibri" panose="020F0502020204030204" pitchFamily="34" charset="0"/>
              </a:rPr>
              <a:t>and time 	consuming solutions 	integration.</a:t>
            </a:r>
          </a:p>
          <a:p>
            <a:pPr marL="285750" indent="-285750" algn="just">
              <a:buFont typeface="Arial" panose="020B0604020202020204" pitchFamily="34" charset="0"/>
              <a:buChar char="•"/>
            </a:pPr>
            <a:endParaRPr lang="en-SG" sz="1400">
              <a:latin typeface="Calibri" panose="020F0502020204030204" pitchFamily="34" charset="0"/>
              <a:cs typeface="Calibri" panose="020F0502020204030204" pitchFamily="34" charset="0"/>
            </a:endParaRPr>
          </a:p>
          <a:p>
            <a:pPr marL="285750" indent="-285750" algn="just">
              <a:buFont typeface="Arial" panose="020B0604020202020204" pitchFamily="34" charset="0"/>
              <a:buChar char="•"/>
            </a:pPr>
            <a:endParaRPr lang="en-SG" sz="1400">
              <a:latin typeface="Calibri" panose="020F0502020204030204" pitchFamily="34" charset="0"/>
              <a:cs typeface="Calibri" panose="020F0502020204030204" pitchFamily="34" charset="0"/>
            </a:endParaRPr>
          </a:p>
          <a:p>
            <a:pPr marL="285750" indent="-285750" algn="just">
              <a:buFont typeface="Arial" panose="020B0604020202020204" pitchFamily="34" charset="0"/>
              <a:buChar char="•"/>
            </a:pPr>
            <a:endParaRPr lang="en-SG" sz="1400">
              <a:latin typeface="Calibri" panose="020F0502020204030204" pitchFamily="34" charset="0"/>
              <a:cs typeface="Calibri" panose="020F0502020204030204" pitchFamily="34" charset="0"/>
            </a:endParaRPr>
          </a:p>
          <a:p>
            <a:pPr algn="just"/>
            <a:endParaRPr lang="en-SG" sz="1400">
              <a:latin typeface="Calibri" panose="020F0502020204030204" pitchFamily="34" charset="0"/>
              <a:cs typeface="Calibri" panose="020F0502020204030204" pitchFamily="34" charset="0"/>
            </a:endParaRPr>
          </a:p>
        </p:txBody>
      </p:sp>
      <p:pic>
        <p:nvPicPr>
          <p:cNvPr id="16" name="Graphic 15" descr="Magnifying glass">
            <a:extLst>
              <a:ext uri="{FF2B5EF4-FFF2-40B4-BE49-F238E27FC236}">
                <a16:creationId xmlns:a16="http://schemas.microsoft.com/office/drawing/2014/main" id="{0B90D48D-B96B-443D-B781-8BC5BE1D24D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74879" y="1165349"/>
            <a:ext cx="696443" cy="696443"/>
          </a:xfrm>
          <a:prstGeom prst="rect">
            <a:avLst/>
          </a:prstGeom>
        </p:spPr>
      </p:pic>
      <p:sp>
        <p:nvSpPr>
          <p:cNvPr id="18" name="Rectangle 17">
            <a:extLst>
              <a:ext uri="{FF2B5EF4-FFF2-40B4-BE49-F238E27FC236}">
                <a16:creationId xmlns:a16="http://schemas.microsoft.com/office/drawing/2014/main" id="{58706A32-8B83-461B-B740-189968D84C45}"/>
              </a:ext>
            </a:extLst>
          </p:cNvPr>
          <p:cNvSpPr/>
          <p:nvPr/>
        </p:nvSpPr>
        <p:spPr>
          <a:xfrm>
            <a:off x="374879" y="3214487"/>
            <a:ext cx="696443" cy="861774"/>
          </a:xfrm>
          <a:prstGeom prst="rect">
            <a:avLst/>
          </a:prstGeom>
        </p:spPr>
        <p:txBody>
          <a:bodyPr wrap="square">
            <a:spAutoFit/>
          </a:bodyPr>
          <a:lstStyle/>
          <a:p>
            <a:pPr algn="ctr" fontAlgn="base"/>
            <a:r>
              <a:rPr lang="en-SG" sz="5000" b="1">
                <a:solidFill>
                  <a:srgbClr val="203864"/>
                </a:solidFill>
                <a:latin typeface="Abadi" panose="020B0604020104020204" pitchFamily="34" charset="0"/>
              </a:rPr>
              <a:t>$</a:t>
            </a:r>
          </a:p>
        </p:txBody>
      </p:sp>
      <p:sp>
        <p:nvSpPr>
          <p:cNvPr id="19" name="Flowchart: Extract 18">
            <a:extLst>
              <a:ext uri="{FF2B5EF4-FFF2-40B4-BE49-F238E27FC236}">
                <a16:creationId xmlns:a16="http://schemas.microsoft.com/office/drawing/2014/main" id="{553D516F-0DA1-4F3D-A2CE-BC7C82F8B90C}"/>
              </a:ext>
            </a:extLst>
          </p:cNvPr>
          <p:cNvSpPr/>
          <p:nvPr/>
        </p:nvSpPr>
        <p:spPr>
          <a:xfrm rot="5400000">
            <a:off x="3169319" y="2152048"/>
            <a:ext cx="1593250" cy="531628"/>
          </a:xfrm>
          <a:prstGeom prst="flowChartExtra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a:p>
        </p:txBody>
      </p:sp>
      <p:sp>
        <p:nvSpPr>
          <p:cNvPr id="21" name="TextBox 20">
            <a:extLst>
              <a:ext uri="{FF2B5EF4-FFF2-40B4-BE49-F238E27FC236}">
                <a16:creationId xmlns:a16="http://schemas.microsoft.com/office/drawing/2014/main" id="{CD8957FE-A51A-4773-944D-CC55066AE7B2}"/>
              </a:ext>
            </a:extLst>
          </p:cNvPr>
          <p:cNvSpPr txBox="1"/>
          <p:nvPr/>
        </p:nvSpPr>
        <p:spPr>
          <a:xfrm>
            <a:off x="4231758" y="958121"/>
            <a:ext cx="2328529" cy="1323439"/>
          </a:xfrm>
          <a:prstGeom prst="rect">
            <a:avLst/>
          </a:prstGeom>
          <a:noFill/>
          <a:ln>
            <a:solidFill>
              <a:schemeClr val="tx1"/>
            </a:solidFill>
            <a:prstDash val="lgDash"/>
          </a:ln>
        </p:spPr>
        <p:txBody>
          <a:bodyPr wrap="square" rtlCol="0">
            <a:spAutoFit/>
          </a:bodyPr>
          <a:lstStyle/>
          <a:p>
            <a:pPr algn="just"/>
            <a:endParaRPr lang="en-SG" sz="500">
              <a:latin typeface="Calibri" panose="020F0502020204030204" pitchFamily="34" charset="0"/>
              <a:cs typeface="Calibri" panose="020F0502020204030204" pitchFamily="34" charset="0"/>
            </a:endParaRPr>
          </a:p>
          <a:p>
            <a:pPr algn="just"/>
            <a:r>
              <a:rPr lang="en-SG">
                <a:latin typeface="Calibri" panose="020F0502020204030204" pitchFamily="34" charset="0"/>
                <a:cs typeface="Calibri" panose="020F0502020204030204" pitchFamily="34" charset="0"/>
              </a:rPr>
              <a:t>These gaps are being violated by fraudsters. Hence, it’s important to take </a:t>
            </a:r>
            <a:r>
              <a:rPr lang="en-SG" b="1" i="1">
                <a:latin typeface="Calibri" panose="020F0502020204030204" pitchFamily="34" charset="0"/>
                <a:cs typeface="Calibri" panose="020F0502020204030204" pitchFamily="34" charset="0"/>
              </a:rPr>
              <a:t>a multi-faceted approach </a:t>
            </a:r>
            <a:r>
              <a:rPr lang="en-SG">
                <a:latin typeface="Calibri" panose="020F0502020204030204" pitchFamily="34" charset="0"/>
                <a:cs typeface="Calibri" panose="020F0502020204030204" pitchFamily="34" charset="0"/>
              </a:rPr>
              <a:t>for detecting fraud.</a:t>
            </a:r>
          </a:p>
          <a:p>
            <a:pPr algn="just"/>
            <a:endParaRPr lang="en-SG" sz="500">
              <a:latin typeface="Calibri" panose="020F0502020204030204" pitchFamily="34" charset="0"/>
              <a:cs typeface="Calibri" panose="020F0502020204030204" pitchFamily="34" charset="0"/>
            </a:endParaRPr>
          </a:p>
        </p:txBody>
      </p:sp>
      <p:sp>
        <p:nvSpPr>
          <p:cNvPr id="22" name="TextBox 21">
            <a:extLst>
              <a:ext uri="{FF2B5EF4-FFF2-40B4-BE49-F238E27FC236}">
                <a16:creationId xmlns:a16="http://schemas.microsoft.com/office/drawing/2014/main" id="{BE6630B3-D04A-4F01-A271-32D364BCC6B9}"/>
              </a:ext>
            </a:extLst>
          </p:cNvPr>
          <p:cNvSpPr txBox="1"/>
          <p:nvPr/>
        </p:nvSpPr>
        <p:spPr>
          <a:xfrm>
            <a:off x="4282857" y="2562678"/>
            <a:ext cx="2277430" cy="1969770"/>
          </a:xfrm>
          <a:prstGeom prst="rect">
            <a:avLst/>
          </a:prstGeom>
          <a:noFill/>
          <a:ln>
            <a:solidFill>
              <a:schemeClr val="tx1"/>
            </a:solidFill>
            <a:prstDash val="lgDash"/>
          </a:ln>
        </p:spPr>
        <p:txBody>
          <a:bodyPr wrap="square" rtlCol="0">
            <a:spAutoFit/>
          </a:bodyPr>
          <a:lstStyle/>
          <a:p>
            <a:pPr lvl="4" algn="just"/>
            <a:endParaRPr lang="en-SG" sz="500" b="1">
              <a:latin typeface="Calibri" panose="020F0502020204030204" pitchFamily="34" charset="0"/>
              <a:cs typeface="Calibri" panose="020F0502020204030204" pitchFamily="34" charset="0"/>
            </a:endParaRPr>
          </a:p>
          <a:p>
            <a:pPr lvl="4" algn="just"/>
            <a:r>
              <a:rPr lang="en-SG" b="1">
                <a:latin typeface="Calibri" panose="020F0502020204030204" pitchFamily="34" charset="0"/>
                <a:cs typeface="Calibri" panose="020F0502020204030204" pitchFamily="34" charset="0"/>
              </a:rPr>
              <a:t>Organisations must use a combination of automated transaction scoring/rules and logic filtering. </a:t>
            </a:r>
            <a:r>
              <a:rPr lang="en-SG">
                <a:latin typeface="Calibri" panose="020F0502020204030204" pitchFamily="34" charset="0"/>
                <a:cs typeface="Calibri" panose="020F0502020204030204" pitchFamily="34" charset="0"/>
              </a:rPr>
              <a:t>This is to keep track of real-time transactions, customer authentication, geolocation and/or device verification.</a:t>
            </a:r>
          </a:p>
          <a:p>
            <a:pPr lvl="4" algn="just"/>
            <a:endParaRPr lang="en-SG" sz="500"/>
          </a:p>
        </p:txBody>
      </p:sp>
      <p:pic>
        <p:nvPicPr>
          <p:cNvPr id="23" name="Graphic 22" descr="Alarm Clock">
            <a:extLst>
              <a:ext uri="{FF2B5EF4-FFF2-40B4-BE49-F238E27FC236}">
                <a16:creationId xmlns:a16="http://schemas.microsoft.com/office/drawing/2014/main" id="{FB84D318-C9B5-4A34-AD94-24126D3A6B8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74879" y="2177890"/>
            <a:ext cx="696443" cy="696443"/>
          </a:xfrm>
          <a:prstGeom prst="rect">
            <a:avLst/>
          </a:prstGeom>
        </p:spPr>
      </p:pic>
    </p:spTree>
    <p:extLst>
      <p:ext uri="{BB962C8B-B14F-4D97-AF65-F5344CB8AC3E}">
        <p14:creationId xmlns:p14="http://schemas.microsoft.com/office/powerpoint/2010/main" val="105738732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F698FB2-EE6E-E74B-AB6E-00494CB031DA}"/>
              </a:ext>
            </a:extLst>
          </p:cNvPr>
          <p:cNvSpPr/>
          <p:nvPr/>
        </p:nvSpPr>
        <p:spPr>
          <a:xfrm>
            <a:off x="3311820" y="2417862"/>
            <a:ext cx="234360" cy="307777"/>
          </a:xfrm>
          <a:prstGeom prst="rect">
            <a:avLst/>
          </a:prstGeom>
        </p:spPr>
        <p:txBody>
          <a:bodyPr wrap="none">
            <a:spAutoFit/>
          </a:bodyPr>
          <a:lstStyle/>
          <a:p>
            <a:r>
              <a:rPr lang="en-SG"/>
              <a:t> </a:t>
            </a:r>
            <a:endParaRPr lang="en-US"/>
          </a:p>
        </p:txBody>
      </p:sp>
      <p:sp>
        <p:nvSpPr>
          <p:cNvPr id="7" name="Rectangle 6">
            <a:extLst>
              <a:ext uri="{FF2B5EF4-FFF2-40B4-BE49-F238E27FC236}">
                <a16:creationId xmlns:a16="http://schemas.microsoft.com/office/drawing/2014/main" id="{4717D3AA-30CB-5343-A5EE-6046141CD98D}"/>
              </a:ext>
            </a:extLst>
          </p:cNvPr>
          <p:cNvSpPr/>
          <p:nvPr/>
        </p:nvSpPr>
        <p:spPr>
          <a:xfrm>
            <a:off x="3311820" y="2417862"/>
            <a:ext cx="234360" cy="307777"/>
          </a:xfrm>
          <a:prstGeom prst="rect">
            <a:avLst/>
          </a:prstGeom>
        </p:spPr>
        <p:txBody>
          <a:bodyPr wrap="none">
            <a:spAutoFit/>
          </a:bodyPr>
          <a:lstStyle/>
          <a:p>
            <a:r>
              <a:rPr lang="en-SG"/>
              <a:t> </a:t>
            </a:r>
            <a:endParaRPr lang="en-US"/>
          </a:p>
        </p:txBody>
      </p:sp>
      <p:sp>
        <p:nvSpPr>
          <p:cNvPr id="8" name="Rectangle 7">
            <a:extLst>
              <a:ext uri="{FF2B5EF4-FFF2-40B4-BE49-F238E27FC236}">
                <a16:creationId xmlns:a16="http://schemas.microsoft.com/office/drawing/2014/main" id="{79F8D7DC-CFAC-9241-87E3-292C2ABA8B87}"/>
              </a:ext>
            </a:extLst>
          </p:cNvPr>
          <p:cNvSpPr/>
          <p:nvPr/>
        </p:nvSpPr>
        <p:spPr>
          <a:xfrm>
            <a:off x="3311820" y="2417862"/>
            <a:ext cx="234360" cy="307777"/>
          </a:xfrm>
          <a:prstGeom prst="rect">
            <a:avLst/>
          </a:prstGeom>
        </p:spPr>
        <p:txBody>
          <a:bodyPr wrap="none">
            <a:spAutoFit/>
          </a:bodyPr>
          <a:lstStyle/>
          <a:p>
            <a:r>
              <a:rPr lang="en-SG"/>
              <a:t> </a:t>
            </a:r>
            <a:endParaRPr lang="en-US"/>
          </a:p>
        </p:txBody>
      </p:sp>
      <p:sp>
        <p:nvSpPr>
          <p:cNvPr id="9" name="Rectangle 8">
            <a:extLst>
              <a:ext uri="{FF2B5EF4-FFF2-40B4-BE49-F238E27FC236}">
                <a16:creationId xmlns:a16="http://schemas.microsoft.com/office/drawing/2014/main" id="{6B5DF223-A05D-944E-A25D-786BD8A97980}"/>
              </a:ext>
            </a:extLst>
          </p:cNvPr>
          <p:cNvSpPr/>
          <p:nvPr/>
        </p:nvSpPr>
        <p:spPr>
          <a:xfrm>
            <a:off x="3311820" y="2417862"/>
            <a:ext cx="234360" cy="307777"/>
          </a:xfrm>
          <a:prstGeom prst="rect">
            <a:avLst/>
          </a:prstGeom>
        </p:spPr>
        <p:txBody>
          <a:bodyPr wrap="none">
            <a:spAutoFit/>
          </a:bodyPr>
          <a:lstStyle/>
          <a:p>
            <a:r>
              <a:rPr lang="en-SG"/>
              <a:t> </a:t>
            </a:r>
            <a:endParaRPr lang="en-US"/>
          </a:p>
        </p:txBody>
      </p:sp>
      <p:cxnSp>
        <p:nvCxnSpPr>
          <p:cNvPr id="10" name="Straight Connector 9">
            <a:extLst>
              <a:ext uri="{FF2B5EF4-FFF2-40B4-BE49-F238E27FC236}">
                <a16:creationId xmlns:a16="http://schemas.microsoft.com/office/drawing/2014/main" id="{15D7171C-B2FA-4031-8765-F3A3CB29E176}"/>
              </a:ext>
            </a:extLst>
          </p:cNvPr>
          <p:cNvCxnSpPr>
            <a:cxnSpLocks/>
          </p:cNvCxnSpPr>
          <p:nvPr/>
        </p:nvCxnSpPr>
        <p:spPr>
          <a:xfrm>
            <a:off x="296616" y="611052"/>
            <a:ext cx="6264767" cy="0"/>
          </a:xfrm>
          <a:prstGeom prst="line">
            <a:avLst/>
          </a:prstGeom>
          <a:ln w="57150">
            <a:solidFill>
              <a:srgbClr val="1F284F"/>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CF7DD73-3CDF-4E07-961B-8C0604A40CA5}"/>
              </a:ext>
            </a:extLst>
          </p:cNvPr>
          <p:cNvCxnSpPr>
            <a:cxnSpLocks/>
          </p:cNvCxnSpPr>
          <p:nvPr/>
        </p:nvCxnSpPr>
        <p:spPr>
          <a:xfrm>
            <a:off x="296616" y="717377"/>
            <a:ext cx="6264767" cy="0"/>
          </a:xfrm>
          <a:prstGeom prst="line">
            <a:avLst/>
          </a:prstGeom>
          <a:ln w="19050">
            <a:solidFill>
              <a:srgbClr val="1F284F"/>
            </a:solidFill>
          </a:ln>
        </p:spPr>
        <p:style>
          <a:lnRef idx="1">
            <a:schemeClr val="accent1"/>
          </a:lnRef>
          <a:fillRef idx="0">
            <a:schemeClr val="accent1"/>
          </a:fillRef>
          <a:effectRef idx="0">
            <a:schemeClr val="accent1"/>
          </a:effectRef>
          <a:fontRef idx="minor">
            <a:schemeClr val="tx1"/>
          </a:fontRef>
        </p:style>
      </p:cxnSp>
      <p:sp>
        <p:nvSpPr>
          <p:cNvPr id="13" name="Title 1">
            <a:extLst>
              <a:ext uri="{FF2B5EF4-FFF2-40B4-BE49-F238E27FC236}">
                <a16:creationId xmlns:a16="http://schemas.microsoft.com/office/drawing/2014/main" id="{F6AD8B5A-13CE-4543-9AD9-65799E9CFB7F}"/>
              </a:ext>
            </a:extLst>
          </p:cNvPr>
          <p:cNvSpPr txBox="1">
            <a:spLocks/>
          </p:cNvSpPr>
          <p:nvPr/>
        </p:nvSpPr>
        <p:spPr>
          <a:xfrm>
            <a:off x="259402" y="143823"/>
            <a:ext cx="6300885" cy="467229"/>
          </a:xfrm>
          <a:prstGeom prst="rect">
            <a:avLst/>
          </a:prstGeom>
        </p:spPr>
        <p:txBody>
          <a:bodyPr vert="horz" lIns="51435" tIns="25718" rIns="51435" bIns="25718"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2700">
                <a:latin typeface="Calibri" panose="020F0502020204030204" pitchFamily="34" charset="0"/>
                <a:cs typeface="Calibri" panose="020F0502020204030204" pitchFamily="34" charset="0"/>
              </a:rPr>
              <a:t>The “Cost” Question</a:t>
            </a:r>
          </a:p>
        </p:txBody>
      </p:sp>
      <p:sp>
        <p:nvSpPr>
          <p:cNvPr id="14" name="Title 1">
            <a:extLst>
              <a:ext uri="{FF2B5EF4-FFF2-40B4-BE49-F238E27FC236}">
                <a16:creationId xmlns:a16="http://schemas.microsoft.com/office/drawing/2014/main" id="{24B38010-DAF9-4463-9BC8-C57AA3DB40A9}"/>
              </a:ext>
            </a:extLst>
          </p:cNvPr>
          <p:cNvSpPr txBox="1">
            <a:spLocks/>
          </p:cNvSpPr>
          <p:nvPr/>
        </p:nvSpPr>
        <p:spPr>
          <a:xfrm>
            <a:off x="296615" y="813866"/>
            <a:ext cx="6300885" cy="1488942"/>
          </a:xfrm>
          <a:prstGeom prst="rect">
            <a:avLst/>
          </a:prstGeom>
          <a:solidFill>
            <a:schemeClr val="tx2"/>
          </a:solid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SG" sz="1400">
                <a:latin typeface="Calibri" panose="020F0502020204030204" pitchFamily="34" charset="0"/>
                <a:cs typeface="Calibri" panose="020F0502020204030204" pitchFamily="34" charset="0"/>
              </a:rPr>
              <a:t>Fraud detection and prevention system              </a:t>
            </a:r>
            <a:r>
              <a:rPr lang="en-SG" sz="1400" b="1">
                <a:latin typeface="Calibri" panose="020F0502020204030204" pitchFamily="34" charset="0"/>
                <a:cs typeface="Calibri" panose="020F0502020204030204" pitchFamily="34" charset="0"/>
              </a:rPr>
              <a:t>reduces losses from fraud</a:t>
            </a:r>
            <a:r>
              <a:rPr lang="en-SG" sz="1400">
                <a:latin typeface="Calibri" panose="020F0502020204030204" pitchFamily="34" charset="0"/>
                <a:cs typeface="Calibri" panose="020F0502020204030204" pitchFamily="34" charset="0"/>
              </a:rPr>
              <a:t> especially when losses are increasing rapidly. However, it’s very expensive.</a:t>
            </a:r>
          </a:p>
          <a:p>
            <a:endParaRPr lang="en-SG" sz="500">
              <a:latin typeface="Calibri" panose="020F0502020204030204" pitchFamily="34" charset="0"/>
              <a:cs typeface="Calibri" panose="020F0502020204030204" pitchFamily="34" charset="0"/>
            </a:endParaRPr>
          </a:p>
          <a:p>
            <a:r>
              <a:rPr lang="en-SG" sz="1400">
                <a:latin typeface="Calibri" panose="020F0502020204030204" pitchFamily="34" charset="0"/>
                <a:cs typeface="Calibri" panose="020F0502020204030204" pitchFamily="34" charset="0"/>
              </a:rPr>
              <a:t>In the card industry, while the bank or processor will stop the fraud, cancel the card and send out a new one “in 3 business days,” the resulting inconvenience often erodes customer loyalty. 20% of consumers that experience fraud severed their relationship with their bank or merchant</a:t>
            </a:r>
          </a:p>
          <a:p>
            <a:endParaRPr lang="en-SG" sz="1400">
              <a:latin typeface="Calibri" panose="020F0502020204030204" pitchFamily="34" charset="0"/>
              <a:cs typeface="Calibri" panose="020F0502020204030204" pitchFamily="34" charset="0"/>
            </a:endParaRPr>
          </a:p>
        </p:txBody>
      </p:sp>
      <p:sp>
        <p:nvSpPr>
          <p:cNvPr id="21" name="TextBox 20">
            <a:extLst>
              <a:ext uri="{FF2B5EF4-FFF2-40B4-BE49-F238E27FC236}">
                <a16:creationId xmlns:a16="http://schemas.microsoft.com/office/drawing/2014/main" id="{CD8957FE-A51A-4773-944D-CC55066AE7B2}"/>
              </a:ext>
            </a:extLst>
          </p:cNvPr>
          <p:cNvSpPr txBox="1"/>
          <p:nvPr/>
        </p:nvSpPr>
        <p:spPr>
          <a:xfrm>
            <a:off x="296615" y="2318716"/>
            <a:ext cx="6300885" cy="2308324"/>
          </a:xfrm>
          <a:prstGeom prst="rect">
            <a:avLst/>
          </a:prstGeom>
          <a:noFill/>
          <a:ln>
            <a:solidFill>
              <a:schemeClr val="tx1"/>
            </a:solidFill>
            <a:prstDash val="lgDash"/>
          </a:ln>
        </p:spPr>
        <p:txBody>
          <a:bodyPr wrap="square" rtlCol="0">
            <a:spAutoFit/>
          </a:bodyPr>
          <a:lstStyle/>
          <a:p>
            <a:endParaRPr lang="en-SG" sz="1200" i="1">
              <a:latin typeface="Calibri" panose="020F0502020204030204" pitchFamily="34" charset="0"/>
              <a:cs typeface="Calibri" panose="020F0502020204030204" pitchFamily="34" charset="0"/>
            </a:endParaRPr>
          </a:p>
          <a:p>
            <a:endParaRPr lang="en-SG" sz="1200" i="1">
              <a:latin typeface="Calibri" panose="020F0502020204030204" pitchFamily="34" charset="0"/>
              <a:cs typeface="Calibri" panose="020F0502020204030204" pitchFamily="34" charset="0"/>
            </a:endParaRPr>
          </a:p>
          <a:p>
            <a:endParaRPr lang="en-SG" sz="1200" i="1">
              <a:latin typeface="Calibri" panose="020F0502020204030204" pitchFamily="34" charset="0"/>
              <a:cs typeface="Calibri" panose="020F0502020204030204" pitchFamily="34" charset="0"/>
            </a:endParaRPr>
          </a:p>
          <a:p>
            <a:endParaRPr lang="en-SG" sz="1200" i="1">
              <a:latin typeface="Calibri" panose="020F0502020204030204" pitchFamily="34" charset="0"/>
              <a:cs typeface="Calibri" panose="020F0502020204030204" pitchFamily="34" charset="0"/>
            </a:endParaRPr>
          </a:p>
          <a:p>
            <a:endParaRPr lang="en-SG" sz="1200" i="1">
              <a:latin typeface="Calibri" panose="020F0502020204030204" pitchFamily="34" charset="0"/>
              <a:cs typeface="Calibri" panose="020F0502020204030204" pitchFamily="34" charset="0"/>
            </a:endParaRPr>
          </a:p>
          <a:p>
            <a:endParaRPr lang="en-SG" sz="1200" i="1">
              <a:latin typeface="Calibri" panose="020F0502020204030204" pitchFamily="34" charset="0"/>
              <a:cs typeface="Calibri" panose="020F0502020204030204" pitchFamily="34" charset="0"/>
            </a:endParaRPr>
          </a:p>
          <a:p>
            <a:endParaRPr lang="en-SG" sz="1200" i="1">
              <a:latin typeface="Calibri" panose="020F0502020204030204" pitchFamily="34" charset="0"/>
              <a:cs typeface="Calibri" panose="020F0502020204030204" pitchFamily="34" charset="0"/>
            </a:endParaRPr>
          </a:p>
          <a:p>
            <a:endParaRPr lang="en-SG" sz="1200" i="1">
              <a:latin typeface="Calibri" panose="020F0502020204030204" pitchFamily="34" charset="0"/>
              <a:cs typeface="Calibri" panose="020F0502020204030204" pitchFamily="34" charset="0"/>
            </a:endParaRPr>
          </a:p>
          <a:p>
            <a:endParaRPr lang="en-SG" sz="1200" i="1">
              <a:latin typeface="Calibri" panose="020F0502020204030204" pitchFamily="34" charset="0"/>
              <a:cs typeface="Calibri" panose="020F0502020204030204" pitchFamily="34" charset="0"/>
            </a:endParaRPr>
          </a:p>
          <a:p>
            <a:endParaRPr lang="en-SG" sz="1200" i="1">
              <a:latin typeface="Calibri" panose="020F0502020204030204" pitchFamily="34" charset="0"/>
              <a:cs typeface="Calibri" panose="020F0502020204030204" pitchFamily="34" charset="0"/>
            </a:endParaRPr>
          </a:p>
          <a:p>
            <a:endParaRPr lang="en-SG" sz="1200" i="1">
              <a:latin typeface="Calibri" panose="020F0502020204030204" pitchFamily="34" charset="0"/>
              <a:cs typeface="Calibri" panose="020F0502020204030204" pitchFamily="34" charset="0"/>
            </a:endParaRPr>
          </a:p>
          <a:p>
            <a:endParaRPr lang="en-SG" sz="1200" i="1">
              <a:latin typeface="Calibri" panose="020F0502020204030204" pitchFamily="34" charset="0"/>
              <a:cs typeface="Calibri" panose="020F0502020204030204" pitchFamily="34" charset="0"/>
            </a:endParaRPr>
          </a:p>
        </p:txBody>
      </p:sp>
      <p:cxnSp>
        <p:nvCxnSpPr>
          <p:cNvPr id="3" name="Straight Arrow Connector 2">
            <a:extLst>
              <a:ext uri="{FF2B5EF4-FFF2-40B4-BE49-F238E27FC236}">
                <a16:creationId xmlns:a16="http://schemas.microsoft.com/office/drawing/2014/main" id="{71D8925B-34DA-4431-BE45-1C97CC1652E5}"/>
              </a:ext>
            </a:extLst>
          </p:cNvPr>
          <p:cNvCxnSpPr/>
          <p:nvPr/>
        </p:nvCxnSpPr>
        <p:spPr>
          <a:xfrm>
            <a:off x="3343192" y="1008208"/>
            <a:ext cx="348415"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4" name="TextBox 3">
            <a:extLst>
              <a:ext uri="{FF2B5EF4-FFF2-40B4-BE49-F238E27FC236}">
                <a16:creationId xmlns:a16="http://schemas.microsoft.com/office/drawing/2014/main" id="{B4FDD99C-7826-40E2-842E-AF1938273F17}"/>
              </a:ext>
            </a:extLst>
          </p:cNvPr>
          <p:cNvSpPr txBox="1"/>
          <p:nvPr/>
        </p:nvSpPr>
        <p:spPr>
          <a:xfrm>
            <a:off x="296615" y="2415204"/>
            <a:ext cx="2850622" cy="2400657"/>
          </a:xfrm>
          <a:prstGeom prst="rect">
            <a:avLst/>
          </a:prstGeom>
          <a:noFill/>
        </p:spPr>
        <p:txBody>
          <a:bodyPr wrap="square" rtlCol="0">
            <a:spAutoFit/>
          </a:bodyPr>
          <a:lstStyle/>
          <a:p>
            <a:r>
              <a:rPr lang="en-SG" b="1">
                <a:latin typeface="Calibri" panose="020F0502020204030204" pitchFamily="34" charset="0"/>
                <a:cs typeface="Calibri" panose="020F0502020204030204" pitchFamily="34" charset="0"/>
              </a:rPr>
              <a:t>Problem</a:t>
            </a:r>
          </a:p>
          <a:p>
            <a:endParaRPr lang="en-SG" sz="500">
              <a:latin typeface="Calibri" panose="020F0502020204030204" pitchFamily="34" charset="0"/>
              <a:cs typeface="Calibri" panose="020F0502020204030204" pitchFamily="34" charset="0"/>
            </a:endParaRPr>
          </a:p>
          <a:p>
            <a:pPr marL="171450" indent="-171450">
              <a:buFont typeface="Arial" panose="020B0604020202020204" pitchFamily="34" charset="0"/>
              <a:buChar char="•"/>
            </a:pPr>
            <a:r>
              <a:rPr lang="en-SG">
                <a:latin typeface="Calibri" panose="020F0502020204030204" pitchFamily="34" charset="0"/>
                <a:cs typeface="Calibri" panose="020F0502020204030204" pitchFamily="34" charset="0"/>
              </a:rPr>
              <a:t>Operational cost of </a:t>
            </a:r>
            <a:r>
              <a:rPr lang="en-SG" b="1">
                <a:latin typeface="Calibri" panose="020F0502020204030204" pitchFamily="34" charset="0"/>
                <a:cs typeface="Calibri" panose="020F0502020204030204" pitchFamily="34" charset="0"/>
              </a:rPr>
              <a:t>controlling fraud </a:t>
            </a:r>
            <a:r>
              <a:rPr lang="en-SG">
                <a:latin typeface="Calibri" panose="020F0502020204030204" pitchFamily="34" charset="0"/>
                <a:cs typeface="Calibri" panose="020F0502020204030204" pitchFamily="34" charset="0"/>
              </a:rPr>
              <a:t>(solutions) is too high</a:t>
            </a:r>
          </a:p>
          <a:p>
            <a:endParaRPr lang="en-SG" sz="500">
              <a:latin typeface="Calibri" panose="020F0502020204030204" pitchFamily="34" charset="0"/>
              <a:cs typeface="Calibri" panose="020F0502020204030204" pitchFamily="34" charset="0"/>
            </a:endParaRPr>
          </a:p>
          <a:p>
            <a:pPr marL="171450" indent="-171450">
              <a:buFont typeface="Arial" panose="020B0604020202020204" pitchFamily="34" charset="0"/>
              <a:buChar char="•"/>
            </a:pPr>
            <a:r>
              <a:rPr lang="en-SG">
                <a:latin typeface="Calibri" panose="020F0502020204030204" pitchFamily="34" charset="0"/>
                <a:cs typeface="Calibri" panose="020F0502020204030204" pitchFamily="34" charset="0"/>
              </a:rPr>
              <a:t>The losses, including </a:t>
            </a:r>
            <a:r>
              <a:rPr lang="en-SG" b="1">
                <a:latin typeface="Calibri" panose="020F0502020204030204" pitchFamily="34" charset="0"/>
                <a:cs typeface="Calibri" panose="020F0502020204030204" pitchFamily="34" charset="0"/>
              </a:rPr>
              <a:t>lost customers due to false positives</a:t>
            </a:r>
            <a:r>
              <a:rPr lang="en-SG">
                <a:latin typeface="Calibri" panose="020F0502020204030204" pitchFamily="34" charset="0"/>
                <a:cs typeface="Calibri" panose="020F0502020204030204" pitchFamily="34" charset="0"/>
              </a:rPr>
              <a:t>, could prove significantly more costly over time than solution investments to mitigate such issues in the first place</a:t>
            </a:r>
            <a:endParaRPr lang="en-SG" i="1">
              <a:latin typeface="Calibri" panose="020F0502020204030204" pitchFamily="34" charset="0"/>
              <a:cs typeface="Calibri" panose="020F0502020204030204" pitchFamily="34" charset="0"/>
            </a:endParaRPr>
          </a:p>
          <a:p>
            <a:endParaRPr lang="en-SG"/>
          </a:p>
        </p:txBody>
      </p:sp>
      <p:sp>
        <p:nvSpPr>
          <p:cNvPr id="20" name="Flowchart: Extract 19">
            <a:extLst>
              <a:ext uri="{FF2B5EF4-FFF2-40B4-BE49-F238E27FC236}">
                <a16:creationId xmlns:a16="http://schemas.microsoft.com/office/drawing/2014/main" id="{18E980B4-482B-46CB-AB44-4E723A008526}"/>
              </a:ext>
            </a:extLst>
          </p:cNvPr>
          <p:cNvSpPr/>
          <p:nvPr/>
        </p:nvSpPr>
        <p:spPr>
          <a:xfrm rot="5400000">
            <a:off x="2826134" y="3359853"/>
            <a:ext cx="1167419" cy="234359"/>
          </a:xfrm>
          <a:prstGeom prst="flowChartExtra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a:p>
        </p:txBody>
      </p:sp>
      <p:sp>
        <p:nvSpPr>
          <p:cNvPr id="23" name="TextBox 22">
            <a:extLst>
              <a:ext uri="{FF2B5EF4-FFF2-40B4-BE49-F238E27FC236}">
                <a16:creationId xmlns:a16="http://schemas.microsoft.com/office/drawing/2014/main" id="{034E53B5-8205-4A30-A860-408AC502B729}"/>
              </a:ext>
            </a:extLst>
          </p:cNvPr>
          <p:cNvSpPr txBox="1"/>
          <p:nvPr/>
        </p:nvSpPr>
        <p:spPr>
          <a:xfrm>
            <a:off x="3672451" y="2403095"/>
            <a:ext cx="2887836" cy="2185214"/>
          </a:xfrm>
          <a:prstGeom prst="rect">
            <a:avLst/>
          </a:prstGeom>
          <a:noFill/>
        </p:spPr>
        <p:txBody>
          <a:bodyPr wrap="square" rtlCol="0">
            <a:spAutoFit/>
          </a:bodyPr>
          <a:lstStyle/>
          <a:p>
            <a:r>
              <a:rPr lang="en-US" b="1">
                <a:latin typeface="Calibri" panose="020F0502020204030204" pitchFamily="34" charset="0"/>
                <a:cs typeface="Calibri" panose="020F0502020204030204" pitchFamily="34" charset="0"/>
              </a:rPr>
              <a:t>Solution</a:t>
            </a:r>
          </a:p>
          <a:p>
            <a:endParaRPr lang="en-US" sz="500">
              <a:latin typeface="Calibri" panose="020F0502020204030204" pitchFamily="34" charset="0"/>
              <a:cs typeface="Calibri" panose="020F0502020204030204" pitchFamily="34" charset="0"/>
            </a:endParaRPr>
          </a:p>
          <a:p>
            <a:pPr lvl="1"/>
            <a:r>
              <a:rPr lang="en-SG" i="1">
                <a:latin typeface="Calibri" panose="020F0502020204030204" pitchFamily="34" charset="0"/>
                <a:cs typeface="Calibri" panose="020F0502020204030204" pitchFamily="34" charset="0"/>
              </a:rPr>
              <a:t>An effective fraud mitigation solution should have low false-positive ratios. </a:t>
            </a:r>
          </a:p>
          <a:p>
            <a:endParaRPr lang="en-US" sz="500">
              <a:latin typeface="Calibri" panose="020F0502020204030204" pitchFamily="34" charset="0"/>
              <a:cs typeface="Calibri" panose="020F0502020204030204" pitchFamily="34" charset="0"/>
            </a:endParaRPr>
          </a:p>
          <a:p>
            <a:pPr marL="171450" indent="-171450">
              <a:buFont typeface="Arial" panose="020B0604020202020204" pitchFamily="34" charset="0"/>
              <a:buChar char="•"/>
            </a:pPr>
            <a:r>
              <a:rPr lang="en-SG">
                <a:latin typeface="Calibri" panose="020F0502020204030204" pitchFamily="34" charset="0"/>
                <a:cs typeface="Calibri" panose="020F0502020204030204" pitchFamily="34" charset="0"/>
              </a:rPr>
              <a:t>Balance between </a:t>
            </a:r>
            <a:r>
              <a:rPr lang="en-SG" b="1">
                <a:latin typeface="Calibri" panose="020F0502020204030204" pitchFamily="34" charset="0"/>
                <a:cs typeface="Calibri" panose="020F0502020204030204" pitchFamily="34" charset="0"/>
              </a:rPr>
              <a:t>customer satisfaction </a:t>
            </a:r>
            <a:r>
              <a:rPr lang="en-SG">
                <a:latin typeface="Calibri" panose="020F0502020204030204" pitchFamily="34" charset="0"/>
                <a:cs typeface="Calibri" panose="020F0502020204030204" pitchFamily="34" charset="0"/>
              </a:rPr>
              <a:t>(by accurate processing of transactions) and </a:t>
            </a:r>
            <a:r>
              <a:rPr lang="en-SG" b="1">
                <a:latin typeface="Calibri" panose="020F0502020204030204" pitchFamily="34" charset="0"/>
                <a:cs typeface="Calibri" panose="020F0502020204030204" pitchFamily="34" charset="0"/>
              </a:rPr>
              <a:t>minimizing loss </a:t>
            </a:r>
            <a:r>
              <a:rPr lang="en-SG">
                <a:latin typeface="Calibri" panose="020F0502020204030204" pitchFamily="34" charset="0"/>
                <a:cs typeface="Calibri" panose="020F0502020204030204" pitchFamily="34" charset="0"/>
              </a:rPr>
              <a:t>due to possible fraudulent transactions (by timely detection)</a:t>
            </a:r>
            <a:endParaRPr lang="en-US">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77988912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F698FB2-EE6E-E74B-AB6E-00494CB031DA}"/>
              </a:ext>
            </a:extLst>
          </p:cNvPr>
          <p:cNvSpPr/>
          <p:nvPr/>
        </p:nvSpPr>
        <p:spPr>
          <a:xfrm>
            <a:off x="3311820" y="2417862"/>
            <a:ext cx="234360" cy="307777"/>
          </a:xfrm>
          <a:prstGeom prst="rect">
            <a:avLst/>
          </a:prstGeom>
        </p:spPr>
        <p:txBody>
          <a:bodyPr wrap="none">
            <a:spAutoFit/>
          </a:bodyPr>
          <a:lstStyle/>
          <a:p>
            <a:r>
              <a:rPr lang="en-SG"/>
              <a:t> </a:t>
            </a:r>
            <a:endParaRPr lang="en-US"/>
          </a:p>
        </p:txBody>
      </p:sp>
      <p:sp>
        <p:nvSpPr>
          <p:cNvPr id="7" name="Rectangle 6">
            <a:extLst>
              <a:ext uri="{FF2B5EF4-FFF2-40B4-BE49-F238E27FC236}">
                <a16:creationId xmlns:a16="http://schemas.microsoft.com/office/drawing/2014/main" id="{4717D3AA-30CB-5343-A5EE-6046141CD98D}"/>
              </a:ext>
            </a:extLst>
          </p:cNvPr>
          <p:cNvSpPr/>
          <p:nvPr/>
        </p:nvSpPr>
        <p:spPr>
          <a:xfrm>
            <a:off x="3311820" y="2417862"/>
            <a:ext cx="234360" cy="307777"/>
          </a:xfrm>
          <a:prstGeom prst="rect">
            <a:avLst/>
          </a:prstGeom>
        </p:spPr>
        <p:txBody>
          <a:bodyPr wrap="none">
            <a:spAutoFit/>
          </a:bodyPr>
          <a:lstStyle/>
          <a:p>
            <a:r>
              <a:rPr lang="en-SG"/>
              <a:t> </a:t>
            </a:r>
            <a:endParaRPr lang="en-US"/>
          </a:p>
        </p:txBody>
      </p:sp>
      <p:sp>
        <p:nvSpPr>
          <p:cNvPr id="8" name="Rectangle 7">
            <a:extLst>
              <a:ext uri="{FF2B5EF4-FFF2-40B4-BE49-F238E27FC236}">
                <a16:creationId xmlns:a16="http://schemas.microsoft.com/office/drawing/2014/main" id="{79F8D7DC-CFAC-9241-87E3-292C2ABA8B87}"/>
              </a:ext>
            </a:extLst>
          </p:cNvPr>
          <p:cNvSpPr/>
          <p:nvPr/>
        </p:nvSpPr>
        <p:spPr>
          <a:xfrm>
            <a:off x="3311820" y="2417862"/>
            <a:ext cx="234360" cy="307777"/>
          </a:xfrm>
          <a:prstGeom prst="rect">
            <a:avLst/>
          </a:prstGeom>
        </p:spPr>
        <p:txBody>
          <a:bodyPr wrap="none">
            <a:spAutoFit/>
          </a:bodyPr>
          <a:lstStyle/>
          <a:p>
            <a:r>
              <a:rPr lang="en-SG"/>
              <a:t> </a:t>
            </a:r>
            <a:endParaRPr lang="en-US"/>
          </a:p>
        </p:txBody>
      </p:sp>
      <p:sp>
        <p:nvSpPr>
          <p:cNvPr id="9" name="Rectangle 8">
            <a:extLst>
              <a:ext uri="{FF2B5EF4-FFF2-40B4-BE49-F238E27FC236}">
                <a16:creationId xmlns:a16="http://schemas.microsoft.com/office/drawing/2014/main" id="{6B5DF223-A05D-944E-A25D-786BD8A97980}"/>
              </a:ext>
            </a:extLst>
          </p:cNvPr>
          <p:cNvSpPr/>
          <p:nvPr/>
        </p:nvSpPr>
        <p:spPr>
          <a:xfrm>
            <a:off x="3311820" y="2417862"/>
            <a:ext cx="234360" cy="307777"/>
          </a:xfrm>
          <a:prstGeom prst="rect">
            <a:avLst/>
          </a:prstGeom>
        </p:spPr>
        <p:txBody>
          <a:bodyPr wrap="none">
            <a:spAutoFit/>
          </a:bodyPr>
          <a:lstStyle/>
          <a:p>
            <a:r>
              <a:rPr lang="en-SG"/>
              <a:t> </a:t>
            </a:r>
            <a:endParaRPr lang="en-US"/>
          </a:p>
        </p:txBody>
      </p:sp>
      <p:pic>
        <p:nvPicPr>
          <p:cNvPr id="2050" name="Picture 2" descr="https://i.imgur.com/uipmEwt.png">
            <a:extLst>
              <a:ext uri="{FF2B5EF4-FFF2-40B4-BE49-F238E27FC236}">
                <a16:creationId xmlns:a16="http://schemas.microsoft.com/office/drawing/2014/main" id="{D0054A9D-81B4-431C-A213-89BEA1E533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974" y="968276"/>
            <a:ext cx="6496050" cy="3514725"/>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Connector 9">
            <a:extLst>
              <a:ext uri="{FF2B5EF4-FFF2-40B4-BE49-F238E27FC236}">
                <a16:creationId xmlns:a16="http://schemas.microsoft.com/office/drawing/2014/main" id="{B6FDAE06-F186-4640-B0C3-8F7F6F563677}"/>
              </a:ext>
            </a:extLst>
          </p:cNvPr>
          <p:cNvCxnSpPr>
            <a:cxnSpLocks/>
          </p:cNvCxnSpPr>
          <p:nvPr/>
        </p:nvCxnSpPr>
        <p:spPr>
          <a:xfrm>
            <a:off x="296616" y="611052"/>
            <a:ext cx="6264767" cy="0"/>
          </a:xfrm>
          <a:prstGeom prst="line">
            <a:avLst/>
          </a:prstGeom>
          <a:ln w="57150">
            <a:solidFill>
              <a:srgbClr val="1F284F"/>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D802BFBD-8888-4629-A46A-D8514DE674CB}"/>
              </a:ext>
            </a:extLst>
          </p:cNvPr>
          <p:cNvCxnSpPr>
            <a:cxnSpLocks/>
          </p:cNvCxnSpPr>
          <p:nvPr/>
        </p:nvCxnSpPr>
        <p:spPr>
          <a:xfrm>
            <a:off x="296616" y="717377"/>
            <a:ext cx="6264767" cy="0"/>
          </a:xfrm>
          <a:prstGeom prst="line">
            <a:avLst/>
          </a:prstGeom>
          <a:ln w="19050">
            <a:solidFill>
              <a:srgbClr val="1F284F"/>
            </a:solidFill>
          </a:ln>
        </p:spPr>
        <p:style>
          <a:lnRef idx="1">
            <a:schemeClr val="accent1"/>
          </a:lnRef>
          <a:fillRef idx="0">
            <a:schemeClr val="accent1"/>
          </a:fillRef>
          <a:effectRef idx="0">
            <a:schemeClr val="accent1"/>
          </a:effectRef>
          <a:fontRef idx="minor">
            <a:schemeClr val="tx1"/>
          </a:fontRef>
        </p:style>
      </p:cxnSp>
      <p:sp>
        <p:nvSpPr>
          <p:cNvPr id="12" name="Title 1">
            <a:extLst>
              <a:ext uri="{FF2B5EF4-FFF2-40B4-BE49-F238E27FC236}">
                <a16:creationId xmlns:a16="http://schemas.microsoft.com/office/drawing/2014/main" id="{374A3D77-9A52-49C3-925B-FA95998B16B0}"/>
              </a:ext>
            </a:extLst>
          </p:cNvPr>
          <p:cNvSpPr txBox="1">
            <a:spLocks/>
          </p:cNvSpPr>
          <p:nvPr/>
        </p:nvSpPr>
        <p:spPr>
          <a:xfrm>
            <a:off x="259402" y="143823"/>
            <a:ext cx="6300885" cy="467229"/>
          </a:xfrm>
          <a:prstGeom prst="rect">
            <a:avLst/>
          </a:prstGeom>
        </p:spPr>
        <p:txBody>
          <a:bodyPr vert="horz" lIns="51435" tIns="25718" rIns="51435" bIns="25718"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2700">
                <a:latin typeface="Calibri" panose="020F0502020204030204" pitchFamily="34" charset="0"/>
                <a:cs typeface="Calibri" panose="020F0502020204030204" pitchFamily="34" charset="0"/>
              </a:rPr>
              <a:t>Evaluation Metrics- Confusion Matrix</a:t>
            </a:r>
          </a:p>
        </p:txBody>
      </p:sp>
    </p:spTree>
    <p:extLst>
      <p:ext uri="{BB962C8B-B14F-4D97-AF65-F5344CB8AC3E}">
        <p14:creationId xmlns:p14="http://schemas.microsoft.com/office/powerpoint/2010/main" val="16126075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F9EAED47-F3EA-4FE5-AC9A-A0B988091926}"/>
              </a:ext>
            </a:extLst>
          </p:cNvPr>
          <p:cNvGraphicFramePr>
            <a:graphicFrameLocks noGrp="1"/>
          </p:cNvGraphicFramePr>
          <p:nvPr>
            <p:extLst>
              <p:ext uri="{D42A27DB-BD31-4B8C-83A1-F6EECF244321}">
                <p14:modId xmlns:p14="http://schemas.microsoft.com/office/powerpoint/2010/main" val="185866552"/>
              </p:ext>
            </p:extLst>
          </p:nvPr>
        </p:nvGraphicFramePr>
        <p:xfrm>
          <a:off x="208429" y="866835"/>
          <a:ext cx="6441141" cy="3581340"/>
        </p:xfrm>
        <a:graphic>
          <a:graphicData uri="http://schemas.openxmlformats.org/drawingml/2006/table">
            <a:tbl>
              <a:tblPr firstRow="1" bandRow="1">
                <a:tableStyleId>{073A0DAA-6AF3-43AB-8588-CEC1D06C72B9}</a:tableStyleId>
              </a:tblPr>
              <a:tblGrid>
                <a:gridCol w="1109383">
                  <a:extLst>
                    <a:ext uri="{9D8B030D-6E8A-4147-A177-3AD203B41FA5}">
                      <a16:colId xmlns:a16="http://schemas.microsoft.com/office/drawing/2014/main" val="1809898163"/>
                    </a:ext>
                  </a:extLst>
                </a:gridCol>
                <a:gridCol w="2037790">
                  <a:extLst>
                    <a:ext uri="{9D8B030D-6E8A-4147-A177-3AD203B41FA5}">
                      <a16:colId xmlns:a16="http://schemas.microsoft.com/office/drawing/2014/main" val="419046063"/>
                    </a:ext>
                  </a:extLst>
                </a:gridCol>
                <a:gridCol w="3293968">
                  <a:extLst>
                    <a:ext uri="{9D8B030D-6E8A-4147-A177-3AD203B41FA5}">
                      <a16:colId xmlns:a16="http://schemas.microsoft.com/office/drawing/2014/main" val="2773481011"/>
                    </a:ext>
                  </a:extLst>
                </a:gridCol>
              </a:tblGrid>
              <a:tr h="506326">
                <a:tc>
                  <a:txBody>
                    <a:bodyPr/>
                    <a:lstStyle/>
                    <a:p>
                      <a:pPr algn="ctr"/>
                      <a:r>
                        <a:rPr lang="en-SG">
                          <a:latin typeface="Calibri" panose="020F0502020204030204" pitchFamily="34" charset="0"/>
                          <a:cs typeface="Calibri" panose="020F0502020204030204" pitchFamily="34" charset="0"/>
                        </a:rPr>
                        <a:t>Evaluation Metric</a:t>
                      </a:r>
                    </a:p>
                  </a:txBody>
                  <a:tcPr>
                    <a:solidFill>
                      <a:srgbClr val="748D99"/>
                    </a:solidFill>
                  </a:tcPr>
                </a:tc>
                <a:tc>
                  <a:txBody>
                    <a:bodyPr/>
                    <a:lstStyle/>
                    <a:p>
                      <a:pPr algn="ctr"/>
                      <a:r>
                        <a:rPr lang="en-SG">
                          <a:latin typeface="Calibri" panose="020F0502020204030204" pitchFamily="34" charset="0"/>
                          <a:cs typeface="Calibri" panose="020F0502020204030204" pitchFamily="34" charset="0"/>
                        </a:rPr>
                        <a:t>Meaning</a:t>
                      </a:r>
                    </a:p>
                  </a:txBody>
                  <a:tcPr>
                    <a:solidFill>
                      <a:srgbClr val="748D99"/>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SG">
                          <a:latin typeface="Calibri" panose="020F0502020204030204" pitchFamily="34" charset="0"/>
                          <a:cs typeface="Calibri" panose="020F0502020204030204" pitchFamily="34" charset="0"/>
                        </a:rPr>
                        <a:t>Business Purpose</a:t>
                      </a:r>
                    </a:p>
                    <a:p>
                      <a:pPr algn="ctr"/>
                      <a:endParaRPr lang="en-SG">
                        <a:latin typeface="Calibri" panose="020F0502020204030204" pitchFamily="34" charset="0"/>
                        <a:cs typeface="Calibri" panose="020F0502020204030204" pitchFamily="34" charset="0"/>
                      </a:endParaRPr>
                    </a:p>
                  </a:txBody>
                  <a:tcPr>
                    <a:solidFill>
                      <a:srgbClr val="748D99"/>
                    </a:solidFill>
                  </a:tcPr>
                </a:tc>
                <a:extLst>
                  <a:ext uri="{0D108BD9-81ED-4DB2-BD59-A6C34878D82A}">
                    <a16:rowId xmlns:a16="http://schemas.microsoft.com/office/drawing/2014/main" val="742803165"/>
                  </a:ext>
                </a:extLst>
              </a:tr>
              <a:tr h="694765">
                <a:tc>
                  <a:txBody>
                    <a:bodyPr/>
                    <a:lstStyle/>
                    <a:p>
                      <a:r>
                        <a:rPr lang="en-SG" sz="1200">
                          <a:latin typeface="Calibri" panose="020F0502020204030204" pitchFamily="34" charset="0"/>
                          <a:cs typeface="Calibri" panose="020F0502020204030204" pitchFamily="34" charset="0"/>
                        </a:rPr>
                        <a:t>Precision</a:t>
                      </a:r>
                    </a:p>
                  </a:txBody>
                  <a:tcPr/>
                </a:tc>
                <a:tc>
                  <a:txBody>
                    <a:bodyPr/>
                    <a:lstStyle/>
                    <a:p>
                      <a:r>
                        <a:rPr lang="en-SG" sz="1200">
                          <a:latin typeface="Calibri" panose="020F0502020204030204" pitchFamily="34" charset="0"/>
                          <a:cs typeface="Calibri" panose="020F0502020204030204" pitchFamily="34" charset="0"/>
                        </a:rPr>
                        <a:t>All detected fraud cases are fraud- minimise FP</a:t>
                      </a:r>
                    </a:p>
                  </a:txBody>
                  <a:tcPr/>
                </a:tc>
                <a:tc>
                  <a:txBody>
                    <a:bodyPr/>
                    <a:lstStyle/>
                    <a:p>
                      <a:r>
                        <a:rPr lang="en-SG" sz="1200">
                          <a:latin typeface="Calibri" panose="020F0502020204030204" pitchFamily="34" charset="0"/>
                          <a:cs typeface="Calibri" panose="020F0502020204030204" pitchFamily="34" charset="0"/>
                        </a:rPr>
                        <a:t>Focus on retaining customer loyalty, but sacrificing by not detecting some fraud cases</a:t>
                      </a:r>
                    </a:p>
                  </a:txBody>
                  <a:tcPr/>
                </a:tc>
                <a:extLst>
                  <a:ext uri="{0D108BD9-81ED-4DB2-BD59-A6C34878D82A}">
                    <a16:rowId xmlns:a16="http://schemas.microsoft.com/office/drawing/2014/main" val="384645017"/>
                  </a:ext>
                </a:extLst>
              </a:tr>
              <a:tr h="638175">
                <a:tc>
                  <a:txBody>
                    <a:bodyPr/>
                    <a:lstStyle/>
                    <a:p>
                      <a:r>
                        <a:rPr lang="en-SG" sz="1200">
                          <a:latin typeface="Calibri" panose="020F0502020204030204" pitchFamily="34" charset="0"/>
                          <a:cs typeface="Calibri" panose="020F0502020204030204" pitchFamily="34" charset="0"/>
                        </a:rPr>
                        <a:t>Recall</a:t>
                      </a:r>
                    </a:p>
                  </a:txBody>
                  <a:tcPr/>
                </a:tc>
                <a:tc>
                  <a:txBody>
                    <a:bodyPr/>
                    <a:lstStyle/>
                    <a:p>
                      <a:r>
                        <a:rPr lang="en-SG" sz="1200">
                          <a:latin typeface="Calibri" panose="020F0502020204030204" pitchFamily="34" charset="0"/>
                          <a:cs typeface="Calibri" panose="020F0502020204030204" pitchFamily="34" charset="0"/>
                        </a:rPr>
                        <a:t>Find all frauds- maximise TP</a:t>
                      </a:r>
                    </a:p>
                  </a:txBody>
                  <a:tcPr/>
                </a:tc>
                <a:tc>
                  <a:txBody>
                    <a:bodyPr/>
                    <a:lstStyle/>
                    <a:p>
                      <a:r>
                        <a:rPr lang="en-SG" sz="1200">
                          <a:latin typeface="Calibri" panose="020F0502020204030204" pitchFamily="34" charset="0"/>
                          <a:cs typeface="Calibri" panose="020F0502020204030204" pitchFamily="34" charset="0"/>
                        </a:rPr>
                        <a:t>Detect as many fraud cases as possible, even if it requires to compromise customer loyalty (falsely accusing some customers)</a:t>
                      </a:r>
                    </a:p>
                  </a:txBody>
                  <a:tcPr/>
                </a:tc>
                <a:extLst>
                  <a:ext uri="{0D108BD9-81ED-4DB2-BD59-A6C34878D82A}">
                    <a16:rowId xmlns:a16="http://schemas.microsoft.com/office/drawing/2014/main" val="1507572405"/>
                  </a:ext>
                </a:extLst>
              </a:tr>
              <a:tr h="63627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SG" sz="1200">
                          <a:latin typeface="Calibri" panose="020F0502020204030204" pitchFamily="34" charset="0"/>
                          <a:cs typeface="Calibri" panose="020F0502020204030204" pitchFamily="34" charset="0"/>
                        </a:rPr>
                        <a:t>F1-Score</a:t>
                      </a:r>
                    </a:p>
                    <a:p>
                      <a:endParaRPr lang="en-SG" sz="1200">
                        <a:latin typeface="Calibri" panose="020F0502020204030204" pitchFamily="34" charset="0"/>
                        <a:cs typeface="Calibri" panose="020F050202020403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SG" sz="1200">
                          <a:latin typeface="Calibri" panose="020F0502020204030204" pitchFamily="34" charset="0"/>
                          <a:cs typeface="Calibri" panose="020F0502020204030204" pitchFamily="34" charset="0"/>
                        </a:rPr>
                        <a:t>Equal weightage to Precision and Recall</a:t>
                      </a:r>
                    </a:p>
                  </a:txBody>
                  <a:tcPr/>
                </a:tc>
                <a:tc>
                  <a:txBody>
                    <a:bodyPr/>
                    <a:lstStyle/>
                    <a:p>
                      <a:r>
                        <a:rPr lang="en-SG" sz="1200">
                          <a:latin typeface="Calibri" panose="020F0502020204030204" pitchFamily="34" charset="0"/>
                          <a:cs typeface="Calibri" panose="020F0502020204030204" pitchFamily="34" charset="0"/>
                        </a:rPr>
                        <a:t>Give equal emphasis to customer loyalty and detecting fraud cases</a:t>
                      </a:r>
                    </a:p>
                  </a:txBody>
                  <a:tcPr/>
                </a:tc>
                <a:extLst>
                  <a:ext uri="{0D108BD9-81ED-4DB2-BD59-A6C34878D82A}">
                    <a16:rowId xmlns:a16="http://schemas.microsoft.com/office/drawing/2014/main" val="324423862"/>
                  </a:ext>
                </a:extLst>
              </a:tr>
              <a:tr h="624840">
                <a:tc>
                  <a:txBody>
                    <a:bodyPr/>
                    <a:lstStyle/>
                    <a:p>
                      <a:r>
                        <a:rPr lang="en-SG" sz="1200">
                          <a:latin typeface="Calibri" panose="020F0502020204030204" pitchFamily="34" charset="0"/>
                          <a:cs typeface="Calibri" panose="020F0502020204030204" pitchFamily="34" charset="0"/>
                        </a:rPr>
                        <a:t>Weighted F1-Score</a:t>
                      </a:r>
                    </a:p>
                  </a:txBody>
                  <a:tcPr/>
                </a:tc>
                <a:tc>
                  <a:txBody>
                    <a:bodyPr/>
                    <a:lstStyle/>
                    <a:p>
                      <a:r>
                        <a:rPr lang="en-SG" sz="1200" b="0">
                          <a:latin typeface="Calibri" panose="020F0502020204030204" pitchFamily="34" charset="0"/>
                          <a:cs typeface="Calibri" panose="020F0502020204030204" pitchFamily="34" charset="0"/>
                        </a:rPr>
                        <a:t>Assigning weights to Precision and Recall</a:t>
                      </a:r>
                    </a:p>
                  </a:txBody>
                  <a:tcPr/>
                </a:tc>
                <a:tc>
                  <a:txBody>
                    <a:bodyPr/>
                    <a:lstStyle/>
                    <a:p>
                      <a:r>
                        <a:rPr lang="en-SG" sz="1200">
                          <a:latin typeface="Calibri" panose="020F0502020204030204" pitchFamily="34" charset="0"/>
                          <a:cs typeface="Calibri" panose="020F0502020204030204" pitchFamily="34" charset="0"/>
                        </a:rPr>
                        <a:t>Consider both customer loyalty and detecting fraud cases, but with unequal weightage</a:t>
                      </a:r>
                    </a:p>
                  </a:txBody>
                  <a:tcPr/>
                </a:tc>
                <a:extLst>
                  <a:ext uri="{0D108BD9-81ED-4DB2-BD59-A6C34878D82A}">
                    <a16:rowId xmlns:a16="http://schemas.microsoft.com/office/drawing/2014/main" val="1699927281"/>
                  </a:ext>
                </a:extLst>
              </a:tr>
              <a:tr h="467225">
                <a:tc>
                  <a:txBody>
                    <a:bodyPr/>
                    <a:lstStyle/>
                    <a:p>
                      <a:r>
                        <a:rPr lang="en-SG" sz="1200">
                          <a:latin typeface="Calibri" panose="020F0502020204030204" pitchFamily="34" charset="0"/>
                          <a:cs typeface="Calibri" panose="020F0502020204030204" pitchFamily="34" charset="0"/>
                        </a:rPr>
                        <a:t>ROC AUC</a:t>
                      </a:r>
                    </a:p>
                  </a:txBody>
                  <a:tcPr/>
                </a:tc>
                <a:tc>
                  <a:txBody>
                    <a:bodyPr/>
                    <a:lstStyle/>
                    <a:p>
                      <a:r>
                        <a:rPr lang="en-SG" sz="1200">
                          <a:latin typeface="Calibri" panose="020F0502020204030204" pitchFamily="34" charset="0"/>
                          <a:cs typeface="Calibri" panose="020F0502020204030204" pitchFamily="34" charset="0"/>
                        </a:rPr>
                        <a:t>Trade-off between Sensitivity and Specificity- maximise TP</a:t>
                      </a:r>
                    </a:p>
                  </a:txBody>
                  <a:tcPr/>
                </a:tc>
                <a:tc>
                  <a:txBody>
                    <a:bodyPr/>
                    <a:lstStyle/>
                    <a:p>
                      <a:r>
                        <a:rPr lang="en-SG" sz="1200" b="0" i="0" u="none" strike="noStrike" cap="none">
                          <a:solidFill>
                            <a:schemeClr val="dk1"/>
                          </a:solidFill>
                          <a:latin typeface="Calibri" panose="020F0502020204030204" pitchFamily="34" charset="0"/>
                          <a:ea typeface="+mn-ea"/>
                          <a:cs typeface="Calibri" panose="020F0502020204030204" pitchFamily="34" charset="0"/>
                          <a:sym typeface="Arial"/>
                        </a:rPr>
                        <a:t>Higher the value, more the number of fraud cases are detected correctly</a:t>
                      </a:r>
                    </a:p>
                  </a:txBody>
                  <a:tcPr/>
                </a:tc>
                <a:extLst>
                  <a:ext uri="{0D108BD9-81ED-4DB2-BD59-A6C34878D82A}">
                    <a16:rowId xmlns:a16="http://schemas.microsoft.com/office/drawing/2014/main" val="1919954449"/>
                  </a:ext>
                </a:extLst>
              </a:tr>
            </a:tbl>
          </a:graphicData>
        </a:graphic>
      </p:graphicFrame>
      <p:cxnSp>
        <p:nvCxnSpPr>
          <p:cNvPr id="3" name="Straight Connector 2">
            <a:extLst>
              <a:ext uri="{FF2B5EF4-FFF2-40B4-BE49-F238E27FC236}">
                <a16:creationId xmlns:a16="http://schemas.microsoft.com/office/drawing/2014/main" id="{145F25C7-42D8-47B1-8FFF-A163AF82B433}"/>
              </a:ext>
            </a:extLst>
          </p:cNvPr>
          <p:cNvCxnSpPr>
            <a:cxnSpLocks/>
          </p:cNvCxnSpPr>
          <p:nvPr/>
        </p:nvCxnSpPr>
        <p:spPr>
          <a:xfrm>
            <a:off x="296616" y="611052"/>
            <a:ext cx="6264767" cy="0"/>
          </a:xfrm>
          <a:prstGeom prst="line">
            <a:avLst/>
          </a:prstGeom>
          <a:ln w="57150">
            <a:solidFill>
              <a:srgbClr val="1F284F"/>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5A85FDF7-8059-4206-B629-7283D59BBBA7}"/>
              </a:ext>
            </a:extLst>
          </p:cNvPr>
          <p:cNvCxnSpPr>
            <a:cxnSpLocks/>
          </p:cNvCxnSpPr>
          <p:nvPr/>
        </p:nvCxnSpPr>
        <p:spPr>
          <a:xfrm>
            <a:off x="296616" y="717377"/>
            <a:ext cx="6264767" cy="0"/>
          </a:xfrm>
          <a:prstGeom prst="line">
            <a:avLst/>
          </a:prstGeom>
          <a:ln w="19050">
            <a:solidFill>
              <a:srgbClr val="1F284F"/>
            </a:solidFill>
          </a:ln>
        </p:spPr>
        <p:style>
          <a:lnRef idx="1">
            <a:schemeClr val="accent1"/>
          </a:lnRef>
          <a:fillRef idx="0">
            <a:schemeClr val="accent1"/>
          </a:fillRef>
          <a:effectRef idx="0">
            <a:schemeClr val="accent1"/>
          </a:effectRef>
          <a:fontRef idx="minor">
            <a:schemeClr val="tx1"/>
          </a:fontRef>
        </p:style>
      </p:cxnSp>
      <p:sp>
        <p:nvSpPr>
          <p:cNvPr id="6" name="Title 1">
            <a:extLst>
              <a:ext uri="{FF2B5EF4-FFF2-40B4-BE49-F238E27FC236}">
                <a16:creationId xmlns:a16="http://schemas.microsoft.com/office/drawing/2014/main" id="{2B585A50-0966-41CD-AF18-AD12F601FB78}"/>
              </a:ext>
            </a:extLst>
          </p:cNvPr>
          <p:cNvSpPr txBox="1">
            <a:spLocks/>
          </p:cNvSpPr>
          <p:nvPr/>
        </p:nvSpPr>
        <p:spPr>
          <a:xfrm>
            <a:off x="259402" y="143823"/>
            <a:ext cx="6300885" cy="467229"/>
          </a:xfrm>
          <a:prstGeom prst="rect">
            <a:avLst/>
          </a:prstGeom>
        </p:spPr>
        <p:txBody>
          <a:bodyPr vert="horz" lIns="51435" tIns="25718" rIns="51435" bIns="25718"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2700">
                <a:latin typeface="Calibri" panose="020F0502020204030204" pitchFamily="34" charset="0"/>
                <a:cs typeface="Calibri" panose="020F0502020204030204" pitchFamily="34" charset="0"/>
              </a:rPr>
              <a:t>Evaluation Metrics- Business Impact</a:t>
            </a:r>
          </a:p>
        </p:txBody>
      </p:sp>
    </p:spTree>
    <p:extLst>
      <p:ext uri="{BB962C8B-B14F-4D97-AF65-F5344CB8AC3E}">
        <p14:creationId xmlns:p14="http://schemas.microsoft.com/office/powerpoint/2010/main" val="160603910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10DA7401-800E-45FD-889F-F8D785353627}"/>
              </a:ext>
            </a:extLst>
          </p:cNvPr>
          <p:cNvSpPr/>
          <p:nvPr/>
        </p:nvSpPr>
        <p:spPr>
          <a:xfrm>
            <a:off x="4928951" y="1289301"/>
            <a:ext cx="1631336" cy="795186"/>
          </a:xfrm>
          <a:prstGeom prst="rect">
            <a:avLst/>
          </a:prstGeom>
          <a:solidFill>
            <a:schemeClr val="accent3">
              <a:lumMod val="20000"/>
              <a:lumOff val="8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SG" sz="1600">
              <a:latin typeface="Calibri" panose="020F0502020204030204" pitchFamily="34" charset="0"/>
              <a:cs typeface="Calibri" panose="020F0502020204030204" pitchFamily="34" charset="0"/>
            </a:endParaRPr>
          </a:p>
          <a:p>
            <a:pPr algn="ctr"/>
            <a:endParaRPr lang="en-SG" sz="500">
              <a:latin typeface="Calibri" panose="020F0502020204030204" pitchFamily="34" charset="0"/>
              <a:cs typeface="Calibri" panose="020F0502020204030204" pitchFamily="34" charset="0"/>
            </a:endParaRPr>
          </a:p>
          <a:p>
            <a:pPr algn="ctr"/>
            <a:endParaRPr lang="en-SG"/>
          </a:p>
          <a:p>
            <a:pPr algn="ctr"/>
            <a:endParaRPr lang="en-SG"/>
          </a:p>
        </p:txBody>
      </p:sp>
      <p:sp>
        <p:nvSpPr>
          <p:cNvPr id="27" name="Rectangle 26">
            <a:extLst>
              <a:ext uri="{FF2B5EF4-FFF2-40B4-BE49-F238E27FC236}">
                <a16:creationId xmlns:a16="http://schemas.microsoft.com/office/drawing/2014/main" id="{E1D0CDF3-8B28-4009-983F-EE38448CB191}"/>
              </a:ext>
            </a:extLst>
          </p:cNvPr>
          <p:cNvSpPr/>
          <p:nvPr/>
        </p:nvSpPr>
        <p:spPr>
          <a:xfrm>
            <a:off x="2613331" y="1289300"/>
            <a:ext cx="1631336" cy="795186"/>
          </a:xfrm>
          <a:prstGeom prst="rect">
            <a:avLst/>
          </a:prstGeom>
          <a:solidFill>
            <a:schemeClr val="accent3">
              <a:lumMod val="20000"/>
              <a:lumOff val="8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SG" sz="1800">
              <a:latin typeface="Calibri" panose="020F0502020204030204" pitchFamily="34" charset="0"/>
              <a:cs typeface="Calibri" panose="020F0502020204030204" pitchFamily="34" charset="0"/>
            </a:endParaRPr>
          </a:p>
          <a:p>
            <a:pPr algn="ctr"/>
            <a:endParaRPr lang="en-SG" sz="1600">
              <a:latin typeface="Calibri" panose="020F0502020204030204" pitchFamily="34" charset="0"/>
              <a:cs typeface="Calibri" panose="020F0502020204030204" pitchFamily="34" charset="0"/>
            </a:endParaRPr>
          </a:p>
          <a:p>
            <a:pPr algn="ctr"/>
            <a:endParaRPr lang="en-SG" sz="500">
              <a:latin typeface="Calibri" panose="020F0502020204030204" pitchFamily="34" charset="0"/>
              <a:cs typeface="Calibri" panose="020F0502020204030204" pitchFamily="34" charset="0"/>
            </a:endParaRPr>
          </a:p>
          <a:p>
            <a:pPr algn="ctr"/>
            <a:endParaRPr lang="en-SG"/>
          </a:p>
          <a:p>
            <a:pPr algn="ctr"/>
            <a:endParaRPr lang="en-SG"/>
          </a:p>
        </p:txBody>
      </p:sp>
      <p:sp>
        <p:nvSpPr>
          <p:cNvPr id="6" name="Rectangle 5">
            <a:extLst>
              <a:ext uri="{FF2B5EF4-FFF2-40B4-BE49-F238E27FC236}">
                <a16:creationId xmlns:a16="http://schemas.microsoft.com/office/drawing/2014/main" id="{9F698FB2-EE6E-E74B-AB6E-00494CB031DA}"/>
              </a:ext>
            </a:extLst>
          </p:cNvPr>
          <p:cNvSpPr/>
          <p:nvPr/>
        </p:nvSpPr>
        <p:spPr>
          <a:xfrm>
            <a:off x="3311820" y="2417862"/>
            <a:ext cx="234360" cy="307777"/>
          </a:xfrm>
          <a:prstGeom prst="rect">
            <a:avLst/>
          </a:prstGeom>
        </p:spPr>
        <p:txBody>
          <a:bodyPr wrap="none">
            <a:spAutoFit/>
          </a:bodyPr>
          <a:lstStyle/>
          <a:p>
            <a:r>
              <a:rPr lang="en-SG"/>
              <a:t> </a:t>
            </a:r>
            <a:endParaRPr lang="en-US"/>
          </a:p>
        </p:txBody>
      </p:sp>
      <p:sp>
        <p:nvSpPr>
          <p:cNvPr id="7" name="Rectangle 6">
            <a:extLst>
              <a:ext uri="{FF2B5EF4-FFF2-40B4-BE49-F238E27FC236}">
                <a16:creationId xmlns:a16="http://schemas.microsoft.com/office/drawing/2014/main" id="{4717D3AA-30CB-5343-A5EE-6046141CD98D}"/>
              </a:ext>
            </a:extLst>
          </p:cNvPr>
          <p:cNvSpPr/>
          <p:nvPr/>
        </p:nvSpPr>
        <p:spPr>
          <a:xfrm>
            <a:off x="3311820" y="2417862"/>
            <a:ext cx="234360" cy="307777"/>
          </a:xfrm>
          <a:prstGeom prst="rect">
            <a:avLst/>
          </a:prstGeom>
        </p:spPr>
        <p:txBody>
          <a:bodyPr wrap="none">
            <a:spAutoFit/>
          </a:bodyPr>
          <a:lstStyle/>
          <a:p>
            <a:r>
              <a:rPr lang="en-SG"/>
              <a:t> </a:t>
            </a:r>
            <a:endParaRPr lang="en-US"/>
          </a:p>
        </p:txBody>
      </p:sp>
      <p:sp>
        <p:nvSpPr>
          <p:cNvPr id="8" name="Rectangle 7">
            <a:extLst>
              <a:ext uri="{FF2B5EF4-FFF2-40B4-BE49-F238E27FC236}">
                <a16:creationId xmlns:a16="http://schemas.microsoft.com/office/drawing/2014/main" id="{79F8D7DC-CFAC-9241-87E3-292C2ABA8B87}"/>
              </a:ext>
            </a:extLst>
          </p:cNvPr>
          <p:cNvSpPr/>
          <p:nvPr/>
        </p:nvSpPr>
        <p:spPr>
          <a:xfrm>
            <a:off x="3311820" y="2417862"/>
            <a:ext cx="234360" cy="307777"/>
          </a:xfrm>
          <a:prstGeom prst="rect">
            <a:avLst/>
          </a:prstGeom>
        </p:spPr>
        <p:txBody>
          <a:bodyPr wrap="none">
            <a:spAutoFit/>
          </a:bodyPr>
          <a:lstStyle/>
          <a:p>
            <a:r>
              <a:rPr lang="en-SG"/>
              <a:t> </a:t>
            </a:r>
            <a:endParaRPr lang="en-US"/>
          </a:p>
        </p:txBody>
      </p:sp>
      <p:sp>
        <p:nvSpPr>
          <p:cNvPr id="9" name="Rectangle 8">
            <a:extLst>
              <a:ext uri="{FF2B5EF4-FFF2-40B4-BE49-F238E27FC236}">
                <a16:creationId xmlns:a16="http://schemas.microsoft.com/office/drawing/2014/main" id="{6B5DF223-A05D-944E-A25D-786BD8A97980}"/>
              </a:ext>
            </a:extLst>
          </p:cNvPr>
          <p:cNvSpPr/>
          <p:nvPr/>
        </p:nvSpPr>
        <p:spPr>
          <a:xfrm>
            <a:off x="3311820" y="2417862"/>
            <a:ext cx="234360" cy="307777"/>
          </a:xfrm>
          <a:prstGeom prst="rect">
            <a:avLst/>
          </a:prstGeom>
        </p:spPr>
        <p:txBody>
          <a:bodyPr wrap="none">
            <a:spAutoFit/>
          </a:bodyPr>
          <a:lstStyle/>
          <a:p>
            <a:r>
              <a:rPr lang="en-SG"/>
              <a:t> </a:t>
            </a:r>
            <a:endParaRPr lang="en-US"/>
          </a:p>
        </p:txBody>
      </p:sp>
      <p:cxnSp>
        <p:nvCxnSpPr>
          <p:cNvPr id="10" name="Straight Connector 9">
            <a:extLst>
              <a:ext uri="{FF2B5EF4-FFF2-40B4-BE49-F238E27FC236}">
                <a16:creationId xmlns:a16="http://schemas.microsoft.com/office/drawing/2014/main" id="{B6FDAE06-F186-4640-B0C3-8F7F6F563677}"/>
              </a:ext>
            </a:extLst>
          </p:cNvPr>
          <p:cNvCxnSpPr>
            <a:cxnSpLocks/>
          </p:cNvCxnSpPr>
          <p:nvPr/>
        </p:nvCxnSpPr>
        <p:spPr>
          <a:xfrm>
            <a:off x="296616" y="611052"/>
            <a:ext cx="6264767" cy="0"/>
          </a:xfrm>
          <a:prstGeom prst="line">
            <a:avLst/>
          </a:prstGeom>
          <a:ln w="57150">
            <a:solidFill>
              <a:srgbClr val="1F284F"/>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D802BFBD-8888-4629-A46A-D8514DE674CB}"/>
              </a:ext>
            </a:extLst>
          </p:cNvPr>
          <p:cNvCxnSpPr>
            <a:cxnSpLocks/>
          </p:cNvCxnSpPr>
          <p:nvPr/>
        </p:nvCxnSpPr>
        <p:spPr>
          <a:xfrm>
            <a:off x="296616" y="717377"/>
            <a:ext cx="6264767" cy="0"/>
          </a:xfrm>
          <a:prstGeom prst="line">
            <a:avLst/>
          </a:prstGeom>
          <a:ln w="19050">
            <a:solidFill>
              <a:srgbClr val="1F284F"/>
            </a:solidFill>
          </a:ln>
        </p:spPr>
        <p:style>
          <a:lnRef idx="1">
            <a:schemeClr val="accent1"/>
          </a:lnRef>
          <a:fillRef idx="0">
            <a:schemeClr val="accent1"/>
          </a:fillRef>
          <a:effectRef idx="0">
            <a:schemeClr val="accent1"/>
          </a:effectRef>
          <a:fontRef idx="minor">
            <a:schemeClr val="tx1"/>
          </a:fontRef>
        </p:style>
      </p:cxnSp>
      <p:sp>
        <p:nvSpPr>
          <p:cNvPr id="12" name="Title 1">
            <a:extLst>
              <a:ext uri="{FF2B5EF4-FFF2-40B4-BE49-F238E27FC236}">
                <a16:creationId xmlns:a16="http://schemas.microsoft.com/office/drawing/2014/main" id="{374A3D77-9A52-49C3-925B-FA95998B16B0}"/>
              </a:ext>
            </a:extLst>
          </p:cNvPr>
          <p:cNvSpPr txBox="1">
            <a:spLocks/>
          </p:cNvSpPr>
          <p:nvPr/>
        </p:nvSpPr>
        <p:spPr>
          <a:xfrm>
            <a:off x="259402" y="143823"/>
            <a:ext cx="6300885" cy="467229"/>
          </a:xfrm>
          <a:prstGeom prst="rect">
            <a:avLst/>
          </a:prstGeom>
        </p:spPr>
        <p:txBody>
          <a:bodyPr vert="horz" lIns="51435" tIns="25718" rIns="51435" bIns="25718"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2700">
                <a:latin typeface="Calibri" panose="020F0502020204030204" pitchFamily="34" charset="0"/>
                <a:cs typeface="Calibri" panose="020F0502020204030204" pitchFamily="34" charset="0"/>
              </a:rPr>
              <a:t>Evaluation Metrics- Definitions</a:t>
            </a:r>
          </a:p>
        </p:txBody>
      </p:sp>
      <p:sp>
        <p:nvSpPr>
          <p:cNvPr id="13" name="Rectangle 12">
            <a:extLst>
              <a:ext uri="{FF2B5EF4-FFF2-40B4-BE49-F238E27FC236}">
                <a16:creationId xmlns:a16="http://schemas.microsoft.com/office/drawing/2014/main" id="{B85C62B0-B72C-4B58-9E06-DB7A9ADBC8BA}"/>
              </a:ext>
            </a:extLst>
          </p:cNvPr>
          <p:cNvSpPr/>
          <p:nvPr/>
        </p:nvSpPr>
        <p:spPr>
          <a:xfrm>
            <a:off x="296616" y="1289301"/>
            <a:ext cx="1631336" cy="795185"/>
          </a:xfrm>
          <a:prstGeom prst="rect">
            <a:avLst/>
          </a:prstGeom>
          <a:solidFill>
            <a:schemeClr val="accent3">
              <a:lumMod val="20000"/>
              <a:lumOff val="8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SG" sz="1600">
              <a:latin typeface="Calibri" panose="020F0502020204030204" pitchFamily="34" charset="0"/>
              <a:cs typeface="Calibri" panose="020F0502020204030204" pitchFamily="34" charset="0"/>
            </a:endParaRPr>
          </a:p>
          <a:p>
            <a:pPr algn="ctr"/>
            <a:endParaRPr lang="en-SG" sz="500">
              <a:latin typeface="Calibri" panose="020F0502020204030204" pitchFamily="34" charset="0"/>
              <a:cs typeface="Calibri" panose="020F0502020204030204" pitchFamily="34" charset="0"/>
            </a:endParaRPr>
          </a:p>
          <a:p>
            <a:pPr algn="ctr"/>
            <a:endParaRPr lang="en-SG"/>
          </a:p>
          <a:p>
            <a:pPr algn="ctr"/>
            <a:endParaRPr lang="en-SG"/>
          </a:p>
        </p:txBody>
      </p:sp>
      <p:sp>
        <p:nvSpPr>
          <p:cNvPr id="19" name="Rectangle 18">
            <a:extLst>
              <a:ext uri="{FF2B5EF4-FFF2-40B4-BE49-F238E27FC236}">
                <a16:creationId xmlns:a16="http://schemas.microsoft.com/office/drawing/2014/main" id="{2A17E1E5-18B2-4286-8CF7-3F5AF2BE91D8}"/>
              </a:ext>
            </a:extLst>
          </p:cNvPr>
          <p:cNvSpPr/>
          <p:nvPr/>
        </p:nvSpPr>
        <p:spPr>
          <a:xfrm>
            <a:off x="5013251" y="1289301"/>
            <a:ext cx="1462736" cy="681038"/>
          </a:xfrm>
          <a:prstGeom prst="rect">
            <a:avLst/>
          </a:prstGeom>
          <a:solidFill>
            <a:srgbClr val="F8F8F8"/>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SG" b="1"/>
              <a:t>2 P R</a:t>
            </a:r>
          </a:p>
          <a:p>
            <a:pPr algn="ctr"/>
            <a:endParaRPr lang="en-SG" sz="900" b="1"/>
          </a:p>
          <a:p>
            <a:pPr algn="ctr"/>
            <a:r>
              <a:rPr lang="en-SG" b="1"/>
              <a:t>P + R</a:t>
            </a:r>
          </a:p>
        </p:txBody>
      </p:sp>
      <p:cxnSp>
        <p:nvCxnSpPr>
          <p:cNvPr id="20" name="Straight Connector 19">
            <a:extLst>
              <a:ext uri="{FF2B5EF4-FFF2-40B4-BE49-F238E27FC236}">
                <a16:creationId xmlns:a16="http://schemas.microsoft.com/office/drawing/2014/main" id="{E2798D7D-0382-448D-981D-F5C6F410C902}"/>
              </a:ext>
            </a:extLst>
          </p:cNvPr>
          <p:cNvCxnSpPr>
            <a:cxnSpLocks/>
            <a:stCxn id="19" idx="1"/>
            <a:endCxn id="19" idx="3"/>
          </p:cNvCxnSpPr>
          <p:nvPr/>
        </p:nvCxnSpPr>
        <p:spPr>
          <a:xfrm>
            <a:off x="5013251" y="1629820"/>
            <a:ext cx="1462736" cy="0"/>
          </a:xfrm>
          <a:prstGeom prst="line">
            <a:avLst/>
          </a:prstGeom>
        </p:spPr>
        <p:style>
          <a:lnRef idx="1">
            <a:schemeClr val="dk1"/>
          </a:lnRef>
          <a:fillRef idx="0">
            <a:schemeClr val="dk1"/>
          </a:fillRef>
          <a:effectRef idx="0">
            <a:schemeClr val="dk1"/>
          </a:effectRef>
          <a:fontRef idx="minor">
            <a:schemeClr val="tx1"/>
          </a:fontRef>
        </p:style>
      </p:cxnSp>
      <p:sp>
        <p:nvSpPr>
          <p:cNvPr id="30" name="Rectangle 29">
            <a:extLst>
              <a:ext uri="{FF2B5EF4-FFF2-40B4-BE49-F238E27FC236}">
                <a16:creationId xmlns:a16="http://schemas.microsoft.com/office/drawing/2014/main" id="{36AA10B1-466B-4E96-8BB6-3477E589191F}"/>
              </a:ext>
            </a:extLst>
          </p:cNvPr>
          <p:cNvSpPr/>
          <p:nvPr/>
        </p:nvSpPr>
        <p:spPr>
          <a:xfrm>
            <a:off x="296615" y="3350731"/>
            <a:ext cx="1631335" cy="768696"/>
          </a:xfrm>
          <a:prstGeom prst="rect">
            <a:avLst/>
          </a:prstGeom>
          <a:solidFill>
            <a:schemeClr val="accent3">
              <a:lumMod val="20000"/>
              <a:lumOff val="8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SG" sz="1800">
              <a:latin typeface="Calibri" panose="020F0502020204030204" pitchFamily="34" charset="0"/>
              <a:cs typeface="Calibri" panose="020F0502020204030204" pitchFamily="34" charset="0"/>
            </a:endParaRPr>
          </a:p>
          <a:p>
            <a:pPr algn="ctr"/>
            <a:endParaRPr lang="en-SG" sz="1600">
              <a:latin typeface="Calibri" panose="020F0502020204030204" pitchFamily="34" charset="0"/>
              <a:cs typeface="Calibri" panose="020F0502020204030204" pitchFamily="34" charset="0"/>
            </a:endParaRPr>
          </a:p>
          <a:p>
            <a:pPr algn="ctr"/>
            <a:endParaRPr lang="en-SG" sz="500">
              <a:latin typeface="Calibri" panose="020F0502020204030204" pitchFamily="34" charset="0"/>
              <a:cs typeface="Calibri" panose="020F0502020204030204" pitchFamily="34" charset="0"/>
            </a:endParaRPr>
          </a:p>
          <a:p>
            <a:pPr algn="ctr"/>
            <a:endParaRPr lang="en-SG"/>
          </a:p>
          <a:p>
            <a:pPr algn="ctr"/>
            <a:endParaRPr lang="en-SG"/>
          </a:p>
        </p:txBody>
      </p:sp>
      <p:sp>
        <p:nvSpPr>
          <p:cNvPr id="31" name="Rectangle 30">
            <a:extLst>
              <a:ext uri="{FF2B5EF4-FFF2-40B4-BE49-F238E27FC236}">
                <a16:creationId xmlns:a16="http://schemas.microsoft.com/office/drawing/2014/main" id="{B67B6D65-A27A-4E69-83FA-FB9EDDE8F971}"/>
              </a:ext>
            </a:extLst>
          </p:cNvPr>
          <p:cNvSpPr/>
          <p:nvPr/>
        </p:nvSpPr>
        <p:spPr>
          <a:xfrm>
            <a:off x="385111" y="3362229"/>
            <a:ext cx="1454342" cy="681038"/>
          </a:xfrm>
          <a:prstGeom prst="rect">
            <a:avLst/>
          </a:prstGeom>
          <a:solidFill>
            <a:srgbClr val="01216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SG" b="1">
                <a:solidFill>
                  <a:schemeClr val="bg1"/>
                </a:solidFill>
              </a:rPr>
              <a:t>2 PR</a:t>
            </a:r>
          </a:p>
          <a:p>
            <a:pPr algn="ctr"/>
            <a:endParaRPr lang="en-SG" sz="900" b="1">
              <a:solidFill>
                <a:schemeClr val="bg1"/>
              </a:solidFill>
            </a:endParaRPr>
          </a:p>
          <a:p>
            <a:pPr algn="ctr"/>
            <a:r>
              <a:rPr lang="en-SG" b="1">
                <a:solidFill>
                  <a:schemeClr val="bg1"/>
                </a:solidFill>
              </a:rPr>
              <a:t>1.4 P + 0.6 R</a:t>
            </a:r>
          </a:p>
        </p:txBody>
      </p:sp>
      <p:cxnSp>
        <p:nvCxnSpPr>
          <p:cNvPr id="32" name="Straight Connector 31">
            <a:extLst>
              <a:ext uri="{FF2B5EF4-FFF2-40B4-BE49-F238E27FC236}">
                <a16:creationId xmlns:a16="http://schemas.microsoft.com/office/drawing/2014/main" id="{26E90D66-711E-40FF-821A-82F10C5CCF2D}"/>
              </a:ext>
            </a:extLst>
          </p:cNvPr>
          <p:cNvCxnSpPr>
            <a:cxnSpLocks/>
            <a:stCxn id="31" idx="1"/>
            <a:endCxn id="31" idx="3"/>
          </p:cNvCxnSpPr>
          <p:nvPr/>
        </p:nvCxnSpPr>
        <p:spPr>
          <a:xfrm>
            <a:off x="385111" y="3702748"/>
            <a:ext cx="1454342" cy="0"/>
          </a:xfrm>
          <a:prstGeom prst="line">
            <a:avLst/>
          </a:prstGeom>
          <a:ln>
            <a:solidFill>
              <a:schemeClr val="bg1"/>
            </a:solidFill>
          </a:ln>
        </p:spPr>
        <p:style>
          <a:lnRef idx="1">
            <a:schemeClr val="dk1"/>
          </a:lnRef>
          <a:fillRef idx="0">
            <a:schemeClr val="dk1"/>
          </a:fillRef>
          <a:effectRef idx="0">
            <a:schemeClr val="dk1"/>
          </a:effectRef>
          <a:fontRef idx="minor">
            <a:schemeClr val="tx1"/>
          </a:fontRef>
        </p:style>
      </p:cxnSp>
      <p:sp>
        <p:nvSpPr>
          <p:cNvPr id="48" name="Rectangle 47">
            <a:extLst>
              <a:ext uri="{FF2B5EF4-FFF2-40B4-BE49-F238E27FC236}">
                <a16:creationId xmlns:a16="http://schemas.microsoft.com/office/drawing/2014/main" id="{EC190BE1-1025-4B74-B5CE-9F6D0836D2F3}"/>
              </a:ext>
            </a:extLst>
          </p:cNvPr>
          <p:cNvSpPr/>
          <p:nvPr/>
        </p:nvSpPr>
        <p:spPr>
          <a:xfrm>
            <a:off x="2613331" y="3350731"/>
            <a:ext cx="1631335" cy="768696"/>
          </a:xfrm>
          <a:prstGeom prst="rect">
            <a:avLst/>
          </a:prstGeom>
          <a:solidFill>
            <a:schemeClr val="accent3">
              <a:lumMod val="20000"/>
              <a:lumOff val="8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SG" sz="1800">
              <a:latin typeface="Calibri" panose="020F0502020204030204" pitchFamily="34" charset="0"/>
              <a:cs typeface="Calibri" panose="020F0502020204030204" pitchFamily="34" charset="0"/>
            </a:endParaRPr>
          </a:p>
          <a:p>
            <a:pPr algn="ctr"/>
            <a:endParaRPr lang="en-SG" sz="1600">
              <a:latin typeface="Calibri" panose="020F0502020204030204" pitchFamily="34" charset="0"/>
              <a:cs typeface="Calibri" panose="020F0502020204030204" pitchFamily="34" charset="0"/>
            </a:endParaRPr>
          </a:p>
          <a:p>
            <a:pPr algn="ctr"/>
            <a:endParaRPr lang="en-SG" sz="500">
              <a:latin typeface="Calibri" panose="020F0502020204030204" pitchFamily="34" charset="0"/>
              <a:cs typeface="Calibri" panose="020F0502020204030204" pitchFamily="34" charset="0"/>
            </a:endParaRPr>
          </a:p>
          <a:p>
            <a:pPr algn="ctr"/>
            <a:endParaRPr lang="en-SG"/>
          </a:p>
          <a:p>
            <a:pPr algn="ctr"/>
            <a:endParaRPr lang="en-SG"/>
          </a:p>
        </p:txBody>
      </p:sp>
      <p:sp>
        <p:nvSpPr>
          <p:cNvPr id="49" name="Rectangle 48">
            <a:extLst>
              <a:ext uri="{FF2B5EF4-FFF2-40B4-BE49-F238E27FC236}">
                <a16:creationId xmlns:a16="http://schemas.microsoft.com/office/drawing/2014/main" id="{DF27BE75-1CB6-482F-B741-62C8CD379E7A}"/>
              </a:ext>
            </a:extLst>
          </p:cNvPr>
          <p:cNvSpPr/>
          <p:nvPr/>
        </p:nvSpPr>
        <p:spPr>
          <a:xfrm>
            <a:off x="2701827" y="3355124"/>
            <a:ext cx="1454342" cy="681038"/>
          </a:xfrm>
          <a:prstGeom prst="rect">
            <a:avLst/>
          </a:prstGeom>
          <a:solidFill>
            <a:srgbClr val="F8F8F8"/>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SG" b="1"/>
              <a:t>TP</a:t>
            </a:r>
          </a:p>
          <a:p>
            <a:pPr algn="ctr"/>
            <a:endParaRPr lang="en-SG" sz="900" b="1"/>
          </a:p>
          <a:p>
            <a:pPr algn="ctr"/>
            <a:r>
              <a:rPr lang="en-SG" b="1"/>
              <a:t>TP + FN</a:t>
            </a:r>
          </a:p>
        </p:txBody>
      </p:sp>
      <p:sp>
        <p:nvSpPr>
          <p:cNvPr id="50" name="Rectangle 49">
            <a:extLst>
              <a:ext uri="{FF2B5EF4-FFF2-40B4-BE49-F238E27FC236}">
                <a16:creationId xmlns:a16="http://schemas.microsoft.com/office/drawing/2014/main" id="{E1D3F780-B492-4E8B-9856-B3810D8D87D8}"/>
              </a:ext>
            </a:extLst>
          </p:cNvPr>
          <p:cNvSpPr/>
          <p:nvPr/>
        </p:nvSpPr>
        <p:spPr>
          <a:xfrm>
            <a:off x="4928951" y="3336054"/>
            <a:ext cx="1631335" cy="799580"/>
          </a:xfrm>
          <a:prstGeom prst="rect">
            <a:avLst/>
          </a:prstGeom>
          <a:solidFill>
            <a:schemeClr val="accent3">
              <a:lumMod val="20000"/>
              <a:lumOff val="8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SG" b="1"/>
          </a:p>
        </p:txBody>
      </p:sp>
      <p:sp>
        <p:nvSpPr>
          <p:cNvPr id="51" name="Rectangle 50">
            <a:extLst>
              <a:ext uri="{FF2B5EF4-FFF2-40B4-BE49-F238E27FC236}">
                <a16:creationId xmlns:a16="http://schemas.microsoft.com/office/drawing/2014/main" id="{1C503234-EAC8-49A6-8B75-B743FDE95475}"/>
              </a:ext>
            </a:extLst>
          </p:cNvPr>
          <p:cNvSpPr/>
          <p:nvPr/>
        </p:nvSpPr>
        <p:spPr>
          <a:xfrm>
            <a:off x="5017447" y="3350731"/>
            <a:ext cx="1454342" cy="681038"/>
          </a:xfrm>
          <a:prstGeom prst="rect">
            <a:avLst/>
          </a:prstGeom>
          <a:solidFill>
            <a:srgbClr val="F8F8F8"/>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SG" b="1"/>
              <a:t>TN</a:t>
            </a:r>
          </a:p>
          <a:p>
            <a:pPr algn="ctr"/>
            <a:endParaRPr lang="en-SG" sz="900" b="1"/>
          </a:p>
          <a:p>
            <a:pPr algn="ctr"/>
            <a:r>
              <a:rPr lang="en-SG" b="1"/>
              <a:t>TN + FP</a:t>
            </a:r>
          </a:p>
        </p:txBody>
      </p:sp>
      <p:cxnSp>
        <p:nvCxnSpPr>
          <p:cNvPr id="52" name="Straight Connector 51">
            <a:extLst>
              <a:ext uri="{FF2B5EF4-FFF2-40B4-BE49-F238E27FC236}">
                <a16:creationId xmlns:a16="http://schemas.microsoft.com/office/drawing/2014/main" id="{D455EBC0-3DFE-4CDB-AD54-7E113641DF44}"/>
              </a:ext>
            </a:extLst>
          </p:cNvPr>
          <p:cNvCxnSpPr>
            <a:cxnSpLocks/>
            <a:stCxn id="49" idx="1"/>
            <a:endCxn id="49" idx="3"/>
          </p:cNvCxnSpPr>
          <p:nvPr/>
        </p:nvCxnSpPr>
        <p:spPr>
          <a:xfrm>
            <a:off x="2701827" y="3695643"/>
            <a:ext cx="1454342" cy="0"/>
          </a:xfrm>
          <a:prstGeom prst="line">
            <a:avLst/>
          </a:prstGeom>
        </p:spPr>
        <p:style>
          <a:lnRef idx="1">
            <a:schemeClr val="dk1"/>
          </a:lnRef>
          <a:fillRef idx="0">
            <a:schemeClr val="dk1"/>
          </a:fillRef>
          <a:effectRef idx="0">
            <a:schemeClr val="dk1"/>
          </a:effectRef>
          <a:fontRef idx="minor">
            <a:schemeClr val="tx1"/>
          </a:fontRef>
        </p:style>
      </p:cxnSp>
      <p:cxnSp>
        <p:nvCxnSpPr>
          <p:cNvPr id="56" name="Straight Connector 55">
            <a:extLst>
              <a:ext uri="{FF2B5EF4-FFF2-40B4-BE49-F238E27FC236}">
                <a16:creationId xmlns:a16="http://schemas.microsoft.com/office/drawing/2014/main" id="{50660E42-089A-4275-9D83-BA3D45D53348}"/>
              </a:ext>
            </a:extLst>
          </p:cNvPr>
          <p:cNvCxnSpPr>
            <a:cxnSpLocks/>
            <a:stCxn id="51" idx="1"/>
            <a:endCxn id="51" idx="3"/>
          </p:cNvCxnSpPr>
          <p:nvPr/>
        </p:nvCxnSpPr>
        <p:spPr>
          <a:xfrm>
            <a:off x="5017447" y="3691250"/>
            <a:ext cx="1454342" cy="0"/>
          </a:xfrm>
          <a:prstGeom prst="line">
            <a:avLst/>
          </a:prstGeom>
        </p:spPr>
        <p:style>
          <a:lnRef idx="1">
            <a:schemeClr val="dk1"/>
          </a:lnRef>
          <a:fillRef idx="0">
            <a:schemeClr val="dk1"/>
          </a:fillRef>
          <a:effectRef idx="0">
            <a:schemeClr val="dk1"/>
          </a:effectRef>
          <a:fontRef idx="minor">
            <a:schemeClr val="tx1"/>
          </a:fontRef>
        </p:style>
      </p:cxnSp>
      <p:sp>
        <p:nvSpPr>
          <p:cNvPr id="2061" name="Rectangle 2060">
            <a:extLst>
              <a:ext uri="{FF2B5EF4-FFF2-40B4-BE49-F238E27FC236}">
                <a16:creationId xmlns:a16="http://schemas.microsoft.com/office/drawing/2014/main" id="{51C49AB0-B87C-4F14-8996-5CA4184B1CD3}"/>
              </a:ext>
            </a:extLst>
          </p:cNvPr>
          <p:cNvSpPr/>
          <p:nvPr/>
        </p:nvSpPr>
        <p:spPr>
          <a:xfrm>
            <a:off x="296615" y="910639"/>
            <a:ext cx="1631335" cy="378661"/>
          </a:xfrm>
          <a:prstGeom prst="rect">
            <a:avLst/>
          </a:prstGeom>
          <a:solidFill>
            <a:srgbClr val="748D99"/>
          </a:solidFill>
          <a:ln>
            <a:solidFill>
              <a:srgbClr val="748D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a:t>Precision</a:t>
            </a:r>
          </a:p>
        </p:txBody>
      </p:sp>
      <p:sp>
        <p:nvSpPr>
          <p:cNvPr id="60" name="Rectangle 59">
            <a:extLst>
              <a:ext uri="{FF2B5EF4-FFF2-40B4-BE49-F238E27FC236}">
                <a16:creationId xmlns:a16="http://schemas.microsoft.com/office/drawing/2014/main" id="{F55609D8-F1EA-45C0-896D-87869992F40C}"/>
              </a:ext>
            </a:extLst>
          </p:cNvPr>
          <p:cNvSpPr/>
          <p:nvPr/>
        </p:nvSpPr>
        <p:spPr>
          <a:xfrm>
            <a:off x="2613331" y="924928"/>
            <a:ext cx="1631335" cy="378661"/>
          </a:xfrm>
          <a:prstGeom prst="rect">
            <a:avLst/>
          </a:prstGeom>
          <a:solidFill>
            <a:srgbClr val="748D99"/>
          </a:solidFill>
          <a:ln>
            <a:solidFill>
              <a:srgbClr val="748D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a:t>Recall</a:t>
            </a:r>
          </a:p>
        </p:txBody>
      </p:sp>
      <p:sp>
        <p:nvSpPr>
          <p:cNvPr id="61" name="Rectangle 60">
            <a:extLst>
              <a:ext uri="{FF2B5EF4-FFF2-40B4-BE49-F238E27FC236}">
                <a16:creationId xmlns:a16="http://schemas.microsoft.com/office/drawing/2014/main" id="{61615F70-1C37-4809-A1D7-DE623BC42697}"/>
              </a:ext>
            </a:extLst>
          </p:cNvPr>
          <p:cNvSpPr/>
          <p:nvPr/>
        </p:nvSpPr>
        <p:spPr>
          <a:xfrm>
            <a:off x="4928949" y="910638"/>
            <a:ext cx="1631335" cy="378661"/>
          </a:xfrm>
          <a:prstGeom prst="rect">
            <a:avLst/>
          </a:prstGeom>
          <a:solidFill>
            <a:srgbClr val="748D99"/>
          </a:solidFill>
          <a:ln>
            <a:solidFill>
              <a:srgbClr val="748D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a:t>F1- Score</a:t>
            </a:r>
          </a:p>
        </p:txBody>
      </p:sp>
      <p:sp>
        <p:nvSpPr>
          <p:cNvPr id="62" name="Rectangle 61">
            <a:extLst>
              <a:ext uri="{FF2B5EF4-FFF2-40B4-BE49-F238E27FC236}">
                <a16:creationId xmlns:a16="http://schemas.microsoft.com/office/drawing/2014/main" id="{CA83A24A-7F72-4E27-9B59-0C33D703B358}"/>
              </a:ext>
            </a:extLst>
          </p:cNvPr>
          <p:cNvSpPr/>
          <p:nvPr/>
        </p:nvSpPr>
        <p:spPr>
          <a:xfrm>
            <a:off x="296615" y="2567358"/>
            <a:ext cx="1631335" cy="768696"/>
          </a:xfrm>
          <a:prstGeom prst="rect">
            <a:avLst/>
          </a:prstGeom>
          <a:solidFill>
            <a:srgbClr val="748D99"/>
          </a:solidFill>
          <a:ln>
            <a:solidFill>
              <a:srgbClr val="748D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a:t>Weighted </a:t>
            </a:r>
          </a:p>
          <a:p>
            <a:pPr algn="ctr"/>
            <a:r>
              <a:rPr lang="en-SG"/>
              <a:t>F1- Score</a:t>
            </a:r>
          </a:p>
        </p:txBody>
      </p:sp>
      <p:sp>
        <p:nvSpPr>
          <p:cNvPr id="63" name="Rectangle 62">
            <a:extLst>
              <a:ext uri="{FF2B5EF4-FFF2-40B4-BE49-F238E27FC236}">
                <a16:creationId xmlns:a16="http://schemas.microsoft.com/office/drawing/2014/main" id="{940C4AE0-1D26-4601-9CFA-E66E2B91CE4D}"/>
              </a:ext>
            </a:extLst>
          </p:cNvPr>
          <p:cNvSpPr/>
          <p:nvPr/>
        </p:nvSpPr>
        <p:spPr>
          <a:xfrm>
            <a:off x="2613331" y="2567357"/>
            <a:ext cx="1631335" cy="768696"/>
          </a:xfrm>
          <a:prstGeom prst="rect">
            <a:avLst/>
          </a:prstGeom>
          <a:solidFill>
            <a:srgbClr val="748D99"/>
          </a:solidFill>
          <a:ln>
            <a:solidFill>
              <a:srgbClr val="748D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a:t>Sensitivity</a:t>
            </a:r>
          </a:p>
        </p:txBody>
      </p:sp>
      <p:sp>
        <p:nvSpPr>
          <p:cNvPr id="64" name="Rectangle 63">
            <a:extLst>
              <a:ext uri="{FF2B5EF4-FFF2-40B4-BE49-F238E27FC236}">
                <a16:creationId xmlns:a16="http://schemas.microsoft.com/office/drawing/2014/main" id="{3E5985D4-A0C7-4A10-B156-B4E8FCA583EC}"/>
              </a:ext>
            </a:extLst>
          </p:cNvPr>
          <p:cNvSpPr/>
          <p:nvPr/>
        </p:nvSpPr>
        <p:spPr>
          <a:xfrm>
            <a:off x="4928948" y="2567357"/>
            <a:ext cx="1631335" cy="768696"/>
          </a:xfrm>
          <a:prstGeom prst="rect">
            <a:avLst/>
          </a:prstGeom>
          <a:solidFill>
            <a:srgbClr val="748D99"/>
          </a:solidFill>
          <a:ln>
            <a:solidFill>
              <a:srgbClr val="748D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a:t>Specificity</a:t>
            </a:r>
          </a:p>
        </p:txBody>
      </p:sp>
      <p:sp>
        <p:nvSpPr>
          <p:cNvPr id="33" name="Rectangle 32">
            <a:extLst>
              <a:ext uri="{FF2B5EF4-FFF2-40B4-BE49-F238E27FC236}">
                <a16:creationId xmlns:a16="http://schemas.microsoft.com/office/drawing/2014/main" id="{06416DD5-40A2-F44C-9F1D-BED89D3EF4F8}"/>
              </a:ext>
            </a:extLst>
          </p:cNvPr>
          <p:cNvSpPr/>
          <p:nvPr/>
        </p:nvSpPr>
        <p:spPr>
          <a:xfrm>
            <a:off x="367391" y="1353016"/>
            <a:ext cx="1454342" cy="681038"/>
          </a:xfrm>
          <a:prstGeom prst="rect">
            <a:avLst/>
          </a:prstGeom>
          <a:solidFill>
            <a:srgbClr val="F8F8F8"/>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SG" b="1"/>
              <a:t>TP</a:t>
            </a:r>
          </a:p>
          <a:p>
            <a:pPr algn="ctr"/>
            <a:endParaRPr lang="en-SG" sz="900" b="1"/>
          </a:p>
          <a:p>
            <a:pPr algn="ctr"/>
            <a:r>
              <a:rPr lang="en-SG" b="1"/>
              <a:t>TP + FP</a:t>
            </a:r>
          </a:p>
        </p:txBody>
      </p:sp>
      <p:cxnSp>
        <p:nvCxnSpPr>
          <p:cNvPr id="34" name="Straight Connector 33">
            <a:extLst>
              <a:ext uri="{FF2B5EF4-FFF2-40B4-BE49-F238E27FC236}">
                <a16:creationId xmlns:a16="http://schemas.microsoft.com/office/drawing/2014/main" id="{1E991EDE-032C-524E-B05C-BF30C833EF96}"/>
              </a:ext>
            </a:extLst>
          </p:cNvPr>
          <p:cNvCxnSpPr>
            <a:cxnSpLocks/>
          </p:cNvCxnSpPr>
          <p:nvPr/>
        </p:nvCxnSpPr>
        <p:spPr>
          <a:xfrm>
            <a:off x="367391" y="1686893"/>
            <a:ext cx="1454342" cy="0"/>
          </a:xfrm>
          <a:prstGeom prst="line">
            <a:avLst/>
          </a:prstGeom>
        </p:spPr>
        <p:style>
          <a:lnRef idx="1">
            <a:schemeClr val="dk1"/>
          </a:lnRef>
          <a:fillRef idx="0">
            <a:schemeClr val="dk1"/>
          </a:fillRef>
          <a:effectRef idx="0">
            <a:schemeClr val="dk1"/>
          </a:effectRef>
          <a:fontRef idx="minor">
            <a:schemeClr val="tx1"/>
          </a:fontRef>
        </p:style>
      </p:cxnSp>
      <p:sp>
        <p:nvSpPr>
          <p:cNvPr id="35" name="Rectangle 34">
            <a:extLst>
              <a:ext uri="{FF2B5EF4-FFF2-40B4-BE49-F238E27FC236}">
                <a16:creationId xmlns:a16="http://schemas.microsoft.com/office/drawing/2014/main" id="{629261C4-95E3-0146-829C-35A285868FDD}"/>
              </a:ext>
            </a:extLst>
          </p:cNvPr>
          <p:cNvSpPr/>
          <p:nvPr/>
        </p:nvSpPr>
        <p:spPr>
          <a:xfrm>
            <a:off x="2701827" y="1339230"/>
            <a:ext cx="1454342" cy="681038"/>
          </a:xfrm>
          <a:prstGeom prst="rect">
            <a:avLst/>
          </a:prstGeom>
          <a:solidFill>
            <a:srgbClr val="F8F8F8"/>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SG" b="1"/>
              <a:t>TP</a:t>
            </a:r>
          </a:p>
          <a:p>
            <a:pPr algn="ctr"/>
            <a:endParaRPr lang="en-SG" sz="900" b="1"/>
          </a:p>
          <a:p>
            <a:pPr algn="ctr"/>
            <a:r>
              <a:rPr lang="en-SG" b="1"/>
              <a:t>TP + FN</a:t>
            </a:r>
          </a:p>
        </p:txBody>
      </p:sp>
      <p:cxnSp>
        <p:nvCxnSpPr>
          <p:cNvPr id="36" name="Straight Connector 35">
            <a:extLst>
              <a:ext uri="{FF2B5EF4-FFF2-40B4-BE49-F238E27FC236}">
                <a16:creationId xmlns:a16="http://schemas.microsoft.com/office/drawing/2014/main" id="{B0278ABE-E1C8-7F41-856D-AEFD33CCB1D2}"/>
              </a:ext>
            </a:extLst>
          </p:cNvPr>
          <p:cNvCxnSpPr>
            <a:cxnSpLocks/>
          </p:cNvCxnSpPr>
          <p:nvPr/>
        </p:nvCxnSpPr>
        <p:spPr>
          <a:xfrm>
            <a:off x="2701827" y="1669810"/>
            <a:ext cx="1454342"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37044371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95CE0BF6-3416-4537-A4CB-265EE36076A8}"/>
              </a:ext>
            </a:extLst>
          </p:cNvPr>
          <p:cNvSpPr txBox="1"/>
          <p:nvPr/>
        </p:nvSpPr>
        <p:spPr>
          <a:xfrm>
            <a:off x="296616" y="2106566"/>
            <a:ext cx="6263671" cy="2431435"/>
          </a:xfrm>
          <a:prstGeom prst="rect">
            <a:avLst/>
          </a:prstGeom>
          <a:noFill/>
          <a:ln>
            <a:solidFill>
              <a:schemeClr val="tx1"/>
            </a:solidFill>
            <a:prstDash val="lgDash"/>
          </a:ln>
        </p:spPr>
        <p:txBody>
          <a:bodyPr wrap="square" rtlCol="0">
            <a:spAutoFit/>
          </a:bodyPr>
          <a:lstStyle/>
          <a:p>
            <a:endParaRPr lang="en-SG" sz="1200" i="1">
              <a:latin typeface="Calibri" panose="020F0502020204030204" pitchFamily="34" charset="0"/>
              <a:cs typeface="Calibri" panose="020F0502020204030204" pitchFamily="34" charset="0"/>
            </a:endParaRPr>
          </a:p>
          <a:p>
            <a:endParaRPr lang="en-SG" sz="1200" i="1">
              <a:latin typeface="Calibri" panose="020F0502020204030204" pitchFamily="34" charset="0"/>
              <a:cs typeface="Calibri" panose="020F0502020204030204" pitchFamily="34" charset="0"/>
            </a:endParaRPr>
          </a:p>
          <a:p>
            <a:endParaRPr lang="en-SG" sz="1200" i="1">
              <a:latin typeface="Calibri" panose="020F0502020204030204" pitchFamily="34" charset="0"/>
              <a:cs typeface="Calibri" panose="020F0502020204030204" pitchFamily="34" charset="0"/>
            </a:endParaRPr>
          </a:p>
          <a:p>
            <a:endParaRPr lang="en-SG" sz="800" i="1">
              <a:latin typeface="Calibri" panose="020F0502020204030204" pitchFamily="34" charset="0"/>
              <a:cs typeface="Calibri" panose="020F0502020204030204" pitchFamily="34" charset="0"/>
            </a:endParaRPr>
          </a:p>
          <a:p>
            <a:endParaRPr lang="en-SG" sz="1200" i="1">
              <a:latin typeface="Calibri" panose="020F0502020204030204" pitchFamily="34" charset="0"/>
              <a:cs typeface="Calibri" panose="020F0502020204030204" pitchFamily="34" charset="0"/>
            </a:endParaRPr>
          </a:p>
          <a:p>
            <a:endParaRPr lang="en-SG" sz="1200" i="1">
              <a:latin typeface="Calibri" panose="020F0502020204030204" pitchFamily="34" charset="0"/>
              <a:cs typeface="Calibri" panose="020F0502020204030204" pitchFamily="34" charset="0"/>
            </a:endParaRPr>
          </a:p>
          <a:p>
            <a:endParaRPr lang="en-SG" sz="1200" i="1">
              <a:latin typeface="Calibri" panose="020F0502020204030204" pitchFamily="34" charset="0"/>
              <a:cs typeface="Calibri" panose="020F0502020204030204" pitchFamily="34" charset="0"/>
            </a:endParaRPr>
          </a:p>
          <a:p>
            <a:endParaRPr lang="en-SG" sz="1200" i="1">
              <a:latin typeface="Calibri" panose="020F0502020204030204" pitchFamily="34" charset="0"/>
              <a:cs typeface="Calibri" panose="020F0502020204030204" pitchFamily="34" charset="0"/>
            </a:endParaRPr>
          </a:p>
          <a:p>
            <a:endParaRPr lang="en-SG" sz="1200" i="1">
              <a:latin typeface="Calibri" panose="020F0502020204030204" pitchFamily="34" charset="0"/>
              <a:cs typeface="Calibri" panose="020F0502020204030204" pitchFamily="34" charset="0"/>
            </a:endParaRPr>
          </a:p>
          <a:p>
            <a:endParaRPr lang="en-SG" sz="1200" i="1">
              <a:latin typeface="Calibri" panose="020F0502020204030204" pitchFamily="34" charset="0"/>
              <a:cs typeface="Calibri" panose="020F0502020204030204" pitchFamily="34" charset="0"/>
            </a:endParaRPr>
          </a:p>
          <a:p>
            <a:endParaRPr lang="en-SG" sz="1200" i="1">
              <a:latin typeface="Calibri" panose="020F0502020204030204" pitchFamily="34" charset="0"/>
              <a:cs typeface="Calibri" panose="020F0502020204030204" pitchFamily="34" charset="0"/>
            </a:endParaRPr>
          </a:p>
          <a:p>
            <a:endParaRPr lang="en-SG" sz="1200" i="1">
              <a:latin typeface="Calibri" panose="020F0502020204030204" pitchFamily="34" charset="0"/>
              <a:cs typeface="Calibri" panose="020F0502020204030204" pitchFamily="34" charset="0"/>
            </a:endParaRPr>
          </a:p>
          <a:p>
            <a:endParaRPr lang="en-SG" sz="1200" i="1">
              <a:latin typeface="Calibri" panose="020F0502020204030204" pitchFamily="34" charset="0"/>
              <a:cs typeface="Calibri" panose="020F0502020204030204" pitchFamily="34" charset="0"/>
            </a:endParaRPr>
          </a:p>
        </p:txBody>
      </p:sp>
      <p:sp>
        <p:nvSpPr>
          <p:cNvPr id="11" name="TextBox 10">
            <a:extLst>
              <a:ext uri="{FF2B5EF4-FFF2-40B4-BE49-F238E27FC236}">
                <a16:creationId xmlns:a16="http://schemas.microsoft.com/office/drawing/2014/main" id="{692D09C0-3097-42AF-8FC1-8CFDAF19FF1C}"/>
              </a:ext>
            </a:extLst>
          </p:cNvPr>
          <p:cNvSpPr txBox="1"/>
          <p:nvPr/>
        </p:nvSpPr>
        <p:spPr>
          <a:xfrm>
            <a:off x="296616" y="823702"/>
            <a:ext cx="6263671" cy="1138773"/>
          </a:xfrm>
          <a:prstGeom prst="rect">
            <a:avLst/>
          </a:prstGeom>
          <a:noFill/>
          <a:ln>
            <a:solidFill>
              <a:schemeClr val="tx1"/>
            </a:solidFill>
            <a:prstDash val="lgDash"/>
          </a:ln>
        </p:spPr>
        <p:txBody>
          <a:bodyPr wrap="square" rtlCol="0">
            <a:spAutoFit/>
          </a:bodyPr>
          <a:lstStyle/>
          <a:p>
            <a:endParaRPr lang="en-SG" sz="1200" i="1">
              <a:latin typeface="Calibri" panose="020F0502020204030204" pitchFamily="34" charset="0"/>
              <a:cs typeface="Calibri" panose="020F0502020204030204" pitchFamily="34" charset="0"/>
            </a:endParaRPr>
          </a:p>
          <a:p>
            <a:endParaRPr lang="en-SG" sz="1200" i="1">
              <a:latin typeface="Calibri" panose="020F0502020204030204" pitchFamily="34" charset="0"/>
              <a:cs typeface="Calibri" panose="020F0502020204030204" pitchFamily="34" charset="0"/>
            </a:endParaRPr>
          </a:p>
          <a:p>
            <a:endParaRPr lang="en-SG" sz="1200" i="1">
              <a:latin typeface="Calibri" panose="020F0502020204030204" pitchFamily="34" charset="0"/>
              <a:cs typeface="Calibri" panose="020F0502020204030204" pitchFamily="34" charset="0"/>
            </a:endParaRPr>
          </a:p>
          <a:p>
            <a:endParaRPr lang="en-SG" sz="800" i="1">
              <a:latin typeface="Calibri" panose="020F0502020204030204" pitchFamily="34" charset="0"/>
              <a:cs typeface="Calibri" panose="020F0502020204030204" pitchFamily="34" charset="0"/>
            </a:endParaRPr>
          </a:p>
          <a:p>
            <a:endParaRPr lang="en-SG" sz="1200" i="1">
              <a:latin typeface="Calibri" panose="020F0502020204030204" pitchFamily="34" charset="0"/>
              <a:cs typeface="Calibri" panose="020F0502020204030204" pitchFamily="34" charset="0"/>
            </a:endParaRPr>
          </a:p>
          <a:p>
            <a:endParaRPr lang="en-SG" sz="1200" i="1">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A43FED1B-6181-49E0-8B89-97F9F97E537C}"/>
              </a:ext>
            </a:extLst>
          </p:cNvPr>
          <p:cNvSpPr txBox="1"/>
          <p:nvPr/>
        </p:nvSpPr>
        <p:spPr>
          <a:xfrm>
            <a:off x="413312" y="864112"/>
            <a:ext cx="2744662" cy="307777"/>
          </a:xfrm>
          <a:prstGeom prst="rect">
            <a:avLst/>
          </a:prstGeom>
          <a:noFill/>
        </p:spPr>
        <p:txBody>
          <a:bodyPr wrap="none" rtlCol="0">
            <a:spAutoFit/>
          </a:bodyPr>
          <a:lstStyle/>
          <a:p>
            <a:r>
              <a:rPr lang="en-IN">
                <a:latin typeface="Calibri" panose="020F0502020204030204" pitchFamily="34" charset="0"/>
                <a:cs typeface="Calibri" panose="020F0502020204030204" pitchFamily="34" charset="0"/>
              </a:rPr>
              <a:t>Calculation of Weighted F1- Score: </a:t>
            </a:r>
          </a:p>
        </p:txBody>
      </p:sp>
      <p:sp>
        <p:nvSpPr>
          <p:cNvPr id="7" name="TextBox 6">
            <a:extLst>
              <a:ext uri="{FF2B5EF4-FFF2-40B4-BE49-F238E27FC236}">
                <a16:creationId xmlns:a16="http://schemas.microsoft.com/office/drawing/2014/main" id="{AC5315BF-41B1-4EF4-A3C5-A3DAAE07EEFD}"/>
              </a:ext>
            </a:extLst>
          </p:cNvPr>
          <p:cNvSpPr txBox="1"/>
          <p:nvPr/>
        </p:nvSpPr>
        <p:spPr>
          <a:xfrm>
            <a:off x="413312" y="2170937"/>
            <a:ext cx="4522392" cy="307777"/>
          </a:xfrm>
          <a:prstGeom prst="rect">
            <a:avLst/>
          </a:prstGeom>
          <a:noFill/>
        </p:spPr>
        <p:txBody>
          <a:bodyPr wrap="none" rtlCol="0">
            <a:spAutoFit/>
          </a:bodyPr>
          <a:lstStyle/>
          <a:p>
            <a:r>
              <a:rPr lang="en-IN">
                <a:latin typeface="Calibri" panose="020F0502020204030204" pitchFamily="34" charset="0"/>
                <a:cs typeface="Calibri" panose="020F0502020204030204" pitchFamily="34" charset="0"/>
              </a:rPr>
              <a:t>Print and compare these evaluation metrics for each model</a:t>
            </a:r>
          </a:p>
        </p:txBody>
      </p:sp>
      <p:cxnSp>
        <p:nvCxnSpPr>
          <p:cNvPr id="8" name="Straight Connector 7">
            <a:extLst>
              <a:ext uri="{FF2B5EF4-FFF2-40B4-BE49-F238E27FC236}">
                <a16:creationId xmlns:a16="http://schemas.microsoft.com/office/drawing/2014/main" id="{C76A20A0-977D-4145-B803-E930A3D21593}"/>
              </a:ext>
            </a:extLst>
          </p:cNvPr>
          <p:cNvCxnSpPr>
            <a:cxnSpLocks/>
          </p:cNvCxnSpPr>
          <p:nvPr/>
        </p:nvCxnSpPr>
        <p:spPr>
          <a:xfrm>
            <a:off x="296616" y="611052"/>
            <a:ext cx="6264767" cy="0"/>
          </a:xfrm>
          <a:prstGeom prst="line">
            <a:avLst/>
          </a:prstGeom>
          <a:ln w="57150">
            <a:solidFill>
              <a:srgbClr val="1F284F"/>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9359150F-1D23-44BD-B458-BE4B5FEA865B}"/>
              </a:ext>
            </a:extLst>
          </p:cNvPr>
          <p:cNvCxnSpPr>
            <a:cxnSpLocks/>
          </p:cNvCxnSpPr>
          <p:nvPr/>
        </p:nvCxnSpPr>
        <p:spPr>
          <a:xfrm>
            <a:off x="296616" y="717377"/>
            <a:ext cx="6264767" cy="0"/>
          </a:xfrm>
          <a:prstGeom prst="line">
            <a:avLst/>
          </a:prstGeom>
          <a:ln w="19050">
            <a:solidFill>
              <a:srgbClr val="1F284F"/>
            </a:solidFill>
          </a:ln>
        </p:spPr>
        <p:style>
          <a:lnRef idx="1">
            <a:schemeClr val="accent1"/>
          </a:lnRef>
          <a:fillRef idx="0">
            <a:schemeClr val="accent1"/>
          </a:fillRef>
          <a:effectRef idx="0">
            <a:schemeClr val="accent1"/>
          </a:effectRef>
          <a:fontRef idx="minor">
            <a:schemeClr val="tx1"/>
          </a:fontRef>
        </p:style>
      </p:cxnSp>
      <p:sp>
        <p:nvSpPr>
          <p:cNvPr id="10" name="Title 1">
            <a:extLst>
              <a:ext uri="{FF2B5EF4-FFF2-40B4-BE49-F238E27FC236}">
                <a16:creationId xmlns:a16="http://schemas.microsoft.com/office/drawing/2014/main" id="{B69233FD-4AD5-4D59-B672-12E24B28F014}"/>
              </a:ext>
            </a:extLst>
          </p:cNvPr>
          <p:cNvSpPr txBox="1">
            <a:spLocks/>
          </p:cNvSpPr>
          <p:nvPr/>
        </p:nvSpPr>
        <p:spPr>
          <a:xfrm>
            <a:off x="259402" y="143823"/>
            <a:ext cx="6300885" cy="467229"/>
          </a:xfrm>
          <a:prstGeom prst="rect">
            <a:avLst/>
          </a:prstGeom>
        </p:spPr>
        <p:txBody>
          <a:bodyPr vert="horz" lIns="51435" tIns="25718" rIns="51435" bIns="25718"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2700">
                <a:latin typeface="Calibri" panose="020F0502020204030204" pitchFamily="34" charset="0"/>
                <a:cs typeface="Calibri" panose="020F0502020204030204" pitchFamily="34" charset="0"/>
              </a:rPr>
              <a:t>Evaluation Metrics- Implementation</a:t>
            </a:r>
          </a:p>
        </p:txBody>
      </p:sp>
      <p:pic>
        <p:nvPicPr>
          <p:cNvPr id="2" name="Picture 1">
            <a:extLst>
              <a:ext uri="{FF2B5EF4-FFF2-40B4-BE49-F238E27FC236}">
                <a16:creationId xmlns:a16="http://schemas.microsoft.com/office/drawing/2014/main" id="{5C2C5FD0-E7ED-4403-A0DC-59E2058303A5}"/>
              </a:ext>
            </a:extLst>
          </p:cNvPr>
          <p:cNvPicPr>
            <a:picLocks noChangeAspect="1"/>
          </p:cNvPicPr>
          <p:nvPr/>
        </p:nvPicPr>
        <p:blipFill>
          <a:blip r:embed="rId2"/>
          <a:stretch>
            <a:fillRect/>
          </a:stretch>
        </p:blipFill>
        <p:spPr>
          <a:xfrm>
            <a:off x="664292" y="1283305"/>
            <a:ext cx="4998088" cy="456595"/>
          </a:xfrm>
          <a:prstGeom prst="rect">
            <a:avLst/>
          </a:prstGeom>
        </p:spPr>
      </p:pic>
      <p:pic>
        <p:nvPicPr>
          <p:cNvPr id="3" name="Picture 2">
            <a:extLst>
              <a:ext uri="{FF2B5EF4-FFF2-40B4-BE49-F238E27FC236}">
                <a16:creationId xmlns:a16="http://schemas.microsoft.com/office/drawing/2014/main" id="{DBFFABA9-EEF7-4383-AA9B-84B755CF7114}"/>
              </a:ext>
            </a:extLst>
          </p:cNvPr>
          <p:cNvPicPr>
            <a:picLocks noChangeAspect="1"/>
          </p:cNvPicPr>
          <p:nvPr/>
        </p:nvPicPr>
        <p:blipFill>
          <a:blip r:embed="rId3"/>
          <a:stretch>
            <a:fillRect/>
          </a:stretch>
        </p:blipFill>
        <p:spPr>
          <a:xfrm>
            <a:off x="659922" y="2478714"/>
            <a:ext cx="4996104" cy="1999738"/>
          </a:xfrm>
          <a:prstGeom prst="rect">
            <a:avLst/>
          </a:prstGeom>
        </p:spPr>
      </p:pic>
    </p:spTree>
    <p:extLst>
      <p:ext uri="{BB962C8B-B14F-4D97-AF65-F5344CB8AC3E}">
        <p14:creationId xmlns:p14="http://schemas.microsoft.com/office/powerpoint/2010/main" val="143926857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34E9503-EDC3-46C8-BE3F-FA1E6FFF8239}"/>
              </a:ext>
            </a:extLst>
          </p:cNvPr>
          <p:cNvSpPr/>
          <p:nvPr/>
        </p:nvSpPr>
        <p:spPr>
          <a:xfrm>
            <a:off x="1890404" y="1043556"/>
            <a:ext cx="4967597" cy="358550"/>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600" b="1">
                <a:solidFill>
                  <a:schemeClr val="bg2">
                    <a:lumMod val="40000"/>
                    <a:lumOff val="60000"/>
                  </a:schemeClr>
                </a:solidFill>
              </a:rPr>
              <a:t>	Introduction</a:t>
            </a:r>
          </a:p>
        </p:txBody>
      </p:sp>
      <p:sp>
        <p:nvSpPr>
          <p:cNvPr id="13" name="Rectangle 12">
            <a:extLst>
              <a:ext uri="{FF2B5EF4-FFF2-40B4-BE49-F238E27FC236}">
                <a16:creationId xmlns:a16="http://schemas.microsoft.com/office/drawing/2014/main" id="{EFABBF03-E2C5-4BB0-94DE-61A122BB68AF}"/>
              </a:ext>
            </a:extLst>
          </p:cNvPr>
          <p:cNvSpPr/>
          <p:nvPr/>
        </p:nvSpPr>
        <p:spPr>
          <a:xfrm>
            <a:off x="2585109" y="2148369"/>
            <a:ext cx="4272889" cy="358550"/>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600" b="1">
                <a:solidFill>
                  <a:schemeClr val="bg2">
                    <a:lumMod val="40000"/>
                    <a:lumOff val="60000"/>
                  </a:schemeClr>
                </a:solidFill>
              </a:rPr>
              <a:t>	Data Pre-Processing</a:t>
            </a:r>
          </a:p>
        </p:txBody>
      </p:sp>
      <p:cxnSp>
        <p:nvCxnSpPr>
          <p:cNvPr id="16" name="Straight Connector 15">
            <a:extLst>
              <a:ext uri="{FF2B5EF4-FFF2-40B4-BE49-F238E27FC236}">
                <a16:creationId xmlns:a16="http://schemas.microsoft.com/office/drawing/2014/main" id="{9AA63EF4-FAFC-44B2-9F0C-5776FBC9053B}"/>
              </a:ext>
            </a:extLst>
          </p:cNvPr>
          <p:cNvCxnSpPr>
            <a:cxnSpLocks/>
          </p:cNvCxnSpPr>
          <p:nvPr/>
        </p:nvCxnSpPr>
        <p:spPr>
          <a:xfrm>
            <a:off x="296616" y="611052"/>
            <a:ext cx="6264767" cy="0"/>
          </a:xfrm>
          <a:prstGeom prst="line">
            <a:avLst/>
          </a:prstGeom>
          <a:ln w="57150">
            <a:solidFill>
              <a:srgbClr val="1F284F"/>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1C0F2800-AABE-442A-861F-822210C54AC1}"/>
              </a:ext>
            </a:extLst>
          </p:cNvPr>
          <p:cNvCxnSpPr>
            <a:cxnSpLocks/>
          </p:cNvCxnSpPr>
          <p:nvPr/>
        </p:nvCxnSpPr>
        <p:spPr>
          <a:xfrm>
            <a:off x="296616" y="717377"/>
            <a:ext cx="6264767" cy="0"/>
          </a:xfrm>
          <a:prstGeom prst="line">
            <a:avLst/>
          </a:prstGeom>
          <a:ln w="19050">
            <a:solidFill>
              <a:srgbClr val="1F284F"/>
            </a:solidFill>
          </a:ln>
        </p:spPr>
        <p:style>
          <a:lnRef idx="1">
            <a:schemeClr val="accent1"/>
          </a:lnRef>
          <a:fillRef idx="0">
            <a:schemeClr val="accent1"/>
          </a:fillRef>
          <a:effectRef idx="0">
            <a:schemeClr val="accent1"/>
          </a:effectRef>
          <a:fontRef idx="minor">
            <a:schemeClr val="tx1"/>
          </a:fontRef>
        </p:style>
      </p:cxnSp>
      <p:sp>
        <p:nvSpPr>
          <p:cNvPr id="19" name="Title 1">
            <a:extLst>
              <a:ext uri="{FF2B5EF4-FFF2-40B4-BE49-F238E27FC236}">
                <a16:creationId xmlns:a16="http://schemas.microsoft.com/office/drawing/2014/main" id="{C3D5C6B1-3957-40CA-92E0-7E4D0041A122}"/>
              </a:ext>
            </a:extLst>
          </p:cNvPr>
          <p:cNvSpPr txBox="1">
            <a:spLocks/>
          </p:cNvSpPr>
          <p:nvPr/>
        </p:nvSpPr>
        <p:spPr>
          <a:xfrm>
            <a:off x="259403" y="143823"/>
            <a:ext cx="4114800" cy="467229"/>
          </a:xfrm>
          <a:prstGeom prst="rect">
            <a:avLst/>
          </a:prstGeom>
        </p:spPr>
        <p:txBody>
          <a:bodyPr vert="horz" lIns="51435" tIns="25718" rIns="51435" bIns="25718"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2700">
                <a:latin typeface="+mn-lt"/>
              </a:rPr>
              <a:t>Model Selection</a:t>
            </a:r>
          </a:p>
        </p:txBody>
      </p:sp>
      <p:sp>
        <p:nvSpPr>
          <p:cNvPr id="26" name="Rectangle 25">
            <a:extLst>
              <a:ext uri="{FF2B5EF4-FFF2-40B4-BE49-F238E27FC236}">
                <a16:creationId xmlns:a16="http://schemas.microsoft.com/office/drawing/2014/main" id="{EA6A9D16-F472-4AF4-A9C0-D6FFAB989B9E}"/>
              </a:ext>
            </a:extLst>
          </p:cNvPr>
          <p:cNvSpPr/>
          <p:nvPr/>
        </p:nvSpPr>
        <p:spPr>
          <a:xfrm>
            <a:off x="0" y="1040827"/>
            <a:ext cx="1890403" cy="361278"/>
          </a:xfrm>
          <a:prstGeom prst="rect">
            <a:avLst/>
          </a:prstGeom>
          <a:solidFill>
            <a:srgbClr val="0F1A2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GB" sz="2000" b="1">
                <a:solidFill>
                  <a:schemeClr val="bg2">
                    <a:lumMod val="20000"/>
                    <a:lumOff val="80000"/>
                  </a:schemeClr>
                </a:solidFill>
              </a:rPr>
              <a:t>1</a:t>
            </a:r>
          </a:p>
        </p:txBody>
      </p:sp>
      <p:sp>
        <p:nvSpPr>
          <p:cNvPr id="18" name="Rectangle 17">
            <a:extLst>
              <a:ext uri="{FF2B5EF4-FFF2-40B4-BE49-F238E27FC236}">
                <a16:creationId xmlns:a16="http://schemas.microsoft.com/office/drawing/2014/main" id="{90F7E147-6583-4A71-B8AF-79FD19130E9A}"/>
              </a:ext>
            </a:extLst>
          </p:cNvPr>
          <p:cNvSpPr/>
          <p:nvPr/>
        </p:nvSpPr>
        <p:spPr>
          <a:xfrm>
            <a:off x="0" y="2148367"/>
            <a:ext cx="2585111" cy="358551"/>
          </a:xfrm>
          <a:prstGeom prst="rect">
            <a:avLst/>
          </a:prstGeom>
          <a:solidFill>
            <a:srgbClr val="2B4B85">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GB" sz="2000" b="1">
                <a:solidFill>
                  <a:schemeClr val="bg2">
                    <a:lumMod val="20000"/>
                    <a:lumOff val="80000"/>
                  </a:schemeClr>
                </a:solidFill>
              </a:rPr>
              <a:t>3</a:t>
            </a:r>
          </a:p>
        </p:txBody>
      </p:sp>
      <p:sp>
        <p:nvSpPr>
          <p:cNvPr id="21" name="Rectangle 20">
            <a:extLst>
              <a:ext uri="{FF2B5EF4-FFF2-40B4-BE49-F238E27FC236}">
                <a16:creationId xmlns:a16="http://schemas.microsoft.com/office/drawing/2014/main" id="{19350912-007C-443D-A95F-65D57B4B3166}"/>
              </a:ext>
            </a:extLst>
          </p:cNvPr>
          <p:cNvSpPr/>
          <p:nvPr/>
        </p:nvSpPr>
        <p:spPr>
          <a:xfrm>
            <a:off x="2879021" y="2686269"/>
            <a:ext cx="3978975" cy="358550"/>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600" b="1">
                <a:solidFill>
                  <a:schemeClr val="bg2">
                    <a:lumMod val="40000"/>
                    <a:lumOff val="60000"/>
                  </a:schemeClr>
                </a:solidFill>
              </a:rPr>
              <a:t>	Business Solution</a:t>
            </a:r>
          </a:p>
        </p:txBody>
      </p:sp>
      <p:sp>
        <p:nvSpPr>
          <p:cNvPr id="22" name="Rectangle 21">
            <a:extLst>
              <a:ext uri="{FF2B5EF4-FFF2-40B4-BE49-F238E27FC236}">
                <a16:creationId xmlns:a16="http://schemas.microsoft.com/office/drawing/2014/main" id="{6FFC7741-6826-4C22-A8F3-FFA8BB5155F2}"/>
              </a:ext>
            </a:extLst>
          </p:cNvPr>
          <p:cNvSpPr/>
          <p:nvPr/>
        </p:nvSpPr>
        <p:spPr>
          <a:xfrm>
            <a:off x="-2" y="2686267"/>
            <a:ext cx="2879023" cy="358551"/>
          </a:xfrm>
          <a:prstGeom prst="rect">
            <a:avLst/>
          </a:prstGeom>
          <a:solidFill>
            <a:srgbClr val="3862A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GB" sz="2000" b="1">
                <a:solidFill>
                  <a:schemeClr val="bg2">
                    <a:lumMod val="20000"/>
                    <a:lumOff val="80000"/>
                  </a:schemeClr>
                </a:solidFill>
              </a:rPr>
              <a:t>4</a:t>
            </a:r>
          </a:p>
        </p:txBody>
      </p:sp>
      <p:sp>
        <p:nvSpPr>
          <p:cNvPr id="29" name="Rectangle 28">
            <a:extLst>
              <a:ext uri="{FF2B5EF4-FFF2-40B4-BE49-F238E27FC236}">
                <a16:creationId xmlns:a16="http://schemas.microsoft.com/office/drawing/2014/main" id="{9B0EDBA2-BA98-4A90-9AFD-0BCB6D306EAD}"/>
              </a:ext>
            </a:extLst>
          </p:cNvPr>
          <p:cNvSpPr/>
          <p:nvPr/>
        </p:nvSpPr>
        <p:spPr>
          <a:xfrm>
            <a:off x="3660565" y="3687382"/>
            <a:ext cx="3197431" cy="358550"/>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600" b="1">
                <a:solidFill>
                  <a:schemeClr val="bg2">
                    <a:lumMod val="40000"/>
                    <a:lumOff val="60000"/>
                  </a:schemeClr>
                </a:solidFill>
              </a:rPr>
              <a:t>	Recommendations</a:t>
            </a:r>
          </a:p>
        </p:txBody>
      </p:sp>
      <p:sp>
        <p:nvSpPr>
          <p:cNvPr id="30" name="Rectangle 29">
            <a:extLst>
              <a:ext uri="{FF2B5EF4-FFF2-40B4-BE49-F238E27FC236}">
                <a16:creationId xmlns:a16="http://schemas.microsoft.com/office/drawing/2014/main" id="{07D6F8EB-FB7C-4E89-B544-D4400F3624A8}"/>
              </a:ext>
            </a:extLst>
          </p:cNvPr>
          <p:cNvSpPr/>
          <p:nvPr/>
        </p:nvSpPr>
        <p:spPr>
          <a:xfrm>
            <a:off x="-2" y="3687380"/>
            <a:ext cx="3660567" cy="358551"/>
          </a:xfrm>
          <a:prstGeom prst="rect">
            <a:avLst/>
          </a:prstGeom>
          <a:solidFill>
            <a:srgbClr val="94AEDC">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GB" sz="2000" b="1">
                <a:solidFill>
                  <a:schemeClr val="bg2">
                    <a:lumMod val="20000"/>
                    <a:lumOff val="80000"/>
                  </a:schemeClr>
                </a:solidFill>
              </a:rPr>
              <a:t>6</a:t>
            </a:r>
          </a:p>
        </p:txBody>
      </p:sp>
      <p:sp>
        <p:nvSpPr>
          <p:cNvPr id="31" name="Rectangle 30">
            <a:extLst>
              <a:ext uri="{FF2B5EF4-FFF2-40B4-BE49-F238E27FC236}">
                <a16:creationId xmlns:a16="http://schemas.microsoft.com/office/drawing/2014/main" id="{BD3B8766-F6CB-4FFE-82ED-72695A10A470}"/>
              </a:ext>
            </a:extLst>
          </p:cNvPr>
          <p:cNvSpPr/>
          <p:nvPr/>
        </p:nvSpPr>
        <p:spPr>
          <a:xfrm>
            <a:off x="4032173" y="4225284"/>
            <a:ext cx="2825827" cy="358550"/>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600" b="1">
                <a:solidFill>
                  <a:schemeClr val="bg2">
                    <a:lumMod val="40000"/>
                    <a:lumOff val="60000"/>
                  </a:schemeClr>
                </a:solidFill>
              </a:rPr>
              <a:t>	Conclusion</a:t>
            </a:r>
          </a:p>
        </p:txBody>
      </p:sp>
      <p:sp>
        <p:nvSpPr>
          <p:cNvPr id="32" name="Rectangle 31">
            <a:extLst>
              <a:ext uri="{FF2B5EF4-FFF2-40B4-BE49-F238E27FC236}">
                <a16:creationId xmlns:a16="http://schemas.microsoft.com/office/drawing/2014/main" id="{D17B3F41-9013-47AE-B050-38C10115AC01}"/>
              </a:ext>
            </a:extLst>
          </p:cNvPr>
          <p:cNvSpPr/>
          <p:nvPr/>
        </p:nvSpPr>
        <p:spPr>
          <a:xfrm>
            <a:off x="-2" y="4225282"/>
            <a:ext cx="4032175" cy="358551"/>
          </a:xfrm>
          <a:prstGeom prst="rect">
            <a:avLst/>
          </a:prstGeom>
          <a:solidFill>
            <a:schemeClr val="accent5">
              <a:lumMod val="20000"/>
              <a:lumOff val="80000"/>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GB" sz="2000" b="1">
                <a:solidFill>
                  <a:schemeClr val="bg2">
                    <a:lumMod val="20000"/>
                    <a:lumOff val="80000"/>
                  </a:schemeClr>
                </a:solidFill>
              </a:rPr>
              <a:t>7</a:t>
            </a:r>
          </a:p>
        </p:txBody>
      </p:sp>
      <p:sp>
        <p:nvSpPr>
          <p:cNvPr id="27" name="Rectangle 26">
            <a:extLst>
              <a:ext uri="{FF2B5EF4-FFF2-40B4-BE49-F238E27FC236}">
                <a16:creationId xmlns:a16="http://schemas.microsoft.com/office/drawing/2014/main" id="{88AC219A-8108-41C9-8C2F-2415DF08874F}"/>
              </a:ext>
            </a:extLst>
          </p:cNvPr>
          <p:cNvSpPr/>
          <p:nvPr/>
        </p:nvSpPr>
        <p:spPr>
          <a:xfrm>
            <a:off x="2257795" y="1596826"/>
            <a:ext cx="4600203" cy="365699"/>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600" b="1">
                <a:solidFill>
                  <a:schemeClr val="bg2">
                    <a:lumMod val="40000"/>
                    <a:lumOff val="60000"/>
                  </a:schemeClr>
                </a:solidFill>
              </a:rPr>
              <a:t>	Exploratory Data Analysis</a:t>
            </a:r>
          </a:p>
        </p:txBody>
      </p:sp>
      <p:sp>
        <p:nvSpPr>
          <p:cNvPr id="28" name="Rectangle 27">
            <a:extLst>
              <a:ext uri="{FF2B5EF4-FFF2-40B4-BE49-F238E27FC236}">
                <a16:creationId xmlns:a16="http://schemas.microsoft.com/office/drawing/2014/main" id="{6ADBCFEF-CD61-44C7-BA74-3934879006F4}"/>
              </a:ext>
            </a:extLst>
          </p:cNvPr>
          <p:cNvSpPr/>
          <p:nvPr/>
        </p:nvSpPr>
        <p:spPr>
          <a:xfrm>
            <a:off x="0" y="1596826"/>
            <a:ext cx="2257798" cy="358549"/>
          </a:xfrm>
          <a:prstGeom prst="rect">
            <a:avLst/>
          </a:prstGeom>
          <a:solidFill>
            <a:srgbClr val="002368">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GB" sz="2000" b="1">
                <a:solidFill>
                  <a:schemeClr val="bg2">
                    <a:lumMod val="20000"/>
                    <a:lumOff val="80000"/>
                  </a:schemeClr>
                </a:solidFill>
              </a:rPr>
              <a:t>2</a:t>
            </a:r>
          </a:p>
        </p:txBody>
      </p:sp>
      <p:sp>
        <p:nvSpPr>
          <p:cNvPr id="33" name="Rectangle 32">
            <a:extLst>
              <a:ext uri="{FF2B5EF4-FFF2-40B4-BE49-F238E27FC236}">
                <a16:creationId xmlns:a16="http://schemas.microsoft.com/office/drawing/2014/main" id="{5C02F2EE-1756-4E3C-B9D1-85ED72E7FF82}"/>
              </a:ext>
            </a:extLst>
          </p:cNvPr>
          <p:cNvSpPr/>
          <p:nvPr/>
        </p:nvSpPr>
        <p:spPr>
          <a:xfrm>
            <a:off x="3253095" y="3186826"/>
            <a:ext cx="3604903" cy="35855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575" b="1">
                <a:solidFill>
                  <a:schemeClr val="tx1"/>
                </a:solidFill>
              </a:rPr>
              <a:t>	</a:t>
            </a:r>
            <a:r>
              <a:rPr lang="en-GB" sz="1600" b="1">
                <a:solidFill>
                  <a:schemeClr val="tx1"/>
                </a:solidFill>
              </a:rPr>
              <a:t>Model Selection</a:t>
            </a:r>
            <a:endParaRPr lang="en-GB" sz="788" b="1">
              <a:solidFill>
                <a:schemeClr val="tx1"/>
              </a:solidFill>
            </a:endParaRPr>
          </a:p>
        </p:txBody>
      </p:sp>
      <p:sp>
        <p:nvSpPr>
          <p:cNvPr id="34" name="Rectangle 33">
            <a:extLst>
              <a:ext uri="{FF2B5EF4-FFF2-40B4-BE49-F238E27FC236}">
                <a16:creationId xmlns:a16="http://schemas.microsoft.com/office/drawing/2014/main" id="{4978BCEF-C6B8-4309-82A3-D5984F6FEEA8}"/>
              </a:ext>
            </a:extLst>
          </p:cNvPr>
          <p:cNvSpPr/>
          <p:nvPr/>
        </p:nvSpPr>
        <p:spPr>
          <a:xfrm>
            <a:off x="0" y="3186824"/>
            <a:ext cx="3253095" cy="358551"/>
          </a:xfrm>
          <a:prstGeom prst="rect">
            <a:avLst/>
          </a:prstGeom>
          <a:solidFill>
            <a:srgbClr val="547D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GB" sz="2000" b="1"/>
              <a:t>5</a:t>
            </a:r>
          </a:p>
        </p:txBody>
      </p:sp>
    </p:spTree>
    <p:extLst>
      <p:ext uri="{BB962C8B-B14F-4D97-AF65-F5344CB8AC3E}">
        <p14:creationId xmlns:p14="http://schemas.microsoft.com/office/powerpoint/2010/main" val="249322430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F872B143-7F79-4154-A1A2-62A4E971BAA8}"/>
              </a:ext>
            </a:extLst>
          </p:cNvPr>
          <p:cNvSpPr/>
          <p:nvPr/>
        </p:nvSpPr>
        <p:spPr>
          <a:xfrm>
            <a:off x="297711" y="2311254"/>
            <a:ext cx="6262574" cy="2061783"/>
          </a:xfrm>
          <a:prstGeom prst="rect">
            <a:avLst/>
          </a:prstGeom>
          <a:solidFill>
            <a:schemeClr val="accent3">
              <a:lumMod val="20000"/>
              <a:lumOff val="8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SG" sz="1800">
              <a:latin typeface="Calibri" panose="020F0502020204030204" pitchFamily="34" charset="0"/>
              <a:cs typeface="Calibri" panose="020F0502020204030204" pitchFamily="34" charset="0"/>
            </a:endParaRPr>
          </a:p>
          <a:p>
            <a:pPr algn="ctr"/>
            <a:endParaRPr lang="en-SG" sz="1800">
              <a:latin typeface="Calibri" panose="020F0502020204030204" pitchFamily="34" charset="0"/>
              <a:cs typeface="Calibri" panose="020F0502020204030204" pitchFamily="34" charset="0"/>
            </a:endParaRPr>
          </a:p>
          <a:p>
            <a:pPr algn="ctr"/>
            <a:endParaRPr lang="en-SG" sz="1800">
              <a:latin typeface="Calibri" panose="020F0502020204030204" pitchFamily="34" charset="0"/>
              <a:cs typeface="Calibri" panose="020F0502020204030204" pitchFamily="34" charset="0"/>
            </a:endParaRPr>
          </a:p>
          <a:p>
            <a:pPr algn="ctr"/>
            <a:endParaRPr lang="en-SG" sz="1800">
              <a:latin typeface="Calibri" panose="020F0502020204030204" pitchFamily="34" charset="0"/>
              <a:cs typeface="Calibri" panose="020F0502020204030204" pitchFamily="34" charset="0"/>
            </a:endParaRPr>
          </a:p>
          <a:p>
            <a:pPr algn="ctr"/>
            <a:endParaRPr lang="en-SG" sz="1800">
              <a:latin typeface="Calibri" panose="020F0502020204030204" pitchFamily="34" charset="0"/>
              <a:cs typeface="Calibri" panose="020F0502020204030204" pitchFamily="34" charset="0"/>
            </a:endParaRPr>
          </a:p>
          <a:p>
            <a:pPr algn="ctr"/>
            <a:endParaRPr lang="en-SG" sz="1800">
              <a:latin typeface="Calibri" panose="020F0502020204030204" pitchFamily="34" charset="0"/>
              <a:cs typeface="Calibri" panose="020F0502020204030204" pitchFamily="34" charset="0"/>
            </a:endParaRPr>
          </a:p>
          <a:p>
            <a:pPr algn="ctr"/>
            <a:endParaRPr lang="en-SG" sz="1800">
              <a:latin typeface="Calibri" panose="020F0502020204030204" pitchFamily="34" charset="0"/>
              <a:cs typeface="Calibri" panose="020F0502020204030204" pitchFamily="34" charset="0"/>
            </a:endParaRPr>
          </a:p>
          <a:p>
            <a:pPr algn="ctr"/>
            <a:endParaRPr lang="en-SG" sz="1000">
              <a:latin typeface="Calibri" panose="020F0502020204030204" pitchFamily="34" charset="0"/>
              <a:cs typeface="Calibri" panose="020F0502020204030204" pitchFamily="34" charset="0"/>
            </a:endParaRPr>
          </a:p>
          <a:p>
            <a:pPr algn="ctr"/>
            <a:endParaRPr lang="en-SG" sz="1600">
              <a:latin typeface="Calibri" panose="020F0502020204030204" pitchFamily="34" charset="0"/>
              <a:cs typeface="Calibri" panose="020F0502020204030204" pitchFamily="34" charset="0"/>
            </a:endParaRPr>
          </a:p>
          <a:p>
            <a:pPr algn="ctr"/>
            <a:endParaRPr lang="en-SG" sz="500">
              <a:latin typeface="Calibri" panose="020F0502020204030204" pitchFamily="34" charset="0"/>
              <a:cs typeface="Calibri" panose="020F0502020204030204" pitchFamily="34" charset="0"/>
            </a:endParaRPr>
          </a:p>
          <a:p>
            <a:pPr algn="ctr"/>
            <a:endParaRPr lang="en-SG">
              <a:latin typeface="Calibri" panose="020F0502020204030204" pitchFamily="34" charset="0"/>
              <a:cs typeface="Calibri" panose="020F0502020204030204" pitchFamily="34" charset="0"/>
            </a:endParaRPr>
          </a:p>
          <a:p>
            <a:pPr algn="ctr"/>
            <a:endParaRPr lang="en-SG">
              <a:latin typeface="Calibri" panose="020F0502020204030204" pitchFamily="34" charset="0"/>
              <a:cs typeface="Calibri" panose="020F0502020204030204" pitchFamily="34" charset="0"/>
            </a:endParaRPr>
          </a:p>
        </p:txBody>
      </p:sp>
      <p:sp>
        <p:nvSpPr>
          <p:cNvPr id="6" name="Rectangle 5">
            <a:extLst>
              <a:ext uri="{FF2B5EF4-FFF2-40B4-BE49-F238E27FC236}">
                <a16:creationId xmlns:a16="http://schemas.microsoft.com/office/drawing/2014/main" id="{9F698FB2-EE6E-E74B-AB6E-00494CB031DA}"/>
              </a:ext>
            </a:extLst>
          </p:cNvPr>
          <p:cNvSpPr/>
          <p:nvPr/>
        </p:nvSpPr>
        <p:spPr>
          <a:xfrm>
            <a:off x="3311820" y="2417862"/>
            <a:ext cx="234360" cy="307777"/>
          </a:xfrm>
          <a:prstGeom prst="rect">
            <a:avLst/>
          </a:prstGeom>
        </p:spPr>
        <p:txBody>
          <a:bodyPr wrap="none">
            <a:spAutoFit/>
          </a:bodyPr>
          <a:lstStyle/>
          <a:p>
            <a:r>
              <a:rPr lang="en-SG"/>
              <a:t> </a:t>
            </a:r>
            <a:endParaRPr lang="en-US"/>
          </a:p>
        </p:txBody>
      </p:sp>
      <p:sp>
        <p:nvSpPr>
          <p:cNvPr id="7" name="Rectangle 6">
            <a:extLst>
              <a:ext uri="{FF2B5EF4-FFF2-40B4-BE49-F238E27FC236}">
                <a16:creationId xmlns:a16="http://schemas.microsoft.com/office/drawing/2014/main" id="{4717D3AA-30CB-5343-A5EE-6046141CD98D}"/>
              </a:ext>
            </a:extLst>
          </p:cNvPr>
          <p:cNvSpPr/>
          <p:nvPr/>
        </p:nvSpPr>
        <p:spPr>
          <a:xfrm>
            <a:off x="3311820" y="2417862"/>
            <a:ext cx="234360" cy="307777"/>
          </a:xfrm>
          <a:prstGeom prst="rect">
            <a:avLst/>
          </a:prstGeom>
        </p:spPr>
        <p:txBody>
          <a:bodyPr wrap="none">
            <a:spAutoFit/>
          </a:bodyPr>
          <a:lstStyle/>
          <a:p>
            <a:r>
              <a:rPr lang="en-SG"/>
              <a:t> </a:t>
            </a:r>
            <a:endParaRPr lang="en-US"/>
          </a:p>
        </p:txBody>
      </p:sp>
      <p:sp>
        <p:nvSpPr>
          <p:cNvPr id="8" name="Rectangle 7">
            <a:extLst>
              <a:ext uri="{FF2B5EF4-FFF2-40B4-BE49-F238E27FC236}">
                <a16:creationId xmlns:a16="http://schemas.microsoft.com/office/drawing/2014/main" id="{79F8D7DC-CFAC-9241-87E3-292C2ABA8B87}"/>
              </a:ext>
            </a:extLst>
          </p:cNvPr>
          <p:cNvSpPr/>
          <p:nvPr/>
        </p:nvSpPr>
        <p:spPr>
          <a:xfrm>
            <a:off x="3311820" y="2417862"/>
            <a:ext cx="234360" cy="307777"/>
          </a:xfrm>
          <a:prstGeom prst="rect">
            <a:avLst/>
          </a:prstGeom>
        </p:spPr>
        <p:txBody>
          <a:bodyPr wrap="none">
            <a:spAutoFit/>
          </a:bodyPr>
          <a:lstStyle/>
          <a:p>
            <a:r>
              <a:rPr lang="en-SG"/>
              <a:t> </a:t>
            </a:r>
            <a:endParaRPr lang="en-US"/>
          </a:p>
        </p:txBody>
      </p:sp>
      <p:sp>
        <p:nvSpPr>
          <p:cNvPr id="9" name="Rectangle 8">
            <a:extLst>
              <a:ext uri="{FF2B5EF4-FFF2-40B4-BE49-F238E27FC236}">
                <a16:creationId xmlns:a16="http://schemas.microsoft.com/office/drawing/2014/main" id="{6B5DF223-A05D-944E-A25D-786BD8A97980}"/>
              </a:ext>
            </a:extLst>
          </p:cNvPr>
          <p:cNvSpPr/>
          <p:nvPr/>
        </p:nvSpPr>
        <p:spPr>
          <a:xfrm>
            <a:off x="3311820" y="2417862"/>
            <a:ext cx="234360" cy="307777"/>
          </a:xfrm>
          <a:prstGeom prst="rect">
            <a:avLst/>
          </a:prstGeom>
        </p:spPr>
        <p:txBody>
          <a:bodyPr wrap="none">
            <a:spAutoFit/>
          </a:bodyPr>
          <a:lstStyle/>
          <a:p>
            <a:r>
              <a:rPr lang="en-SG"/>
              <a:t> </a:t>
            </a:r>
            <a:endParaRPr lang="en-US"/>
          </a:p>
        </p:txBody>
      </p:sp>
      <p:cxnSp>
        <p:nvCxnSpPr>
          <p:cNvPr id="10" name="Straight Connector 9">
            <a:extLst>
              <a:ext uri="{FF2B5EF4-FFF2-40B4-BE49-F238E27FC236}">
                <a16:creationId xmlns:a16="http://schemas.microsoft.com/office/drawing/2014/main" id="{0113B048-B5E9-4BB8-81CF-47FFB27CCA14}"/>
              </a:ext>
            </a:extLst>
          </p:cNvPr>
          <p:cNvCxnSpPr>
            <a:cxnSpLocks/>
          </p:cNvCxnSpPr>
          <p:nvPr/>
        </p:nvCxnSpPr>
        <p:spPr>
          <a:xfrm>
            <a:off x="296616" y="611052"/>
            <a:ext cx="6264767" cy="0"/>
          </a:xfrm>
          <a:prstGeom prst="line">
            <a:avLst/>
          </a:prstGeom>
          <a:ln w="57150">
            <a:solidFill>
              <a:srgbClr val="1F284F"/>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3D633CAD-E1FD-4617-8D8C-44D854DC9D2C}"/>
              </a:ext>
            </a:extLst>
          </p:cNvPr>
          <p:cNvCxnSpPr>
            <a:cxnSpLocks/>
          </p:cNvCxnSpPr>
          <p:nvPr/>
        </p:nvCxnSpPr>
        <p:spPr>
          <a:xfrm>
            <a:off x="296616" y="717377"/>
            <a:ext cx="6264767" cy="0"/>
          </a:xfrm>
          <a:prstGeom prst="line">
            <a:avLst/>
          </a:prstGeom>
          <a:ln w="19050">
            <a:solidFill>
              <a:srgbClr val="1F284F"/>
            </a:solidFill>
          </a:ln>
        </p:spPr>
        <p:style>
          <a:lnRef idx="1">
            <a:schemeClr val="accent1"/>
          </a:lnRef>
          <a:fillRef idx="0">
            <a:schemeClr val="accent1"/>
          </a:fillRef>
          <a:effectRef idx="0">
            <a:schemeClr val="accent1"/>
          </a:effectRef>
          <a:fontRef idx="minor">
            <a:schemeClr val="tx1"/>
          </a:fontRef>
        </p:style>
      </p:cxnSp>
      <p:sp>
        <p:nvSpPr>
          <p:cNvPr id="12" name="Title 1">
            <a:extLst>
              <a:ext uri="{FF2B5EF4-FFF2-40B4-BE49-F238E27FC236}">
                <a16:creationId xmlns:a16="http://schemas.microsoft.com/office/drawing/2014/main" id="{4F2D2B79-F6DE-4438-B52B-C5C2D3B7D752}"/>
              </a:ext>
            </a:extLst>
          </p:cNvPr>
          <p:cNvSpPr txBox="1">
            <a:spLocks/>
          </p:cNvSpPr>
          <p:nvPr/>
        </p:nvSpPr>
        <p:spPr>
          <a:xfrm>
            <a:off x="259402" y="143823"/>
            <a:ext cx="6301981" cy="467229"/>
          </a:xfrm>
          <a:prstGeom prst="rect">
            <a:avLst/>
          </a:prstGeom>
        </p:spPr>
        <p:txBody>
          <a:bodyPr vert="horz" lIns="51435" tIns="25718" rIns="51435" bIns="25718"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2700">
                <a:latin typeface="Calibri" panose="020F0502020204030204" pitchFamily="34" charset="0"/>
                <a:cs typeface="Calibri" panose="020F0502020204030204" pitchFamily="34" charset="0"/>
              </a:rPr>
              <a:t>Bias-Variance Trade-Off</a:t>
            </a:r>
          </a:p>
        </p:txBody>
      </p:sp>
      <p:pic>
        <p:nvPicPr>
          <p:cNvPr id="14" name="Picture 13">
            <a:extLst>
              <a:ext uri="{FF2B5EF4-FFF2-40B4-BE49-F238E27FC236}">
                <a16:creationId xmlns:a16="http://schemas.microsoft.com/office/drawing/2014/main" id="{99038A2C-488C-4B27-9D24-0625E73A1F32}"/>
              </a:ext>
            </a:extLst>
          </p:cNvPr>
          <p:cNvPicPr>
            <a:picLocks noChangeAspect="1"/>
          </p:cNvPicPr>
          <p:nvPr/>
        </p:nvPicPr>
        <p:blipFill rotWithShape="1">
          <a:blip r:embed="rId2"/>
          <a:srcRect b="48523"/>
          <a:stretch/>
        </p:blipFill>
        <p:spPr>
          <a:xfrm>
            <a:off x="830137" y="2571750"/>
            <a:ext cx="5197721" cy="1207490"/>
          </a:xfrm>
          <a:prstGeom prst="rect">
            <a:avLst/>
          </a:prstGeom>
        </p:spPr>
      </p:pic>
      <p:sp>
        <p:nvSpPr>
          <p:cNvPr id="16" name="TextBox 15">
            <a:extLst>
              <a:ext uri="{FF2B5EF4-FFF2-40B4-BE49-F238E27FC236}">
                <a16:creationId xmlns:a16="http://schemas.microsoft.com/office/drawing/2014/main" id="{15EC71B6-6CA4-4EB0-978C-91DF74B5D0B3}"/>
              </a:ext>
            </a:extLst>
          </p:cNvPr>
          <p:cNvSpPr txBox="1"/>
          <p:nvPr/>
        </p:nvSpPr>
        <p:spPr>
          <a:xfrm>
            <a:off x="297163" y="940534"/>
            <a:ext cx="6263671" cy="923330"/>
          </a:xfrm>
          <a:prstGeom prst="rect">
            <a:avLst/>
          </a:prstGeom>
          <a:noFill/>
          <a:ln>
            <a:solidFill>
              <a:schemeClr val="tx1"/>
            </a:solidFill>
            <a:prstDash val="lgDash"/>
          </a:ln>
        </p:spPr>
        <p:txBody>
          <a:bodyPr wrap="square" rtlCol="0">
            <a:spAutoFit/>
          </a:bodyPr>
          <a:lstStyle/>
          <a:p>
            <a:pPr marL="114300" lvl="0">
              <a:buSzPts val="1800"/>
            </a:pPr>
            <a:endParaRPr lang="en-SG" sz="600" b="1">
              <a:solidFill>
                <a:schemeClr val="tx1"/>
              </a:solidFill>
              <a:latin typeface="Calibri" panose="020F0502020204030204" pitchFamily="34" charset="0"/>
              <a:cs typeface="Calibri" panose="020F0502020204030204" pitchFamily="34" charset="0"/>
            </a:endParaRPr>
          </a:p>
          <a:p>
            <a:pPr marL="457200" lvl="0" indent="-342900">
              <a:buSzPts val="1800"/>
              <a:buFont typeface="Chivo"/>
              <a:buChar char="●"/>
            </a:pPr>
            <a:r>
              <a:rPr lang="en-SG" b="1">
                <a:solidFill>
                  <a:schemeClr val="tx1"/>
                </a:solidFill>
                <a:latin typeface="Calibri" panose="020F0502020204030204" pitchFamily="34" charset="0"/>
                <a:cs typeface="Calibri" panose="020F0502020204030204" pitchFamily="34" charset="0"/>
              </a:rPr>
              <a:t>Bias </a:t>
            </a:r>
            <a:r>
              <a:rPr lang="en-SG">
                <a:solidFill>
                  <a:schemeClr val="tx1"/>
                </a:solidFill>
                <a:latin typeface="Calibri" panose="020F0502020204030204" pitchFamily="34" charset="0"/>
                <a:cs typeface="Calibri" panose="020F0502020204030204" pitchFamily="34" charset="0"/>
              </a:rPr>
              <a:t>tends to oversimplify the model and not take all features into consideration</a:t>
            </a:r>
          </a:p>
          <a:p>
            <a:pPr marL="457200" lvl="0" indent="-342900">
              <a:buClr>
                <a:schemeClr val="dk1"/>
              </a:buClr>
              <a:buSzPts val="1800"/>
              <a:buChar char="●"/>
            </a:pPr>
            <a:r>
              <a:rPr lang="en-SG" b="1">
                <a:solidFill>
                  <a:schemeClr val="tx1"/>
                </a:solidFill>
                <a:latin typeface="Calibri" panose="020F0502020204030204" pitchFamily="34" charset="0"/>
                <a:cs typeface="Calibri" panose="020F0502020204030204" pitchFamily="34" charset="0"/>
              </a:rPr>
              <a:t>Variance </a:t>
            </a:r>
            <a:r>
              <a:rPr lang="en-SG">
                <a:solidFill>
                  <a:schemeClr val="tx1"/>
                </a:solidFill>
                <a:latin typeface="Calibri" panose="020F0502020204030204" pitchFamily="34" charset="0"/>
                <a:cs typeface="Calibri" panose="020F0502020204030204" pitchFamily="34" charset="0"/>
              </a:rPr>
              <a:t>refers to how dependent the model is on the training dataset</a:t>
            </a:r>
          </a:p>
          <a:p>
            <a:endParaRPr lang="en-SG" sz="600" i="1">
              <a:latin typeface="Calibri" panose="020F0502020204030204" pitchFamily="34" charset="0"/>
              <a:cs typeface="Calibri" panose="020F0502020204030204" pitchFamily="34" charset="0"/>
            </a:endParaRPr>
          </a:p>
        </p:txBody>
      </p:sp>
      <p:sp>
        <p:nvSpPr>
          <p:cNvPr id="2" name="TextBox 1">
            <a:extLst>
              <a:ext uri="{FF2B5EF4-FFF2-40B4-BE49-F238E27FC236}">
                <a16:creationId xmlns:a16="http://schemas.microsoft.com/office/drawing/2014/main" id="{A0A8C106-5B35-FB44-8BFB-89BC76202366}"/>
              </a:ext>
            </a:extLst>
          </p:cNvPr>
          <p:cNvSpPr txBox="1"/>
          <p:nvPr/>
        </p:nvSpPr>
        <p:spPr>
          <a:xfrm>
            <a:off x="979500" y="3766322"/>
            <a:ext cx="1424354" cy="307777"/>
          </a:xfrm>
          <a:prstGeom prst="rect">
            <a:avLst/>
          </a:prstGeom>
          <a:noFill/>
        </p:spPr>
        <p:txBody>
          <a:bodyPr wrap="square" rtlCol="0">
            <a:spAutoFit/>
          </a:bodyPr>
          <a:lstStyle/>
          <a:p>
            <a:pPr algn="ctr"/>
            <a:r>
              <a:rPr lang="en-US">
                <a:latin typeface="Calibri" panose="020F0502020204030204" pitchFamily="34" charset="0"/>
                <a:cs typeface="Calibri" panose="020F0502020204030204" pitchFamily="34" charset="0"/>
              </a:rPr>
              <a:t>Overfitting</a:t>
            </a:r>
          </a:p>
        </p:txBody>
      </p:sp>
      <p:sp>
        <p:nvSpPr>
          <p:cNvPr id="18" name="TextBox 17">
            <a:extLst>
              <a:ext uri="{FF2B5EF4-FFF2-40B4-BE49-F238E27FC236}">
                <a16:creationId xmlns:a16="http://schemas.microsoft.com/office/drawing/2014/main" id="{B371F760-2915-0D44-9BCC-B203347E0B73}"/>
              </a:ext>
            </a:extLst>
          </p:cNvPr>
          <p:cNvSpPr txBox="1"/>
          <p:nvPr/>
        </p:nvSpPr>
        <p:spPr>
          <a:xfrm>
            <a:off x="2716821" y="3801828"/>
            <a:ext cx="1424354" cy="307777"/>
          </a:xfrm>
          <a:prstGeom prst="rect">
            <a:avLst/>
          </a:prstGeom>
          <a:noFill/>
        </p:spPr>
        <p:txBody>
          <a:bodyPr wrap="square" rtlCol="0">
            <a:spAutoFit/>
          </a:bodyPr>
          <a:lstStyle/>
          <a:p>
            <a:pPr algn="ctr"/>
            <a:r>
              <a:rPr lang="en-US">
                <a:latin typeface="Calibri" panose="020F0502020204030204" pitchFamily="34" charset="0"/>
                <a:cs typeface="Calibri" panose="020F0502020204030204" pitchFamily="34" charset="0"/>
              </a:rPr>
              <a:t>Underfitting</a:t>
            </a:r>
          </a:p>
        </p:txBody>
      </p:sp>
      <p:sp>
        <p:nvSpPr>
          <p:cNvPr id="19" name="TextBox 18">
            <a:extLst>
              <a:ext uri="{FF2B5EF4-FFF2-40B4-BE49-F238E27FC236}">
                <a16:creationId xmlns:a16="http://schemas.microsoft.com/office/drawing/2014/main" id="{95C61332-E2AB-C944-8A51-4318A3965582}"/>
              </a:ext>
            </a:extLst>
          </p:cNvPr>
          <p:cNvSpPr txBox="1"/>
          <p:nvPr/>
        </p:nvSpPr>
        <p:spPr>
          <a:xfrm>
            <a:off x="4454146" y="3797402"/>
            <a:ext cx="1424354" cy="307777"/>
          </a:xfrm>
          <a:prstGeom prst="rect">
            <a:avLst/>
          </a:prstGeom>
          <a:noFill/>
        </p:spPr>
        <p:txBody>
          <a:bodyPr wrap="square" rtlCol="0">
            <a:spAutoFit/>
          </a:bodyPr>
          <a:lstStyle/>
          <a:p>
            <a:pPr algn="ctr"/>
            <a:r>
              <a:rPr lang="en-US">
                <a:latin typeface="Calibri" panose="020F0502020204030204" pitchFamily="34" charset="0"/>
                <a:cs typeface="Calibri" panose="020F0502020204030204" pitchFamily="34" charset="0"/>
              </a:rPr>
              <a:t>Good Balance</a:t>
            </a:r>
          </a:p>
        </p:txBody>
      </p:sp>
      <p:sp>
        <p:nvSpPr>
          <p:cNvPr id="21" name="TextBox 20">
            <a:extLst>
              <a:ext uri="{FF2B5EF4-FFF2-40B4-BE49-F238E27FC236}">
                <a16:creationId xmlns:a16="http://schemas.microsoft.com/office/drawing/2014/main" id="{556F4056-926D-1244-91DC-D9E9EEF951B3}"/>
              </a:ext>
            </a:extLst>
          </p:cNvPr>
          <p:cNvSpPr txBox="1"/>
          <p:nvPr/>
        </p:nvSpPr>
        <p:spPr>
          <a:xfrm>
            <a:off x="1328582" y="2721296"/>
            <a:ext cx="1042061" cy="261610"/>
          </a:xfrm>
          <a:prstGeom prst="rect">
            <a:avLst/>
          </a:prstGeom>
          <a:solidFill>
            <a:schemeClr val="bg1"/>
          </a:solidFill>
        </p:spPr>
        <p:txBody>
          <a:bodyPr wrap="square" rtlCol="0">
            <a:spAutoFit/>
          </a:bodyPr>
          <a:lstStyle/>
          <a:p>
            <a:pPr algn="ctr"/>
            <a:r>
              <a:rPr lang="en-US" sz="1050">
                <a:latin typeface="Calibri" panose="020F0502020204030204" pitchFamily="34" charset="0"/>
                <a:cs typeface="Calibri" panose="020F0502020204030204" pitchFamily="34" charset="0"/>
              </a:rPr>
              <a:t>High Variance</a:t>
            </a:r>
          </a:p>
        </p:txBody>
      </p:sp>
      <p:sp>
        <p:nvSpPr>
          <p:cNvPr id="22" name="TextBox 21">
            <a:extLst>
              <a:ext uri="{FF2B5EF4-FFF2-40B4-BE49-F238E27FC236}">
                <a16:creationId xmlns:a16="http://schemas.microsoft.com/office/drawing/2014/main" id="{15E20AEC-F366-2545-9451-A378D80F4A32}"/>
              </a:ext>
            </a:extLst>
          </p:cNvPr>
          <p:cNvSpPr txBox="1"/>
          <p:nvPr/>
        </p:nvSpPr>
        <p:spPr>
          <a:xfrm>
            <a:off x="3041778" y="2714081"/>
            <a:ext cx="885463" cy="253916"/>
          </a:xfrm>
          <a:prstGeom prst="rect">
            <a:avLst/>
          </a:prstGeom>
          <a:solidFill>
            <a:schemeClr val="bg1"/>
          </a:solidFill>
        </p:spPr>
        <p:txBody>
          <a:bodyPr wrap="square" rtlCol="0">
            <a:spAutoFit/>
          </a:bodyPr>
          <a:lstStyle/>
          <a:p>
            <a:pPr algn="ctr"/>
            <a:r>
              <a:rPr lang="en-US" sz="1050">
                <a:latin typeface="Calibri" panose="020F0502020204030204" pitchFamily="34" charset="0"/>
                <a:cs typeface="Calibri" panose="020F0502020204030204" pitchFamily="34" charset="0"/>
              </a:rPr>
              <a:t>High Bias</a:t>
            </a:r>
          </a:p>
        </p:txBody>
      </p:sp>
      <p:sp>
        <p:nvSpPr>
          <p:cNvPr id="23" name="TextBox 22">
            <a:extLst>
              <a:ext uri="{FF2B5EF4-FFF2-40B4-BE49-F238E27FC236}">
                <a16:creationId xmlns:a16="http://schemas.microsoft.com/office/drawing/2014/main" id="{F78821B6-6672-F84D-B34E-F3E48E63A1C8}"/>
              </a:ext>
            </a:extLst>
          </p:cNvPr>
          <p:cNvSpPr txBox="1"/>
          <p:nvPr/>
        </p:nvSpPr>
        <p:spPr>
          <a:xfrm>
            <a:off x="4617949" y="2740004"/>
            <a:ext cx="1409909" cy="253916"/>
          </a:xfrm>
          <a:prstGeom prst="rect">
            <a:avLst/>
          </a:prstGeom>
          <a:solidFill>
            <a:schemeClr val="bg1"/>
          </a:solidFill>
        </p:spPr>
        <p:txBody>
          <a:bodyPr wrap="square" rtlCol="0">
            <a:spAutoFit/>
          </a:bodyPr>
          <a:lstStyle/>
          <a:p>
            <a:pPr algn="ctr"/>
            <a:r>
              <a:rPr lang="en-US" sz="1050">
                <a:latin typeface="Calibri" panose="020F0502020204030204" pitchFamily="34" charset="0"/>
                <a:cs typeface="Calibri" panose="020F0502020204030204" pitchFamily="34" charset="0"/>
              </a:rPr>
              <a:t>Low Bias Low Variance</a:t>
            </a:r>
          </a:p>
        </p:txBody>
      </p:sp>
    </p:spTree>
    <p:extLst>
      <p:ext uri="{BB962C8B-B14F-4D97-AF65-F5344CB8AC3E}">
        <p14:creationId xmlns:p14="http://schemas.microsoft.com/office/powerpoint/2010/main" val="221260154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642"/>
        <p:cNvGrpSpPr/>
        <p:nvPr/>
      </p:nvGrpSpPr>
      <p:grpSpPr>
        <a:xfrm>
          <a:off x="0" y="0"/>
          <a:ext cx="0" cy="0"/>
          <a:chOff x="0" y="0"/>
          <a:chExt cx="0" cy="0"/>
        </a:xfrm>
      </p:grpSpPr>
      <p:cxnSp>
        <p:nvCxnSpPr>
          <p:cNvPr id="33" name="Straight Connector 32">
            <a:extLst>
              <a:ext uri="{FF2B5EF4-FFF2-40B4-BE49-F238E27FC236}">
                <a16:creationId xmlns:a16="http://schemas.microsoft.com/office/drawing/2014/main" id="{2906D66F-C79E-4595-8F6A-25903443CF18}"/>
              </a:ext>
            </a:extLst>
          </p:cNvPr>
          <p:cNvCxnSpPr>
            <a:cxnSpLocks/>
          </p:cNvCxnSpPr>
          <p:nvPr/>
        </p:nvCxnSpPr>
        <p:spPr>
          <a:xfrm>
            <a:off x="296616" y="611052"/>
            <a:ext cx="6264767" cy="0"/>
          </a:xfrm>
          <a:prstGeom prst="line">
            <a:avLst/>
          </a:prstGeom>
          <a:ln w="57150">
            <a:solidFill>
              <a:srgbClr val="1F284F"/>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E7DCEC7A-93B8-46EB-9D48-90F5643669C9}"/>
              </a:ext>
            </a:extLst>
          </p:cNvPr>
          <p:cNvCxnSpPr>
            <a:cxnSpLocks/>
          </p:cNvCxnSpPr>
          <p:nvPr/>
        </p:nvCxnSpPr>
        <p:spPr>
          <a:xfrm>
            <a:off x="296616" y="717377"/>
            <a:ext cx="6264767" cy="0"/>
          </a:xfrm>
          <a:prstGeom prst="line">
            <a:avLst/>
          </a:prstGeom>
          <a:ln w="19050">
            <a:solidFill>
              <a:srgbClr val="1F284F"/>
            </a:solidFill>
          </a:ln>
        </p:spPr>
        <p:style>
          <a:lnRef idx="1">
            <a:schemeClr val="accent1"/>
          </a:lnRef>
          <a:fillRef idx="0">
            <a:schemeClr val="accent1"/>
          </a:fillRef>
          <a:effectRef idx="0">
            <a:schemeClr val="accent1"/>
          </a:effectRef>
          <a:fontRef idx="minor">
            <a:schemeClr val="tx1"/>
          </a:fontRef>
        </p:style>
      </p:cxnSp>
      <p:sp>
        <p:nvSpPr>
          <p:cNvPr id="35" name="Title 1">
            <a:extLst>
              <a:ext uri="{FF2B5EF4-FFF2-40B4-BE49-F238E27FC236}">
                <a16:creationId xmlns:a16="http://schemas.microsoft.com/office/drawing/2014/main" id="{5A8731B2-8CD9-49BC-858D-E4FB3220A1D7}"/>
              </a:ext>
            </a:extLst>
          </p:cNvPr>
          <p:cNvSpPr txBox="1">
            <a:spLocks/>
          </p:cNvSpPr>
          <p:nvPr/>
        </p:nvSpPr>
        <p:spPr>
          <a:xfrm>
            <a:off x="259403" y="143823"/>
            <a:ext cx="5892078" cy="467229"/>
          </a:xfrm>
          <a:prstGeom prst="rect">
            <a:avLst/>
          </a:prstGeom>
        </p:spPr>
        <p:txBody>
          <a:bodyPr vert="horz" lIns="51435" tIns="25718" rIns="51435" bIns="25718"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2700">
                <a:latin typeface="Calibri" panose="020F0502020204030204" pitchFamily="34" charset="0"/>
                <a:cs typeface="Calibri" panose="020F0502020204030204" pitchFamily="34" charset="0"/>
              </a:rPr>
              <a:t>Model Selection</a:t>
            </a:r>
          </a:p>
        </p:txBody>
      </p:sp>
      <p:grpSp>
        <p:nvGrpSpPr>
          <p:cNvPr id="4" name="Group 3">
            <a:extLst>
              <a:ext uri="{FF2B5EF4-FFF2-40B4-BE49-F238E27FC236}">
                <a16:creationId xmlns:a16="http://schemas.microsoft.com/office/drawing/2014/main" id="{65C1155A-53FA-4924-B626-004923866173}"/>
              </a:ext>
            </a:extLst>
          </p:cNvPr>
          <p:cNvGrpSpPr/>
          <p:nvPr/>
        </p:nvGrpSpPr>
        <p:grpSpPr>
          <a:xfrm>
            <a:off x="296615" y="910639"/>
            <a:ext cx="1989380" cy="2034728"/>
            <a:chOff x="296615" y="910639"/>
            <a:chExt cx="1631336" cy="2034728"/>
          </a:xfrm>
        </p:grpSpPr>
        <p:sp>
          <p:nvSpPr>
            <p:cNvPr id="45" name="Rectangle 44">
              <a:extLst>
                <a:ext uri="{FF2B5EF4-FFF2-40B4-BE49-F238E27FC236}">
                  <a16:creationId xmlns:a16="http://schemas.microsoft.com/office/drawing/2014/main" id="{C1060EC4-D794-44AD-A3BE-5E0839F4ED8F}"/>
                </a:ext>
              </a:extLst>
            </p:cNvPr>
            <p:cNvSpPr/>
            <p:nvPr/>
          </p:nvSpPr>
          <p:spPr>
            <a:xfrm>
              <a:off x="296615" y="1588887"/>
              <a:ext cx="1631336" cy="678240"/>
            </a:xfrm>
            <a:prstGeom prst="rect">
              <a:avLst/>
            </a:prstGeom>
            <a:solidFill>
              <a:schemeClr val="accent3">
                <a:lumMod val="20000"/>
                <a:lumOff val="8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SG" sz="2000">
                <a:latin typeface="Calibri" panose="020F0502020204030204" pitchFamily="34" charset="0"/>
                <a:cs typeface="Calibri" panose="020F0502020204030204" pitchFamily="34" charset="0"/>
              </a:endParaRPr>
            </a:p>
            <a:p>
              <a:pPr algn="ctr"/>
              <a:r>
                <a:rPr lang="en-SG" sz="1800">
                  <a:latin typeface="Calibri" panose="020F0502020204030204" pitchFamily="34" charset="0"/>
                  <a:cs typeface="Calibri" panose="020F0502020204030204" pitchFamily="34" charset="0"/>
                </a:rPr>
                <a:t>Logistic Regression</a:t>
              </a:r>
            </a:p>
            <a:p>
              <a:pPr algn="ctr"/>
              <a:endParaRPr lang="en-SG" sz="1800">
                <a:latin typeface="Calibri" panose="020F0502020204030204" pitchFamily="34" charset="0"/>
                <a:cs typeface="Calibri" panose="020F0502020204030204" pitchFamily="34" charset="0"/>
              </a:endParaRPr>
            </a:p>
          </p:txBody>
        </p:sp>
        <p:sp>
          <p:nvSpPr>
            <p:cNvPr id="46" name="Rectangle 45">
              <a:extLst>
                <a:ext uri="{FF2B5EF4-FFF2-40B4-BE49-F238E27FC236}">
                  <a16:creationId xmlns:a16="http://schemas.microsoft.com/office/drawing/2014/main" id="{D68AF5E8-B5D2-4A13-B0B7-31748DFC5034}"/>
                </a:ext>
              </a:extLst>
            </p:cNvPr>
            <p:cNvSpPr/>
            <p:nvPr/>
          </p:nvSpPr>
          <p:spPr>
            <a:xfrm>
              <a:off x="296615" y="910639"/>
              <a:ext cx="1631335" cy="678240"/>
            </a:xfrm>
            <a:prstGeom prst="rect">
              <a:avLst/>
            </a:prstGeom>
            <a:solidFill>
              <a:srgbClr val="748D99"/>
            </a:solidFill>
            <a:ln>
              <a:solidFill>
                <a:srgbClr val="748D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800">
                  <a:latin typeface="Calibri" panose="020F0502020204030204" pitchFamily="34" charset="0"/>
                  <a:cs typeface="Calibri" panose="020F0502020204030204" pitchFamily="34" charset="0"/>
                </a:rPr>
                <a:t>Classification Models</a:t>
              </a:r>
            </a:p>
          </p:txBody>
        </p:sp>
        <p:sp>
          <p:nvSpPr>
            <p:cNvPr id="47" name="Rectangle 46">
              <a:extLst>
                <a:ext uri="{FF2B5EF4-FFF2-40B4-BE49-F238E27FC236}">
                  <a16:creationId xmlns:a16="http://schemas.microsoft.com/office/drawing/2014/main" id="{D882AFF9-2D3B-4E96-BC06-7E3C0BBF40A4}"/>
                </a:ext>
              </a:extLst>
            </p:cNvPr>
            <p:cNvSpPr/>
            <p:nvPr/>
          </p:nvSpPr>
          <p:spPr>
            <a:xfrm>
              <a:off x="296615" y="2267127"/>
              <a:ext cx="1631336" cy="678240"/>
            </a:xfrm>
            <a:prstGeom prst="rect">
              <a:avLst/>
            </a:prstGeom>
            <a:solidFill>
              <a:schemeClr val="accent3">
                <a:lumMod val="20000"/>
                <a:lumOff val="8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SG" sz="2000">
                <a:latin typeface="Calibri" panose="020F0502020204030204" pitchFamily="34" charset="0"/>
                <a:cs typeface="Calibri" panose="020F0502020204030204" pitchFamily="34" charset="0"/>
              </a:endParaRPr>
            </a:p>
            <a:p>
              <a:pPr algn="ctr"/>
              <a:r>
                <a:rPr lang="en-SG" sz="1800">
                  <a:latin typeface="Calibri" panose="020F0502020204030204" pitchFamily="34" charset="0"/>
                  <a:cs typeface="Calibri" panose="020F0502020204030204" pitchFamily="34" charset="0"/>
                </a:rPr>
                <a:t>Decision Trees</a:t>
              </a:r>
            </a:p>
            <a:p>
              <a:pPr algn="ctr"/>
              <a:endParaRPr lang="en-SG" sz="1800">
                <a:latin typeface="Calibri" panose="020F0502020204030204" pitchFamily="34" charset="0"/>
                <a:cs typeface="Calibri" panose="020F0502020204030204" pitchFamily="34" charset="0"/>
              </a:endParaRPr>
            </a:p>
          </p:txBody>
        </p:sp>
      </p:grpSp>
      <p:grpSp>
        <p:nvGrpSpPr>
          <p:cNvPr id="48" name="Group 47">
            <a:extLst>
              <a:ext uri="{FF2B5EF4-FFF2-40B4-BE49-F238E27FC236}">
                <a16:creationId xmlns:a16="http://schemas.microsoft.com/office/drawing/2014/main" id="{92D6C66C-1B57-4DCE-B741-241BA28FE88A}"/>
              </a:ext>
            </a:extLst>
          </p:cNvPr>
          <p:cNvGrpSpPr/>
          <p:nvPr/>
        </p:nvGrpSpPr>
        <p:grpSpPr>
          <a:xfrm>
            <a:off x="4572002" y="910638"/>
            <a:ext cx="1989379" cy="1577375"/>
            <a:chOff x="296615" y="910639"/>
            <a:chExt cx="1631336" cy="1356488"/>
          </a:xfrm>
        </p:grpSpPr>
        <p:sp>
          <p:nvSpPr>
            <p:cNvPr id="49" name="Rectangle 48">
              <a:extLst>
                <a:ext uri="{FF2B5EF4-FFF2-40B4-BE49-F238E27FC236}">
                  <a16:creationId xmlns:a16="http://schemas.microsoft.com/office/drawing/2014/main" id="{C2C99C03-8D43-4912-AABC-6C496F4D2B74}"/>
                </a:ext>
              </a:extLst>
            </p:cNvPr>
            <p:cNvSpPr/>
            <p:nvPr/>
          </p:nvSpPr>
          <p:spPr>
            <a:xfrm>
              <a:off x="306213" y="1588887"/>
              <a:ext cx="1621738" cy="678240"/>
            </a:xfrm>
            <a:prstGeom prst="rect">
              <a:avLst/>
            </a:prstGeom>
            <a:solidFill>
              <a:srgbClr val="F6E58D"/>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SG" sz="2000">
                <a:latin typeface="Calibri" panose="020F0502020204030204" pitchFamily="34" charset="0"/>
                <a:cs typeface="Calibri" panose="020F0502020204030204" pitchFamily="34" charset="0"/>
              </a:endParaRPr>
            </a:p>
            <a:p>
              <a:pPr algn="ctr"/>
              <a:r>
                <a:rPr lang="en-SG" sz="1800">
                  <a:latin typeface="Calibri" panose="020F0502020204030204" pitchFamily="34" charset="0"/>
                  <a:cs typeface="Calibri" panose="020F0502020204030204" pitchFamily="34" charset="0"/>
                </a:rPr>
                <a:t>Random Forest</a:t>
              </a:r>
            </a:p>
            <a:p>
              <a:pPr algn="ctr"/>
              <a:endParaRPr lang="en-SG" sz="1800">
                <a:latin typeface="Calibri" panose="020F0502020204030204" pitchFamily="34" charset="0"/>
                <a:cs typeface="Calibri" panose="020F0502020204030204" pitchFamily="34" charset="0"/>
              </a:endParaRPr>
            </a:p>
          </p:txBody>
        </p:sp>
        <p:sp>
          <p:nvSpPr>
            <p:cNvPr id="50" name="Rectangle 49">
              <a:extLst>
                <a:ext uri="{FF2B5EF4-FFF2-40B4-BE49-F238E27FC236}">
                  <a16:creationId xmlns:a16="http://schemas.microsoft.com/office/drawing/2014/main" id="{12B57CBE-3FB5-4D48-B116-8F8B7FA05217}"/>
                </a:ext>
              </a:extLst>
            </p:cNvPr>
            <p:cNvSpPr/>
            <p:nvPr/>
          </p:nvSpPr>
          <p:spPr>
            <a:xfrm>
              <a:off x="296615" y="910639"/>
              <a:ext cx="1631336" cy="678240"/>
            </a:xfrm>
            <a:prstGeom prst="rect">
              <a:avLst/>
            </a:prstGeom>
            <a:solidFill>
              <a:srgbClr val="748D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800">
                  <a:latin typeface="Calibri" panose="020F0502020204030204" pitchFamily="34" charset="0"/>
                  <a:cs typeface="Calibri" panose="020F0502020204030204" pitchFamily="34" charset="0"/>
                </a:rPr>
                <a:t>Bagging</a:t>
              </a:r>
            </a:p>
            <a:p>
              <a:pPr algn="ctr"/>
              <a:r>
                <a:rPr lang="en-SG" sz="1800">
                  <a:latin typeface="Calibri" panose="020F0502020204030204" pitchFamily="34" charset="0"/>
                  <a:cs typeface="Calibri" panose="020F0502020204030204" pitchFamily="34" charset="0"/>
                </a:rPr>
                <a:t>Algorithms</a:t>
              </a:r>
            </a:p>
          </p:txBody>
        </p:sp>
      </p:grpSp>
      <p:grpSp>
        <p:nvGrpSpPr>
          <p:cNvPr id="52" name="Group 51">
            <a:extLst>
              <a:ext uri="{FF2B5EF4-FFF2-40B4-BE49-F238E27FC236}">
                <a16:creationId xmlns:a16="http://schemas.microsoft.com/office/drawing/2014/main" id="{CB23D057-4EB4-4BE9-B3A9-3C2AF9B2BA05}"/>
              </a:ext>
            </a:extLst>
          </p:cNvPr>
          <p:cNvGrpSpPr/>
          <p:nvPr/>
        </p:nvGrpSpPr>
        <p:grpSpPr>
          <a:xfrm>
            <a:off x="4583707" y="2860162"/>
            <a:ext cx="1989382" cy="1498725"/>
            <a:chOff x="296614" y="910639"/>
            <a:chExt cx="1631337" cy="1356488"/>
          </a:xfrm>
        </p:grpSpPr>
        <p:sp>
          <p:nvSpPr>
            <p:cNvPr id="53" name="Rectangle 52">
              <a:extLst>
                <a:ext uri="{FF2B5EF4-FFF2-40B4-BE49-F238E27FC236}">
                  <a16:creationId xmlns:a16="http://schemas.microsoft.com/office/drawing/2014/main" id="{E7F91E52-B02C-42C7-8800-015E9EC4DA54}"/>
                </a:ext>
              </a:extLst>
            </p:cNvPr>
            <p:cNvSpPr/>
            <p:nvPr/>
          </p:nvSpPr>
          <p:spPr>
            <a:xfrm>
              <a:off x="296615" y="1588887"/>
              <a:ext cx="1631336" cy="678240"/>
            </a:xfrm>
            <a:prstGeom prst="rect">
              <a:avLst/>
            </a:prstGeom>
            <a:solidFill>
              <a:srgbClr val="F6E58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SG" sz="1800">
                <a:solidFill>
                  <a:schemeClr val="lt1"/>
                </a:solidFill>
                <a:latin typeface="Calibri" panose="020F0502020204030204" pitchFamily="34" charset="0"/>
                <a:cs typeface="Calibri" panose="020F0502020204030204" pitchFamily="34" charset="0"/>
              </a:endParaRPr>
            </a:p>
            <a:p>
              <a:pPr algn="ctr"/>
              <a:r>
                <a:rPr lang="en-SG" sz="1800">
                  <a:solidFill>
                    <a:schemeClr val="tx1"/>
                  </a:solidFill>
                  <a:latin typeface="Calibri" panose="020F0502020204030204" pitchFamily="34" charset="0"/>
                  <a:cs typeface="Calibri" panose="020F0502020204030204" pitchFamily="34" charset="0"/>
                </a:rPr>
                <a:t>AdaBoost</a:t>
              </a:r>
            </a:p>
            <a:p>
              <a:pPr algn="ctr"/>
              <a:endParaRPr lang="en-SG" sz="1800">
                <a:solidFill>
                  <a:schemeClr val="lt1"/>
                </a:solidFill>
                <a:latin typeface="Calibri" panose="020F0502020204030204" pitchFamily="34" charset="0"/>
                <a:cs typeface="Calibri" panose="020F0502020204030204" pitchFamily="34" charset="0"/>
              </a:endParaRPr>
            </a:p>
          </p:txBody>
        </p:sp>
        <p:sp>
          <p:nvSpPr>
            <p:cNvPr id="54" name="Rectangle 53">
              <a:extLst>
                <a:ext uri="{FF2B5EF4-FFF2-40B4-BE49-F238E27FC236}">
                  <a16:creationId xmlns:a16="http://schemas.microsoft.com/office/drawing/2014/main" id="{25B0EC10-0B5C-462F-A015-D32A8689D2EB}"/>
                </a:ext>
              </a:extLst>
            </p:cNvPr>
            <p:cNvSpPr/>
            <p:nvPr/>
          </p:nvSpPr>
          <p:spPr>
            <a:xfrm>
              <a:off x="296614" y="910639"/>
              <a:ext cx="1631336" cy="678240"/>
            </a:xfrm>
            <a:prstGeom prst="rect">
              <a:avLst/>
            </a:prstGeom>
            <a:solidFill>
              <a:srgbClr val="748D99"/>
            </a:solidFill>
            <a:ln>
              <a:solidFill>
                <a:srgbClr val="748D9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SG" sz="1800">
                  <a:solidFill>
                    <a:schemeClr val="lt1"/>
                  </a:solidFill>
                  <a:latin typeface="Calibri" panose="020F0502020204030204" pitchFamily="34" charset="0"/>
                  <a:cs typeface="Calibri" panose="020F0502020204030204" pitchFamily="34" charset="0"/>
                </a:rPr>
                <a:t>Boosting Algorithms</a:t>
              </a:r>
            </a:p>
          </p:txBody>
        </p:sp>
      </p:grpSp>
      <p:cxnSp>
        <p:nvCxnSpPr>
          <p:cNvPr id="8" name="Straight Arrow Connector 7">
            <a:extLst>
              <a:ext uri="{FF2B5EF4-FFF2-40B4-BE49-F238E27FC236}">
                <a16:creationId xmlns:a16="http://schemas.microsoft.com/office/drawing/2014/main" id="{399EDAF8-D13C-4DF5-969E-2E9E341B5943}"/>
              </a:ext>
            </a:extLst>
          </p:cNvPr>
          <p:cNvCxnSpPr>
            <a:cxnSpLocks/>
          </p:cNvCxnSpPr>
          <p:nvPr/>
        </p:nvCxnSpPr>
        <p:spPr>
          <a:xfrm flipH="1">
            <a:off x="1945758" y="1536307"/>
            <a:ext cx="494405" cy="310009"/>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E28BE454-E192-4919-AA23-BC29B05D185C}"/>
              </a:ext>
            </a:extLst>
          </p:cNvPr>
          <p:cNvSpPr txBox="1"/>
          <p:nvPr/>
        </p:nvSpPr>
        <p:spPr>
          <a:xfrm>
            <a:off x="2440162" y="917511"/>
            <a:ext cx="1989377" cy="2046714"/>
          </a:xfrm>
          <a:prstGeom prst="rect">
            <a:avLst/>
          </a:prstGeom>
          <a:noFill/>
          <a:ln>
            <a:solidFill>
              <a:schemeClr val="tx1"/>
            </a:solidFill>
            <a:prstDash val="dash"/>
          </a:ln>
        </p:spPr>
        <p:txBody>
          <a:bodyPr wrap="square" rtlCol="0">
            <a:spAutoFit/>
          </a:bodyPr>
          <a:lstStyle/>
          <a:p>
            <a:r>
              <a:rPr lang="en-US">
                <a:solidFill>
                  <a:srgbClr val="FF0000"/>
                </a:solidFill>
                <a:latin typeface="Calibri" panose="020F0502020204030204" pitchFamily="34" charset="0"/>
                <a:cs typeface="Calibri" panose="020F0502020204030204" pitchFamily="34" charset="0"/>
              </a:rPr>
              <a:t>Used as Baseline Model. </a:t>
            </a:r>
          </a:p>
          <a:p>
            <a:r>
              <a:rPr lang="en-US" sz="1200">
                <a:solidFill>
                  <a:schemeClr val="tx1"/>
                </a:solidFill>
                <a:latin typeface="Calibri" panose="020F0502020204030204" pitchFamily="34" charset="0"/>
                <a:cs typeface="Calibri" panose="020F0502020204030204" pitchFamily="34" charset="0"/>
              </a:rPr>
              <a:t>It’s not used as the final model because it makes 2 assumptions:</a:t>
            </a:r>
          </a:p>
          <a:p>
            <a:pPr marL="171450" indent="-171450">
              <a:buFont typeface="Arial" panose="020B0604020202020204" pitchFamily="34" charset="0"/>
              <a:buChar char="•"/>
            </a:pPr>
            <a:r>
              <a:rPr lang="en-US" sz="1200">
                <a:solidFill>
                  <a:schemeClr val="tx1"/>
                </a:solidFill>
                <a:latin typeface="Calibri" panose="020F0502020204030204" pitchFamily="34" charset="0"/>
                <a:cs typeface="Calibri" panose="020F0502020204030204" pitchFamily="34" charset="0"/>
              </a:rPr>
              <a:t>Target is </a:t>
            </a:r>
            <a:r>
              <a:rPr lang="en-US" sz="1200" b="1">
                <a:solidFill>
                  <a:schemeClr val="tx1"/>
                </a:solidFill>
                <a:latin typeface="Calibri" panose="020F0502020204030204" pitchFamily="34" charset="0"/>
                <a:cs typeface="Calibri" panose="020F0502020204030204" pitchFamily="34" charset="0"/>
              </a:rPr>
              <a:t>linearly dependent </a:t>
            </a:r>
            <a:r>
              <a:rPr lang="en-US" sz="1200">
                <a:solidFill>
                  <a:schemeClr val="tx1"/>
                </a:solidFill>
                <a:latin typeface="Calibri" panose="020F0502020204030204" pitchFamily="34" charset="0"/>
                <a:cs typeface="Calibri" panose="020F0502020204030204" pitchFamily="34" charset="0"/>
              </a:rPr>
              <a:t>on predictors</a:t>
            </a:r>
          </a:p>
          <a:p>
            <a:pPr marL="171450" indent="-171450">
              <a:buFont typeface="Arial" panose="020B0604020202020204" pitchFamily="34" charset="0"/>
              <a:buChar char="•"/>
            </a:pPr>
            <a:r>
              <a:rPr lang="en-US" sz="1200">
                <a:solidFill>
                  <a:schemeClr val="tx1"/>
                </a:solidFill>
                <a:latin typeface="Calibri" panose="020F0502020204030204" pitchFamily="34" charset="0"/>
                <a:cs typeface="Calibri" panose="020F0502020204030204" pitchFamily="34" charset="0"/>
              </a:rPr>
              <a:t>Predictors have no multicollinearity</a:t>
            </a:r>
          </a:p>
          <a:p>
            <a:r>
              <a:rPr lang="en-IN" sz="1200">
                <a:solidFill>
                  <a:schemeClr val="tx1"/>
                </a:solidFill>
                <a:latin typeface="Calibri" panose="020F0502020204030204" pitchFamily="34" charset="0"/>
                <a:cs typeface="Calibri" panose="020F0502020204030204" pitchFamily="34" charset="0"/>
              </a:rPr>
              <a:t>Both of these are not true in our case.</a:t>
            </a:r>
          </a:p>
          <a:p>
            <a:endParaRPr lang="en-IN" sz="200">
              <a:solidFill>
                <a:schemeClr val="tx1"/>
              </a:solidFill>
              <a:latin typeface="Calibri" panose="020F0502020204030204" pitchFamily="34" charset="0"/>
              <a:cs typeface="Calibri" panose="020F0502020204030204" pitchFamily="34" charset="0"/>
            </a:endParaRPr>
          </a:p>
        </p:txBody>
      </p:sp>
      <p:cxnSp>
        <p:nvCxnSpPr>
          <p:cNvPr id="61" name="Straight Arrow Connector 60">
            <a:extLst>
              <a:ext uri="{FF2B5EF4-FFF2-40B4-BE49-F238E27FC236}">
                <a16:creationId xmlns:a16="http://schemas.microsoft.com/office/drawing/2014/main" id="{8CC82B2E-949C-4256-9893-66B2A77E050F}"/>
              </a:ext>
            </a:extLst>
          </p:cNvPr>
          <p:cNvCxnSpPr>
            <a:cxnSpLocks/>
            <a:stCxn id="63" idx="0"/>
          </p:cNvCxnSpPr>
          <p:nvPr/>
        </p:nvCxnSpPr>
        <p:spPr>
          <a:xfrm flipH="1" flipV="1">
            <a:off x="2076892" y="2679705"/>
            <a:ext cx="286184" cy="44807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C0CBBDBC-8AAF-440B-A076-7F5C2A50035C}"/>
              </a:ext>
            </a:extLst>
          </p:cNvPr>
          <p:cNvSpPr txBox="1"/>
          <p:nvPr/>
        </p:nvSpPr>
        <p:spPr>
          <a:xfrm>
            <a:off x="296615" y="3127781"/>
            <a:ext cx="4132922" cy="1231106"/>
          </a:xfrm>
          <a:prstGeom prst="rect">
            <a:avLst/>
          </a:prstGeom>
          <a:noFill/>
          <a:ln>
            <a:solidFill>
              <a:schemeClr val="tx1"/>
            </a:solidFill>
            <a:prstDash val="dash"/>
          </a:ln>
        </p:spPr>
        <p:txBody>
          <a:bodyPr wrap="square" rtlCol="0">
            <a:spAutoFit/>
          </a:bodyPr>
          <a:lstStyle/>
          <a:p>
            <a:r>
              <a:rPr lang="en-US">
                <a:solidFill>
                  <a:srgbClr val="FF0000"/>
                </a:solidFill>
                <a:latin typeface="Calibri" panose="020F0502020204030204" pitchFamily="34" charset="0"/>
                <a:cs typeface="Calibri" panose="020F0502020204030204" pitchFamily="34" charset="0"/>
              </a:rPr>
              <a:t>Gives us rules for preliminary analysis.</a:t>
            </a:r>
          </a:p>
          <a:p>
            <a:r>
              <a:rPr lang="en-US" sz="1200">
                <a:solidFill>
                  <a:schemeClr val="tx1"/>
                </a:solidFill>
                <a:latin typeface="Calibri" panose="020F0502020204030204" pitchFamily="34" charset="0"/>
                <a:cs typeface="Calibri" panose="020F0502020204030204" pitchFamily="34" charset="0"/>
              </a:rPr>
              <a:t>Decision trees are easy to interpret. </a:t>
            </a:r>
          </a:p>
          <a:p>
            <a:r>
              <a:rPr lang="en-US" sz="1200">
                <a:solidFill>
                  <a:schemeClr val="tx1"/>
                </a:solidFill>
                <a:latin typeface="Calibri" panose="020F0502020204030204" pitchFamily="34" charset="0"/>
                <a:cs typeface="Calibri" panose="020F0502020204030204" pitchFamily="34" charset="0"/>
              </a:rPr>
              <a:t>However, it’s not used as the final model because:</a:t>
            </a:r>
          </a:p>
          <a:p>
            <a:pPr marL="171450" indent="-171450">
              <a:buFont typeface="Arial" panose="020B0604020202020204" pitchFamily="34" charset="0"/>
              <a:buChar char="•"/>
            </a:pPr>
            <a:r>
              <a:rPr lang="en-US" sz="1200">
                <a:solidFill>
                  <a:schemeClr val="tx1"/>
                </a:solidFill>
                <a:latin typeface="Calibri" panose="020F0502020204030204" pitchFamily="34" charset="0"/>
                <a:cs typeface="Calibri" panose="020F0502020204030204" pitchFamily="34" charset="0"/>
              </a:rPr>
              <a:t>They are </a:t>
            </a:r>
            <a:r>
              <a:rPr lang="en-US" sz="1200" b="1">
                <a:solidFill>
                  <a:schemeClr val="tx1"/>
                </a:solidFill>
                <a:latin typeface="Calibri" panose="020F0502020204030204" pitchFamily="34" charset="0"/>
                <a:cs typeface="Calibri" panose="020F0502020204030204" pitchFamily="34" charset="0"/>
              </a:rPr>
              <a:t>highly unstable </a:t>
            </a:r>
            <a:r>
              <a:rPr lang="en-US" sz="1200">
                <a:solidFill>
                  <a:schemeClr val="tx1"/>
                </a:solidFill>
                <a:latin typeface="Calibri" panose="020F0502020204030204" pitchFamily="34" charset="0"/>
                <a:cs typeface="Calibri" panose="020F0502020204030204" pitchFamily="34" charset="0"/>
              </a:rPr>
              <a:t>(small change in data can lead to a large change in the structure of the original decision tree)</a:t>
            </a:r>
          </a:p>
          <a:p>
            <a:pPr marL="171450" indent="-171450">
              <a:buFont typeface="Arial" panose="020B0604020202020204" pitchFamily="34" charset="0"/>
              <a:buChar char="•"/>
            </a:pPr>
            <a:r>
              <a:rPr lang="en-US" sz="1200">
                <a:solidFill>
                  <a:schemeClr val="tx1"/>
                </a:solidFill>
                <a:latin typeface="Calibri" panose="020F0502020204030204" pitchFamily="34" charset="0"/>
                <a:cs typeface="Calibri" panose="020F0502020204030204" pitchFamily="34" charset="0"/>
              </a:rPr>
              <a:t>They are highly affected by </a:t>
            </a:r>
            <a:r>
              <a:rPr lang="en-US" sz="1200" b="1">
                <a:solidFill>
                  <a:schemeClr val="tx1"/>
                </a:solidFill>
                <a:latin typeface="Calibri" panose="020F0502020204030204" pitchFamily="34" charset="0"/>
                <a:cs typeface="Calibri" panose="020F0502020204030204" pitchFamily="34" charset="0"/>
              </a:rPr>
              <a:t>outliers</a:t>
            </a:r>
          </a:p>
        </p:txBody>
      </p:sp>
    </p:spTree>
    <p:extLst>
      <p:ext uri="{BB962C8B-B14F-4D97-AF65-F5344CB8AC3E}">
        <p14:creationId xmlns:p14="http://schemas.microsoft.com/office/powerpoint/2010/main" val="18412244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1A6646E9-0CB1-404B-8D7A-4305B0727BB5}"/>
              </a:ext>
            </a:extLst>
          </p:cNvPr>
          <p:cNvSpPr txBox="1">
            <a:spLocks/>
          </p:cNvSpPr>
          <p:nvPr/>
        </p:nvSpPr>
        <p:spPr>
          <a:xfrm>
            <a:off x="296616" y="1064296"/>
            <a:ext cx="6264767" cy="2880685"/>
          </a:xfrm>
          <a:prstGeom prst="rect">
            <a:avLst/>
          </a:prstGeom>
          <a:solidFill>
            <a:schemeClr val="tx2"/>
          </a:solid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lvl="3" algn="ctr"/>
            <a:r>
              <a:rPr lang="en-SG" sz="1600" b="1">
                <a:latin typeface="Calibri" panose="020F0502020204030204" pitchFamily="34" charset="0"/>
                <a:cs typeface="Calibri" panose="020F0502020204030204" pitchFamily="34" charset="0"/>
              </a:rPr>
              <a:t>Definition of Credit Card Fraud</a:t>
            </a:r>
          </a:p>
          <a:p>
            <a:pPr lvl="3" algn="just"/>
            <a:r>
              <a:rPr lang="en-SG" sz="1600">
                <a:latin typeface="Calibri" panose="020F0502020204030204" pitchFamily="34" charset="0"/>
                <a:cs typeface="Calibri" panose="020F0502020204030204" pitchFamily="34" charset="0"/>
              </a:rPr>
              <a:t>Credit card is stolen or lost, or its information (credit card no or pin) is used to make unauthorized transaction. Also includes:</a:t>
            </a:r>
          </a:p>
          <a:p>
            <a:pPr lvl="3" algn="just"/>
            <a:endParaRPr lang="en-SG" sz="1600">
              <a:latin typeface="Calibri" panose="020F0502020204030204" pitchFamily="34" charset="0"/>
              <a:cs typeface="Calibri" panose="020F0502020204030204" pitchFamily="34" charset="0"/>
            </a:endParaRPr>
          </a:p>
          <a:p>
            <a:pPr marL="285750" lvl="4" indent="-285750" algn="just">
              <a:buSzPct val="150000"/>
              <a:buFont typeface="Arial" panose="020B0604020202020204" pitchFamily="34" charset="0"/>
              <a:buChar char="•"/>
            </a:pPr>
            <a:r>
              <a:rPr lang="en-SG" sz="1600">
                <a:latin typeface="Calibri" panose="020F0502020204030204" pitchFamily="34" charset="0"/>
                <a:cs typeface="Calibri" panose="020F0502020204030204" pitchFamily="34" charset="0"/>
              </a:rPr>
              <a:t>Theft fraud/ counterfeit fraud</a:t>
            </a:r>
          </a:p>
          <a:p>
            <a:pPr marL="285750" lvl="4" indent="-285750" algn="just">
              <a:buSzPct val="150000"/>
              <a:buFont typeface="Arial" panose="020B0604020202020204" pitchFamily="34" charset="0"/>
              <a:buChar char="•"/>
            </a:pPr>
            <a:r>
              <a:rPr lang="en-SG" sz="1600">
                <a:latin typeface="Calibri" panose="020F0502020204030204" pitchFamily="34" charset="0"/>
                <a:cs typeface="Calibri" panose="020F0502020204030204" pitchFamily="34" charset="0"/>
              </a:rPr>
              <a:t>Application fraud</a:t>
            </a:r>
          </a:p>
          <a:p>
            <a:pPr marL="285750" lvl="4" indent="-285750" algn="just">
              <a:buSzPct val="150000"/>
              <a:buFont typeface="Arial" panose="020B0604020202020204" pitchFamily="34" charset="0"/>
              <a:buChar char="•"/>
            </a:pPr>
            <a:r>
              <a:rPr lang="en-SG" sz="1600">
                <a:latin typeface="Calibri" panose="020F0502020204030204" pitchFamily="34" charset="0"/>
                <a:cs typeface="Calibri" panose="020F0502020204030204" pitchFamily="34" charset="0"/>
              </a:rPr>
              <a:t>Behavioural fraud</a:t>
            </a:r>
          </a:p>
          <a:p>
            <a:pPr marL="285750" lvl="4" indent="-285750" algn="just">
              <a:buSzPct val="150000"/>
              <a:buFont typeface="Arial" panose="020B0604020202020204" pitchFamily="34" charset="0"/>
              <a:buChar char="•"/>
            </a:pPr>
            <a:r>
              <a:rPr lang="en-SG" sz="1600">
                <a:latin typeface="Calibri" panose="020F0502020204030204" pitchFamily="34" charset="0"/>
                <a:cs typeface="Calibri" panose="020F0502020204030204" pitchFamily="34" charset="0"/>
              </a:rPr>
              <a:t>Authorisation or verification fraud</a:t>
            </a:r>
          </a:p>
          <a:p>
            <a:pPr marL="285750" lvl="4" indent="-285750" algn="just">
              <a:buSzPct val="150000"/>
              <a:buFont typeface="Arial" panose="020B0604020202020204" pitchFamily="34" charset="0"/>
              <a:buChar char="•"/>
            </a:pPr>
            <a:r>
              <a:rPr lang="en-SG" sz="1600">
                <a:latin typeface="Calibri" panose="020F0502020204030204" pitchFamily="34" charset="0"/>
                <a:cs typeface="Calibri" panose="020F0502020204030204" pitchFamily="34" charset="0"/>
              </a:rPr>
              <a:t>Chargebacks or refund frauds</a:t>
            </a:r>
          </a:p>
          <a:p>
            <a:pPr marL="285750" lvl="4" indent="-285750" algn="just">
              <a:buSzPct val="150000"/>
              <a:buFont typeface="Arial" panose="020B0604020202020204" pitchFamily="34" charset="0"/>
              <a:buChar char="•"/>
            </a:pPr>
            <a:r>
              <a:rPr lang="en-SG" sz="1600">
                <a:latin typeface="Calibri" panose="020F0502020204030204" pitchFamily="34" charset="0"/>
                <a:cs typeface="Calibri" panose="020F0502020204030204" pitchFamily="34" charset="0"/>
              </a:rPr>
              <a:t>Detecting suspicious orders</a:t>
            </a:r>
          </a:p>
        </p:txBody>
      </p:sp>
      <p:cxnSp>
        <p:nvCxnSpPr>
          <p:cNvPr id="4" name="Straight Connector 3">
            <a:extLst>
              <a:ext uri="{FF2B5EF4-FFF2-40B4-BE49-F238E27FC236}">
                <a16:creationId xmlns:a16="http://schemas.microsoft.com/office/drawing/2014/main" id="{B157B1A1-8E7D-446B-8E68-BE1E4591BA9B}"/>
              </a:ext>
            </a:extLst>
          </p:cNvPr>
          <p:cNvCxnSpPr>
            <a:cxnSpLocks/>
          </p:cNvCxnSpPr>
          <p:nvPr/>
        </p:nvCxnSpPr>
        <p:spPr>
          <a:xfrm>
            <a:off x="296616" y="611052"/>
            <a:ext cx="6264767" cy="0"/>
          </a:xfrm>
          <a:prstGeom prst="line">
            <a:avLst/>
          </a:prstGeom>
          <a:ln w="57150">
            <a:solidFill>
              <a:srgbClr val="1F284F"/>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78A57799-3C8D-48AA-83D6-DD9B8B8A0EBB}"/>
              </a:ext>
            </a:extLst>
          </p:cNvPr>
          <p:cNvCxnSpPr>
            <a:cxnSpLocks/>
          </p:cNvCxnSpPr>
          <p:nvPr/>
        </p:nvCxnSpPr>
        <p:spPr>
          <a:xfrm>
            <a:off x="296616" y="717377"/>
            <a:ext cx="6264767" cy="0"/>
          </a:xfrm>
          <a:prstGeom prst="line">
            <a:avLst/>
          </a:prstGeom>
          <a:ln w="19050">
            <a:solidFill>
              <a:srgbClr val="1F284F"/>
            </a:solidFill>
          </a:ln>
        </p:spPr>
        <p:style>
          <a:lnRef idx="1">
            <a:schemeClr val="accent1"/>
          </a:lnRef>
          <a:fillRef idx="0">
            <a:schemeClr val="accent1"/>
          </a:fillRef>
          <a:effectRef idx="0">
            <a:schemeClr val="accent1"/>
          </a:effectRef>
          <a:fontRef idx="minor">
            <a:schemeClr val="tx1"/>
          </a:fontRef>
        </p:style>
      </p:cxnSp>
      <p:sp>
        <p:nvSpPr>
          <p:cNvPr id="6" name="Title 1">
            <a:extLst>
              <a:ext uri="{FF2B5EF4-FFF2-40B4-BE49-F238E27FC236}">
                <a16:creationId xmlns:a16="http://schemas.microsoft.com/office/drawing/2014/main" id="{F3290F12-C284-4F5B-AC7C-598C56DA1477}"/>
              </a:ext>
            </a:extLst>
          </p:cNvPr>
          <p:cNvSpPr txBox="1">
            <a:spLocks/>
          </p:cNvSpPr>
          <p:nvPr/>
        </p:nvSpPr>
        <p:spPr>
          <a:xfrm>
            <a:off x="259403" y="143823"/>
            <a:ext cx="4114800" cy="467229"/>
          </a:xfrm>
          <a:prstGeom prst="rect">
            <a:avLst/>
          </a:prstGeom>
        </p:spPr>
        <p:txBody>
          <a:bodyPr vert="horz" lIns="51435" tIns="25718" rIns="51435" bIns="25718"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2700">
                <a:latin typeface="Calibri" panose="020F0502020204030204" pitchFamily="34" charset="0"/>
                <a:cs typeface="Calibri" panose="020F0502020204030204" pitchFamily="34" charset="0"/>
              </a:rPr>
              <a:t>Credit Card Fraud Detection</a:t>
            </a:r>
          </a:p>
        </p:txBody>
      </p:sp>
    </p:spTree>
    <p:extLst>
      <p:ext uri="{BB962C8B-B14F-4D97-AF65-F5344CB8AC3E}">
        <p14:creationId xmlns:p14="http://schemas.microsoft.com/office/powerpoint/2010/main" val="250870609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642"/>
        <p:cNvGrpSpPr/>
        <p:nvPr/>
      </p:nvGrpSpPr>
      <p:grpSpPr>
        <a:xfrm>
          <a:off x="0" y="0"/>
          <a:ext cx="0" cy="0"/>
          <a:chOff x="0" y="0"/>
          <a:chExt cx="0" cy="0"/>
        </a:xfrm>
      </p:grpSpPr>
      <p:sp>
        <p:nvSpPr>
          <p:cNvPr id="36" name="Rectangle 35">
            <a:extLst>
              <a:ext uri="{FF2B5EF4-FFF2-40B4-BE49-F238E27FC236}">
                <a16:creationId xmlns:a16="http://schemas.microsoft.com/office/drawing/2014/main" id="{6D60013F-D469-43B1-BE3D-19AC1EE71FC4}"/>
              </a:ext>
            </a:extLst>
          </p:cNvPr>
          <p:cNvSpPr/>
          <p:nvPr/>
        </p:nvSpPr>
        <p:spPr>
          <a:xfrm>
            <a:off x="297712" y="1985776"/>
            <a:ext cx="6262574" cy="2650018"/>
          </a:xfrm>
          <a:prstGeom prst="rect">
            <a:avLst/>
          </a:prstGeom>
          <a:solidFill>
            <a:schemeClr val="accent3">
              <a:lumMod val="20000"/>
              <a:lumOff val="8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SG" sz="1800">
              <a:latin typeface="Calibri" panose="020F0502020204030204" pitchFamily="34" charset="0"/>
              <a:cs typeface="Calibri" panose="020F0502020204030204" pitchFamily="34" charset="0"/>
            </a:endParaRPr>
          </a:p>
          <a:p>
            <a:pPr algn="ctr"/>
            <a:endParaRPr lang="en-SG" sz="1800">
              <a:latin typeface="Calibri" panose="020F0502020204030204" pitchFamily="34" charset="0"/>
              <a:cs typeface="Calibri" panose="020F0502020204030204" pitchFamily="34" charset="0"/>
            </a:endParaRPr>
          </a:p>
          <a:p>
            <a:pPr algn="ctr"/>
            <a:endParaRPr lang="en-SG" sz="1800">
              <a:latin typeface="Calibri" panose="020F0502020204030204" pitchFamily="34" charset="0"/>
              <a:cs typeface="Calibri" panose="020F0502020204030204" pitchFamily="34" charset="0"/>
            </a:endParaRPr>
          </a:p>
          <a:p>
            <a:pPr algn="ctr"/>
            <a:endParaRPr lang="en-SG" sz="1800">
              <a:latin typeface="Calibri" panose="020F0502020204030204" pitchFamily="34" charset="0"/>
              <a:cs typeface="Calibri" panose="020F0502020204030204" pitchFamily="34" charset="0"/>
            </a:endParaRPr>
          </a:p>
          <a:p>
            <a:pPr algn="ctr"/>
            <a:endParaRPr lang="en-SG" sz="1800">
              <a:latin typeface="Calibri" panose="020F0502020204030204" pitchFamily="34" charset="0"/>
              <a:cs typeface="Calibri" panose="020F0502020204030204" pitchFamily="34" charset="0"/>
            </a:endParaRPr>
          </a:p>
          <a:p>
            <a:pPr algn="ctr"/>
            <a:endParaRPr lang="en-SG" sz="1800">
              <a:latin typeface="Calibri" panose="020F0502020204030204" pitchFamily="34" charset="0"/>
              <a:cs typeface="Calibri" panose="020F0502020204030204" pitchFamily="34" charset="0"/>
            </a:endParaRPr>
          </a:p>
          <a:p>
            <a:pPr algn="ctr"/>
            <a:endParaRPr lang="en-SG" sz="1800">
              <a:latin typeface="Calibri" panose="020F0502020204030204" pitchFamily="34" charset="0"/>
              <a:cs typeface="Calibri" panose="020F0502020204030204" pitchFamily="34" charset="0"/>
            </a:endParaRPr>
          </a:p>
          <a:p>
            <a:pPr algn="ctr"/>
            <a:endParaRPr lang="en-SG" sz="1000">
              <a:latin typeface="Calibri" panose="020F0502020204030204" pitchFamily="34" charset="0"/>
              <a:cs typeface="Calibri" panose="020F0502020204030204" pitchFamily="34" charset="0"/>
            </a:endParaRPr>
          </a:p>
          <a:p>
            <a:pPr algn="ctr"/>
            <a:endParaRPr lang="en-SG" sz="1600">
              <a:latin typeface="Calibri" panose="020F0502020204030204" pitchFamily="34" charset="0"/>
              <a:cs typeface="Calibri" panose="020F0502020204030204" pitchFamily="34" charset="0"/>
            </a:endParaRPr>
          </a:p>
          <a:p>
            <a:pPr algn="ctr"/>
            <a:endParaRPr lang="en-SG" sz="500">
              <a:latin typeface="Calibri" panose="020F0502020204030204" pitchFamily="34" charset="0"/>
              <a:cs typeface="Calibri" panose="020F0502020204030204" pitchFamily="34" charset="0"/>
            </a:endParaRPr>
          </a:p>
          <a:p>
            <a:pPr algn="ctr"/>
            <a:endParaRPr lang="en-SG">
              <a:latin typeface="Calibri" panose="020F0502020204030204" pitchFamily="34" charset="0"/>
              <a:cs typeface="Calibri" panose="020F0502020204030204" pitchFamily="34" charset="0"/>
            </a:endParaRPr>
          </a:p>
          <a:p>
            <a:pPr algn="ctr"/>
            <a:endParaRPr lang="en-SG">
              <a:latin typeface="Calibri" panose="020F0502020204030204" pitchFamily="34" charset="0"/>
              <a:cs typeface="Calibri" panose="020F0502020204030204" pitchFamily="34" charset="0"/>
            </a:endParaRPr>
          </a:p>
        </p:txBody>
      </p:sp>
      <p:sp>
        <p:nvSpPr>
          <p:cNvPr id="644" name="Google Shape;644;p78"/>
          <p:cNvSpPr txBox="1"/>
          <p:nvPr/>
        </p:nvSpPr>
        <p:spPr>
          <a:xfrm>
            <a:off x="715331" y="1285248"/>
            <a:ext cx="1080450" cy="972000"/>
          </a:xfrm>
          <a:prstGeom prst="rect">
            <a:avLst/>
          </a:prstGeom>
          <a:noFill/>
          <a:ln>
            <a:noFill/>
          </a:ln>
        </p:spPr>
        <p:txBody>
          <a:bodyPr spcFirstLastPara="1" wrap="square" lIns="68569" tIns="68569" rIns="68569" bIns="68569" anchor="ctr" anchorCtr="0">
            <a:noAutofit/>
          </a:bodyPr>
          <a:lstStyle/>
          <a:p>
            <a:pPr algn="ctr">
              <a:buClr>
                <a:schemeClr val="dk1"/>
              </a:buClr>
              <a:buSzPts val="1100"/>
            </a:pPr>
            <a:endParaRPr sz="7200">
              <a:solidFill>
                <a:srgbClr val="2CA388"/>
              </a:solidFill>
            </a:endParaRPr>
          </a:p>
        </p:txBody>
      </p:sp>
      <p:sp>
        <p:nvSpPr>
          <p:cNvPr id="2" name="TextBox 1">
            <a:extLst>
              <a:ext uri="{FF2B5EF4-FFF2-40B4-BE49-F238E27FC236}">
                <a16:creationId xmlns:a16="http://schemas.microsoft.com/office/drawing/2014/main" id="{2602E54B-5F7B-4F0E-9145-A014A8BB127A}"/>
              </a:ext>
            </a:extLst>
          </p:cNvPr>
          <p:cNvSpPr txBox="1"/>
          <p:nvPr/>
        </p:nvSpPr>
        <p:spPr>
          <a:xfrm>
            <a:off x="295519" y="828357"/>
            <a:ext cx="6265865" cy="1046440"/>
          </a:xfrm>
          <a:prstGeom prst="rect">
            <a:avLst/>
          </a:prstGeom>
          <a:noFill/>
          <a:ln>
            <a:solidFill>
              <a:schemeClr val="tx1"/>
            </a:solidFill>
            <a:prstDash val="dash"/>
          </a:ln>
        </p:spPr>
        <p:txBody>
          <a:bodyPr wrap="square" rtlCol="0">
            <a:spAutoFit/>
          </a:bodyPr>
          <a:lstStyle/>
          <a:p>
            <a:pPr marL="342900" indent="-238125">
              <a:buSzPts val="1400"/>
              <a:buFont typeface="Chivo"/>
              <a:buChar char="●"/>
            </a:pPr>
            <a:r>
              <a:rPr lang="en-SG" sz="1200">
                <a:latin typeface="Calibri" panose="020F0502020204030204" pitchFamily="34" charset="0"/>
                <a:ea typeface="Chivo"/>
                <a:cs typeface="Calibri" panose="020F0502020204030204" pitchFamily="34" charset="0"/>
                <a:sym typeface="Chivo"/>
              </a:rPr>
              <a:t>Multiple models of same learning algorithm trained with subset of dataset randomly sampled (with replacement) from the training dataset</a:t>
            </a:r>
          </a:p>
          <a:p>
            <a:pPr marL="342900" indent="-238125">
              <a:buSzPts val="1400"/>
              <a:buFont typeface="Chivo"/>
              <a:buChar char="●"/>
            </a:pPr>
            <a:r>
              <a:rPr lang="en-SG" sz="1200">
                <a:latin typeface="Calibri" panose="020F0502020204030204" pitchFamily="34" charset="0"/>
                <a:ea typeface="Chivo"/>
                <a:cs typeface="Calibri" panose="020F0502020204030204" pitchFamily="34" charset="0"/>
                <a:sym typeface="Chivo"/>
              </a:rPr>
              <a:t>Randomly select data points into the bags (allow repetitions)</a:t>
            </a:r>
          </a:p>
          <a:p>
            <a:pPr marL="342900" indent="-238125">
              <a:buSzPts val="1400"/>
              <a:buFont typeface="Chivo"/>
              <a:buChar char="●"/>
            </a:pPr>
            <a:r>
              <a:rPr lang="en-SG" sz="1200">
                <a:latin typeface="Calibri" panose="020F0502020204030204" pitchFamily="34" charset="0"/>
                <a:ea typeface="Chivo"/>
                <a:cs typeface="Calibri" panose="020F0502020204030204" pitchFamily="34" charset="0"/>
                <a:sym typeface="Chivo"/>
              </a:rPr>
              <a:t>Each bag contains M data points (M&lt;N)</a:t>
            </a:r>
          </a:p>
          <a:p>
            <a:pPr marL="342900" indent="-238125">
              <a:buSzPts val="1400"/>
              <a:buFont typeface="Chivo"/>
              <a:buChar char="●"/>
            </a:pPr>
            <a:r>
              <a:rPr lang="en-SG" sz="1200">
                <a:latin typeface="Calibri" panose="020F0502020204030204" pitchFamily="34" charset="0"/>
                <a:ea typeface="Chivo"/>
                <a:cs typeface="Calibri" panose="020F0502020204030204" pitchFamily="34" charset="0"/>
                <a:sym typeface="Chivo"/>
              </a:rPr>
              <a:t>Example: Random Forest Classifier</a:t>
            </a:r>
          </a:p>
        </p:txBody>
      </p:sp>
      <p:cxnSp>
        <p:nvCxnSpPr>
          <p:cNvPr id="33" name="Straight Connector 32">
            <a:extLst>
              <a:ext uri="{FF2B5EF4-FFF2-40B4-BE49-F238E27FC236}">
                <a16:creationId xmlns:a16="http://schemas.microsoft.com/office/drawing/2014/main" id="{2906D66F-C79E-4595-8F6A-25903443CF18}"/>
              </a:ext>
            </a:extLst>
          </p:cNvPr>
          <p:cNvCxnSpPr>
            <a:cxnSpLocks/>
          </p:cNvCxnSpPr>
          <p:nvPr/>
        </p:nvCxnSpPr>
        <p:spPr>
          <a:xfrm>
            <a:off x="296616" y="611052"/>
            <a:ext cx="6264767" cy="0"/>
          </a:xfrm>
          <a:prstGeom prst="line">
            <a:avLst/>
          </a:prstGeom>
          <a:ln w="57150">
            <a:solidFill>
              <a:srgbClr val="1F284F"/>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E7DCEC7A-93B8-46EB-9D48-90F5643669C9}"/>
              </a:ext>
            </a:extLst>
          </p:cNvPr>
          <p:cNvCxnSpPr>
            <a:cxnSpLocks/>
          </p:cNvCxnSpPr>
          <p:nvPr/>
        </p:nvCxnSpPr>
        <p:spPr>
          <a:xfrm>
            <a:off x="296616" y="717377"/>
            <a:ext cx="6264767" cy="0"/>
          </a:xfrm>
          <a:prstGeom prst="line">
            <a:avLst/>
          </a:prstGeom>
          <a:ln w="19050">
            <a:solidFill>
              <a:srgbClr val="1F284F"/>
            </a:solidFill>
          </a:ln>
        </p:spPr>
        <p:style>
          <a:lnRef idx="1">
            <a:schemeClr val="accent1"/>
          </a:lnRef>
          <a:fillRef idx="0">
            <a:schemeClr val="accent1"/>
          </a:fillRef>
          <a:effectRef idx="0">
            <a:schemeClr val="accent1"/>
          </a:effectRef>
          <a:fontRef idx="minor">
            <a:schemeClr val="tx1"/>
          </a:fontRef>
        </p:style>
      </p:cxnSp>
      <p:sp>
        <p:nvSpPr>
          <p:cNvPr id="35" name="Title 1">
            <a:extLst>
              <a:ext uri="{FF2B5EF4-FFF2-40B4-BE49-F238E27FC236}">
                <a16:creationId xmlns:a16="http://schemas.microsoft.com/office/drawing/2014/main" id="{5A8731B2-8CD9-49BC-858D-E4FB3220A1D7}"/>
              </a:ext>
            </a:extLst>
          </p:cNvPr>
          <p:cNvSpPr txBox="1">
            <a:spLocks/>
          </p:cNvSpPr>
          <p:nvPr/>
        </p:nvSpPr>
        <p:spPr>
          <a:xfrm>
            <a:off x="259403" y="143823"/>
            <a:ext cx="5892078" cy="467229"/>
          </a:xfrm>
          <a:prstGeom prst="rect">
            <a:avLst/>
          </a:prstGeom>
        </p:spPr>
        <p:txBody>
          <a:bodyPr vert="horz" lIns="51435" tIns="25718" rIns="51435" bIns="25718"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2700">
                <a:latin typeface="Calibri" panose="020F0502020204030204" pitchFamily="34" charset="0"/>
                <a:cs typeface="Calibri" panose="020F0502020204030204" pitchFamily="34" charset="0"/>
              </a:rPr>
              <a:t>Bagging- Bootstrap Aggregating</a:t>
            </a:r>
          </a:p>
        </p:txBody>
      </p:sp>
      <p:grpSp>
        <p:nvGrpSpPr>
          <p:cNvPr id="3" name="Group 2">
            <a:extLst>
              <a:ext uri="{FF2B5EF4-FFF2-40B4-BE49-F238E27FC236}">
                <a16:creationId xmlns:a16="http://schemas.microsoft.com/office/drawing/2014/main" id="{0E11ADB0-ADE4-47E2-BF65-56A0AC3C32B5}"/>
              </a:ext>
            </a:extLst>
          </p:cNvPr>
          <p:cNvGrpSpPr/>
          <p:nvPr/>
        </p:nvGrpSpPr>
        <p:grpSpPr>
          <a:xfrm>
            <a:off x="441986" y="2201430"/>
            <a:ext cx="5712244" cy="2491189"/>
            <a:chOff x="632644" y="1969235"/>
            <a:chExt cx="5712244" cy="2491189"/>
          </a:xfrm>
        </p:grpSpPr>
        <p:sp>
          <p:nvSpPr>
            <p:cNvPr id="69" name="Google Shape;600;p75">
              <a:extLst>
                <a:ext uri="{FF2B5EF4-FFF2-40B4-BE49-F238E27FC236}">
                  <a16:creationId xmlns:a16="http://schemas.microsoft.com/office/drawing/2014/main" id="{DB59C0F6-910C-49A5-A1D8-09F288DA55EB}"/>
                </a:ext>
              </a:extLst>
            </p:cNvPr>
            <p:cNvSpPr/>
            <p:nvPr/>
          </p:nvSpPr>
          <p:spPr>
            <a:xfrm>
              <a:off x="949331" y="1969235"/>
              <a:ext cx="560700" cy="397350"/>
            </a:xfrm>
            <a:prstGeom prst="can">
              <a:avLst>
                <a:gd name="adj" fmla="val 25000"/>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a:p>
          </p:txBody>
        </p:sp>
        <p:pic>
          <p:nvPicPr>
            <p:cNvPr id="70" name="Google Shape;601;p75">
              <a:extLst>
                <a:ext uri="{FF2B5EF4-FFF2-40B4-BE49-F238E27FC236}">
                  <a16:creationId xmlns:a16="http://schemas.microsoft.com/office/drawing/2014/main" id="{8C6BD8EE-99BE-4638-B3B9-1278D76E41DF}"/>
                </a:ext>
              </a:extLst>
            </p:cNvPr>
            <p:cNvPicPr preferRelativeResize="0"/>
            <p:nvPr/>
          </p:nvPicPr>
          <p:blipFill>
            <a:blip r:embed="rId3">
              <a:alphaModFix/>
            </a:blip>
            <a:stretch>
              <a:fillRect/>
            </a:stretch>
          </p:blipFill>
          <p:spPr>
            <a:xfrm>
              <a:off x="2510194" y="2257256"/>
              <a:ext cx="397350" cy="397350"/>
            </a:xfrm>
            <a:prstGeom prst="rect">
              <a:avLst/>
            </a:prstGeom>
            <a:noFill/>
            <a:ln>
              <a:noFill/>
            </a:ln>
          </p:spPr>
        </p:pic>
        <p:pic>
          <p:nvPicPr>
            <p:cNvPr id="71" name="Google Shape;602;p75">
              <a:extLst>
                <a:ext uri="{FF2B5EF4-FFF2-40B4-BE49-F238E27FC236}">
                  <a16:creationId xmlns:a16="http://schemas.microsoft.com/office/drawing/2014/main" id="{E57CD5F0-CA79-42A3-B65A-E559785251FC}"/>
                </a:ext>
              </a:extLst>
            </p:cNvPr>
            <p:cNvPicPr preferRelativeResize="0"/>
            <p:nvPr/>
          </p:nvPicPr>
          <p:blipFill>
            <a:blip r:embed="rId3">
              <a:alphaModFix/>
            </a:blip>
            <a:stretch>
              <a:fillRect/>
            </a:stretch>
          </p:blipFill>
          <p:spPr>
            <a:xfrm>
              <a:off x="3293063" y="2257256"/>
              <a:ext cx="397350" cy="397350"/>
            </a:xfrm>
            <a:prstGeom prst="rect">
              <a:avLst/>
            </a:prstGeom>
            <a:noFill/>
            <a:ln>
              <a:noFill/>
            </a:ln>
          </p:spPr>
        </p:pic>
        <p:pic>
          <p:nvPicPr>
            <p:cNvPr id="72" name="Google Shape;603;p75">
              <a:extLst>
                <a:ext uri="{FF2B5EF4-FFF2-40B4-BE49-F238E27FC236}">
                  <a16:creationId xmlns:a16="http://schemas.microsoft.com/office/drawing/2014/main" id="{AE305D43-868A-4462-B853-9E029E1A3E0A}"/>
                </a:ext>
              </a:extLst>
            </p:cNvPr>
            <p:cNvPicPr preferRelativeResize="0"/>
            <p:nvPr/>
          </p:nvPicPr>
          <p:blipFill>
            <a:blip r:embed="rId3">
              <a:alphaModFix/>
            </a:blip>
            <a:stretch>
              <a:fillRect/>
            </a:stretch>
          </p:blipFill>
          <p:spPr>
            <a:xfrm>
              <a:off x="4075922" y="2257256"/>
              <a:ext cx="397350" cy="397350"/>
            </a:xfrm>
            <a:prstGeom prst="rect">
              <a:avLst/>
            </a:prstGeom>
            <a:noFill/>
            <a:ln>
              <a:noFill/>
            </a:ln>
          </p:spPr>
        </p:pic>
        <p:pic>
          <p:nvPicPr>
            <p:cNvPr id="73" name="Google Shape;604;p75">
              <a:extLst>
                <a:ext uri="{FF2B5EF4-FFF2-40B4-BE49-F238E27FC236}">
                  <a16:creationId xmlns:a16="http://schemas.microsoft.com/office/drawing/2014/main" id="{66EEA025-4FFC-4952-8CC0-5DDED1EABD3A}"/>
                </a:ext>
              </a:extLst>
            </p:cNvPr>
            <p:cNvPicPr preferRelativeResize="0"/>
            <p:nvPr/>
          </p:nvPicPr>
          <p:blipFill>
            <a:blip r:embed="rId3">
              <a:alphaModFix/>
            </a:blip>
            <a:stretch>
              <a:fillRect/>
            </a:stretch>
          </p:blipFill>
          <p:spPr>
            <a:xfrm>
              <a:off x="4918294" y="2257256"/>
              <a:ext cx="397350" cy="397350"/>
            </a:xfrm>
            <a:prstGeom prst="rect">
              <a:avLst/>
            </a:prstGeom>
            <a:noFill/>
            <a:ln>
              <a:noFill/>
            </a:ln>
          </p:spPr>
        </p:pic>
        <p:pic>
          <p:nvPicPr>
            <p:cNvPr id="74" name="Google Shape;605;p75">
              <a:extLst>
                <a:ext uri="{FF2B5EF4-FFF2-40B4-BE49-F238E27FC236}">
                  <a16:creationId xmlns:a16="http://schemas.microsoft.com/office/drawing/2014/main" id="{59C6A28C-2697-477D-9954-9BBDE7A06CC5}"/>
                </a:ext>
              </a:extLst>
            </p:cNvPr>
            <p:cNvPicPr preferRelativeResize="0"/>
            <p:nvPr/>
          </p:nvPicPr>
          <p:blipFill>
            <a:blip r:embed="rId3">
              <a:alphaModFix/>
            </a:blip>
            <a:stretch>
              <a:fillRect/>
            </a:stretch>
          </p:blipFill>
          <p:spPr>
            <a:xfrm>
              <a:off x="5666625" y="2257256"/>
              <a:ext cx="397350" cy="397350"/>
            </a:xfrm>
            <a:prstGeom prst="rect">
              <a:avLst/>
            </a:prstGeom>
            <a:noFill/>
            <a:ln>
              <a:noFill/>
            </a:ln>
          </p:spPr>
        </p:pic>
        <p:sp>
          <p:nvSpPr>
            <p:cNvPr id="75" name="Google Shape;606;p75">
              <a:extLst>
                <a:ext uri="{FF2B5EF4-FFF2-40B4-BE49-F238E27FC236}">
                  <a16:creationId xmlns:a16="http://schemas.microsoft.com/office/drawing/2014/main" id="{33C8BF49-7612-4ECE-A320-B6A4FAA29D99}"/>
                </a:ext>
              </a:extLst>
            </p:cNvPr>
            <p:cNvSpPr/>
            <p:nvPr/>
          </p:nvSpPr>
          <p:spPr>
            <a:xfrm rot="709268">
              <a:off x="1631429" y="2234457"/>
              <a:ext cx="783940" cy="160875"/>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a:p>
          </p:txBody>
        </p:sp>
        <p:sp>
          <p:nvSpPr>
            <p:cNvPr id="76" name="Google Shape;607;p75">
              <a:extLst>
                <a:ext uri="{FF2B5EF4-FFF2-40B4-BE49-F238E27FC236}">
                  <a16:creationId xmlns:a16="http://schemas.microsoft.com/office/drawing/2014/main" id="{1581EB83-5B32-49F5-A2AE-24D912F6DD00}"/>
                </a:ext>
              </a:extLst>
            </p:cNvPr>
            <p:cNvSpPr/>
            <p:nvPr/>
          </p:nvSpPr>
          <p:spPr>
            <a:xfrm>
              <a:off x="3971250" y="3414263"/>
              <a:ext cx="730575" cy="39735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r>
                <a:rPr lang="en-GB" sz="1200"/>
                <a:t>Model 3</a:t>
              </a:r>
              <a:endParaRPr sz="1200"/>
            </a:p>
          </p:txBody>
        </p:sp>
        <p:sp>
          <p:nvSpPr>
            <p:cNvPr id="77" name="Google Shape;608;p75">
              <a:extLst>
                <a:ext uri="{FF2B5EF4-FFF2-40B4-BE49-F238E27FC236}">
                  <a16:creationId xmlns:a16="http://schemas.microsoft.com/office/drawing/2014/main" id="{68178617-472B-4934-A4CF-4C713961F35F}"/>
                </a:ext>
              </a:extLst>
            </p:cNvPr>
            <p:cNvSpPr/>
            <p:nvPr/>
          </p:nvSpPr>
          <p:spPr>
            <a:xfrm>
              <a:off x="4792781" y="3414263"/>
              <a:ext cx="730575" cy="39735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r>
                <a:rPr lang="en-GB" sz="1200"/>
                <a:t>Model 4</a:t>
              </a:r>
              <a:endParaRPr sz="1200"/>
            </a:p>
          </p:txBody>
        </p:sp>
        <p:sp>
          <p:nvSpPr>
            <p:cNvPr id="78" name="Google Shape;609;p75">
              <a:extLst>
                <a:ext uri="{FF2B5EF4-FFF2-40B4-BE49-F238E27FC236}">
                  <a16:creationId xmlns:a16="http://schemas.microsoft.com/office/drawing/2014/main" id="{64D8A58D-D9A2-4B16-8E05-B09708BED8AE}"/>
                </a:ext>
              </a:extLst>
            </p:cNvPr>
            <p:cNvSpPr/>
            <p:nvPr/>
          </p:nvSpPr>
          <p:spPr>
            <a:xfrm>
              <a:off x="5614313" y="3414263"/>
              <a:ext cx="730575" cy="39735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r>
                <a:rPr lang="en-GB" sz="1200"/>
                <a:t>Model 5</a:t>
              </a:r>
              <a:endParaRPr sz="1200"/>
            </a:p>
          </p:txBody>
        </p:sp>
        <p:sp>
          <p:nvSpPr>
            <p:cNvPr id="79" name="Google Shape;610;p75">
              <a:extLst>
                <a:ext uri="{FF2B5EF4-FFF2-40B4-BE49-F238E27FC236}">
                  <a16:creationId xmlns:a16="http://schemas.microsoft.com/office/drawing/2014/main" id="{3B91E2A4-7924-4D30-BC7D-F081D17092B8}"/>
                </a:ext>
              </a:extLst>
            </p:cNvPr>
            <p:cNvSpPr/>
            <p:nvPr/>
          </p:nvSpPr>
          <p:spPr>
            <a:xfrm>
              <a:off x="3149719" y="3414263"/>
              <a:ext cx="730575" cy="39735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r>
                <a:rPr lang="en-GB" sz="1200"/>
                <a:t>Model 2</a:t>
              </a:r>
              <a:endParaRPr sz="1200"/>
            </a:p>
          </p:txBody>
        </p:sp>
        <p:sp>
          <p:nvSpPr>
            <p:cNvPr id="80" name="Google Shape;611;p75">
              <a:extLst>
                <a:ext uri="{FF2B5EF4-FFF2-40B4-BE49-F238E27FC236}">
                  <a16:creationId xmlns:a16="http://schemas.microsoft.com/office/drawing/2014/main" id="{0310D709-30C8-48E7-B960-D1E509D3C4A6}"/>
                </a:ext>
              </a:extLst>
            </p:cNvPr>
            <p:cNvSpPr/>
            <p:nvPr/>
          </p:nvSpPr>
          <p:spPr>
            <a:xfrm>
              <a:off x="2328188" y="3414263"/>
              <a:ext cx="730575" cy="39735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r>
                <a:rPr lang="en-GB" sz="1200"/>
                <a:t>Model 1</a:t>
              </a:r>
              <a:endParaRPr sz="1200"/>
            </a:p>
          </p:txBody>
        </p:sp>
        <p:sp>
          <p:nvSpPr>
            <p:cNvPr id="81" name="Google Shape;612;p75">
              <a:extLst>
                <a:ext uri="{FF2B5EF4-FFF2-40B4-BE49-F238E27FC236}">
                  <a16:creationId xmlns:a16="http://schemas.microsoft.com/office/drawing/2014/main" id="{32C0226A-AE47-4611-8F24-898FC74FD19E}"/>
                </a:ext>
              </a:extLst>
            </p:cNvPr>
            <p:cNvSpPr txBox="1"/>
            <p:nvPr/>
          </p:nvSpPr>
          <p:spPr>
            <a:xfrm>
              <a:off x="632644" y="2409356"/>
              <a:ext cx="1194075" cy="663975"/>
            </a:xfrm>
            <a:prstGeom prst="rect">
              <a:avLst/>
            </a:prstGeom>
            <a:noFill/>
            <a:ln>
              <a:noFill/>
            </a:ln>
          </p:spPr>
          <p:txBody>
            <a:bodyPr spcFirstLastPara="1" wrap="square" lIns="68569" tIns="68569" rIns="68569" bIns="68569" anchor="t" anchorCtr="0">
              <a:noAutofit/>
            </a:bodyPr>
            <a:lstStyle/>
            <a:p>
              <a:pPr algn="ctr"/>
              <a:r>
                <a:rPr lang="en-GB" sz="1050">
                  <a:latin typeface="Chivo"/>
                  <a:ea typeface="Chivo"/>
                  <a:cs typeface="Chivo"/>
                  <a:sym typeface="Chivo"/>
                </a:rPr>
                <a:t>Training Dataset</a:t>
              </a:r>
              <a:endParaRPr sz="1050">
                <a:latin typeface="Chivo"/>
                <a:ea typeface="Chivo"/>
                <a:cs typeface="Chivo"/>
                <a:sym typeface="Chivo"/>
              </a:endParaRPr>
            </a:p>
            <a:p>
              <a:pPr algn="ctr"/>
              <a:r>
                <a:rPr lang="en-GB" sz="1050">
                  <a:latin typeface="Chivo"/>
                  <a:ea typeface="Chivo"/>
                  <a:cs typeface="Chivo"/>
                  <a:sym typeface="Chivo"/>
                </a:rPr>
                <a:t>(Size N)</a:t>
              </a:r>
              <a:endParaRPr sz="1050">
                <a:latin typeface="Chivo"/>
                <a:ea typeface="Chivo"/>
                <a:cs typeface="Chivo"/>
                <a:sym typeface="Chivo"/>
              </a:endParaRPr>
            </a:p>
          </p:txBody>
        </p:sp>
        <p:sp>
          <p:nvSpPr>
            <p:cNvPr id="82" name="Google Shape;614;p75">
              <a:extLst>
                <a:ext uri="{FF2B5EF4-FFF2-40B4-BE49-F238E27FC236}">
                  <a16:creationId xmlns:a16="http://schemas.microsoft.com/office/drawing/2014/main" id="{461CB3B4-DA26-4D83-B23B-86CFCADD01BA}"/>
                </a:ext>
              </a:extLst>
            </p:cNvPr>
            <p:cNvSpPr/>
            <p:nvPr/>
          </p:nvSpPr>
          <p:spPr>
            <a:xfrm rot="5400000">
              <a:off x="2487131" y="3063457"/>
              <a:ext cx="443475" cy="17055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a:p>
          </p:txBody>
        </p:sp>
        <p:sp>
          <p:nvSpPr>
            <p:cNvPr id="83" name="Google Shape;615;p75">
              <a:extLst>
                <a:ext uri="{FF2B5EF4-FFF2-40B4-BE49-F238E27FC236}">
                  <a16:creationId xmlns:a16="http://schemas.microsoft.com/office/drawing/2014/main" id="{21D93D1A-7A2E-40C0-9867-2B15805C52C7}"/>
                </a:ext>
              </a:extLst>
            </p:cNvPr>
            <p:cNvSpPr txBox="1"/>
            <p:nvPr/>
          </p:nvSpPr>
          <p:spPr>
            <a:xfrm>
              <a:off x="2476894" y="2662519"/>
              <a:ext cx="498600" cy="183825"/>
            </a:xfrm>
            <a:prstGeom prst="rect">
              <a:avLst/>
            </a:prstGeom>
            <a:noFill/>
            <a:ln>
              <a:noFill/>
            </a:ln>
          </p:spPr>
          <p:txBody>
            <a:bodyPr spcFirstLastPara="1" wrap="square" lIns="68569" tIns="68569" rIns="68569" bIns="68569" anchor="t" anchorCtr="0">
              <a:noAutofit/>
            </a:bodyPr>
            <a:lstStyle/>
            <a:p>
              <a:r>
                <a:rPr lang="en-GB" sz="1050">
                  <a:latin typeface="Chivo"/>
                  <a:ea typeface="Chivo"/>
                  <a:cs typeface="Chivo"/>
                  <a:sym typeface="Chivo"/>
                </a:rPr>
                <a:t>Bag 1</a:t>
              </a:r>
              <a:endParaRPr sz="1050">
                <a:latin typeface="Chivo"/>
                <a:ea typeface="Chivo"/>
                <a:cs typeface="Chivo"/>
                <a:sym typeface="Chivo"/>
              </a:endParaRPr>
            </a:p>
          </p:txBody>
        </p:sp>
        <p:sp>
          <p:nvSpPr>
            <p:cNvPr id="84" name="Google Shape;616;p75">
              <a:extLst>
                <a:ext uri="{FF2B5EF4-FFF2-40B4-BE49-F238E27FC236}">
                  <a16:creationId xmlns:a16="http://schemas.microsoft.com/office/drawing/2014/main" id="{93979DBE-D4E6-4DCA-BB51-8355A9C67C22}"/>
                </a:ext>
              </a:extLst>
            </p:cNvPr>
            <p:cNvSpPr txBox="1"/>
            <p:nvPr/>
          </p:nvSpPr>
          <p:spPr>
            <a:xfrm>
              <a:off x="4025306" y="2662519"/>
              <a:ext cx="498600" cy="183825"/>
            </a:xfrm>
            <a:prstGeom prst="rect">
              <a:avLst/>
            </a:prstGeom>
            <a:noFill/>
            <a:ln>
              <a:noFill/>
            </a:ln>
          </p:spPr>
          <p:txBody>
            <a:bodyPr spcFirstLastPara="1" wrap="square" lIns="68569" tIns="68569" rIns="68569" bIns="68569" anchor="t" anchorCtr="0">
              <a:noAutofit/>
            </a:bodyPr>
            <a:lstStyle/>
            <a:p>
              <a:r>
                <a:rPr lang="en-GB" sz="1050">
                  <a:latin typeface="Chivo"/>
                  <a:ea typeface="Chivo"/>
                  <a:cs typeface="Chivo"/>
                  <a:sym typeface="Chivo"/>
                </a:rPr>
                <a:t>Bag 3</a:t>
              </a:r>
              <a:endParaRPr sz="1050">
                <a:latin typeface="Chivo"/>
                <a:ea typeface="Chivo"/>
                <a:cs typeface="Chivo"/>
                <a:sym typeface="Chivo"/>
              </a:endParaRPr>
            </a:p>
          </p:txBody>
        </p:sp>
        <p:sp>
          <p:nvSpPr>
            <p:cNvPr id="85" name="Google Shape;617;p75">
              <a:extLst>
                <a:ext uri="{FF2B5EF4-FFF2-40B4-BE49-F238E27FC236}">
                  <a16:creationId xmlns:a16="http://schemas.microsoft.com/office/drawing/2014/main" id="{954FC082-5A41-4027-A665-DF7FA15016EC}"/>
                </a:ext>
              </a:extLst>
            </p:cNvPr>
            <p:cNvSpPr txBox="1"/>
            <p:nvPr/>
          </p:nvSpPr>
          <p:spPr>
            <a:xfrm>
              <a:off x="3251100" y="2662510"/>
              <a:ext cx="498600" cy="183825"/>
            </a:xfrm>
            <a:prstGeom prst="rect">
              <a:avLst/>
            </a:prstGeom>
            <a:noFill/>
            <a:ln>
              <a:noFill/>
            </a:ln>
          </p:spPr>
          <p:txBody>
            <a:bodyPr spcFirstLastPara="1" wrap="square" lIns="68569" tIns="68569" rIns="68569" bIns="68569" anchor="t" anchorCtr="0">
              <a:noAutofit/>
            </a:bodyPr>
            <a:lstStyle/>
            <a:p>
              <a:r>
                <a:rPr lang="en-GB" sz="1050">
                  <a:latin typeface="Chivo"/>
                  <a:ea typeface="Chivo"/>
                  <a:cs typeface="Chivo"/>
                  <a:sym typeface="Chivo"/>
                </a:rPr>
                <a:t>Bag 2</a:t>
              </a:r>
              <a:endParaRPr sz="1050">
                <a:latin typeface="Chivo"/>
                <a:ea typeface="Chivo"/>
                <a:cs typeface="Chivo"/>
                <a:sym typeface="Chivo"/>
              </a:endParaRPr>
            </a:p>
          </p:txBody>
        </p:sp>
        <p:sp>
          <p:nvSpPr>
            <p:cNvPr id="86" name="Google Shape;618;p75">
              <a:extLst>
                <a:ext uri="{FF2B5EF4-FFF2-40B4-BE49-F238E27FC236}">
                  <a16:creationId xmlns:a16="http://schemas.microsoft.com/office/drawing/2014/main" id="{9795A37E-3E05-453E-B789-C48D9762CA60}"/>
                </a:ext>
              </a:extLst>
            </p:cNvPr>
            <p:cNvSpPr txBox="1"/>
            <p:nvPr/>
          </p:nvSpPr>
          <p:spPr>
            <a:xfrm>
              <a:off x="4867669" y="2662510"/>
              <a:ext cx="498600" cy="183825"/>
            </a:xfrm>
            <a:prstGeom prst="rect">
              <a:avLst/>
            </a:prstGeom>
            <a:noFill/>
            <a:ln>
              <a:noFill/>
            </a:ln>
          </p:spPr>
          <p:txBody>
            <a:bodyPr spcFirstLastPara="1" wrap="square" lIns="68569" tIns="68569" rIns="68569" bIns="68569" anchor="t" anchorCtr="0">
              <a:noAutofit/>
            </a:bodyPr>
            <a:lstStyle/>
            <a:p>
              <a:r>
                <a:rPr lang="en-GB" sz="1050">
                  <a:latin typeface="Chivo"/>
                  <a:ea typeface="Chivo"/>
                  <a:cs typeface="Chivo"/>
                  <a:sym typeface="Chivo"/>
                </a:rPr>
                <a:t>Bag 4</a:t>
              </a:r>
              <a:endParaRPr sz="1050">
                <a:latin typeface="Chivo"/>
                <a:ea typeface="Chivo"/>
                <a:cs typeface="Chivo"/>
                <a:sym typeface="Chivo"/>
              </a:endParaRPr>
            </a:p>
          </p:txBody>
        </p:sp>
        <p:sp>
          <p:nvSpPr>
            <p:cNvPr id="87" name="Google Shape;619;p75">
              <a:extLst>
                <a:ext uri="{FF2B5EF4-FFF2-40B4-BE49-F238E27FC236}">
                  <a16:creationId xmlns:a16="http://schemas.microsoft.com/office/drawing/2014/main" id="{7E3F5EB0-D2E0-4525-A213-182C23A1BACF}"/>
                </a:ext>
              </a:extLst>
            </p:cNvPr>
            <p:cNvSpPr txBox="1"/>
            <p:nvPr/>
          </p:nvSpPr>
          <p:spPr>
            <a:xfrm>
              <a:off x="5652881" y="2686697"/>
              <a:ext cx="498600" cy="183825"/>
            </a:xfrm>
            <a:prstGeom prst="rect">
              <a:avLst/>
            </a:prstGeom>
            <a:noFill/>
            <a:ln>
              <a:noFill/>
            </a:ln>
          </p:spPr>
          <p:txBody>
            <a:bodyPr spcFirstLastPara="1" wrap="square" lIns="68569" tIns="68569" rIns="68569" bIns="68569" anchor="t" anchorCtr="0">
              <a:noAutofit/>
            </a:bodyPr>
            <a:lstStyle/>
            <a:p>
              <a:r>
                <a:rPr lang="en-GB" sz="1050">
                  <a:latin typeface="Chivo"/>
                  <a:ea typeface="Chivo"/>
                  <a:cs typeface="Chivo"/>
                  <a:sym typeface="Chivo"/>
                </a:rPr>
                <a:t>Bag 5</a:t>
              </a:r>
              <a:endParaRPr sz="1050">
                <a:latin typeface="Chivo"/>
                <a:ea typeface="Chivo"/>
                <a:cs typeface="Chivo"/>
                <a:sym typeface="Chivo"/>
              </a:endParaRPr>
            </a:p>
          </p:txBody>
        </p:sp>
        <p:sp>
          <p:nvSpPr>
            <p:cNvPr id="88" name="Google Shape;620;p75">
              <a:extLst>
                <a:ext uri="{FF2B5EF4-FFF2-40B4-BE49-F238E27FC236}">
                  <a16:creationId xmlns:a16="http://schemas.microsoft.com/office/drawing/2014/main" id="{148EE0A4-80D3-4A5F-A4B7-234B03B05439}"/>
                </a:ext>
              </a:extLst>
            </p:cNvPr>
            <p:cNvSpPr/>
            <p:nvPr/>
          </p:nvSpPr>
          <p:spPr>
            <a:xfrm rot="5400000">
              <a:off x="3269999" y="3063457"/>
              <a:ext cx="443475" cy="17055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a:p>
          </p:txBody>
        </p:sp>
        <p:sp>
          <p:nvSpPr>
            <p:cNvPr id="89" name="Google Shape;621;p75">
              <a:extLst>
                <a:ext uri="{FF2B5EF4-FFF2-40B4-BE49-F238E27FC236}">
                  <a16:creationId xmlns:a16="http://schemas.microsoft.com/office/drawing/2014/main" id="{42D79C07-C852-4193-BF6C-D87F0CD8A38D}"/>
                </a:ext>
              </a:extLst>
            </p:cNvPr>
            <p:cNvSpPr/>
            <p:nvPr/>
          </p:nvSpPr>
          <p:spPr>
            <a:xfrm rot="5400000">
              <a:off x="4052868" y="3107257"/>
              <a:ext cx="443475" cy="17055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a:p>
          </p:txBody>
        </p:sp>
        <p:sp>
          <p:nvSpPr>
            <p:cNvPr id="90" name="Google Shape;622;p75">
              <a:extLst>
                <a:ext uri="{FF2B5EF4-FFF2-40B4-BE49-F238E27FC236}">
                  <a16:creationId xmlns:a16="http://schemas.microsoft.com/office/drawing/2014/main" id="{45C79B2C-D5D1-45AC-9F75-24DDB4551042}"/>
                </a:ext>
              </a:extLst>
            </p:cNvPr>
            <p:cNvSpPr/>
            <p:nvPr/>
          </p:nvSpPr>
          <p:spPr>
            <a:xfrm rot="5400000">
              <a:off x="4895231" y="3107257"/>
              <a:ext cx="443475" cy="17055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a:p>
          </p:txBody>
        </p:sp>
        <p:sp>
          <p:nvSpPr>
            <p:cNvPr id="91" name="Google Shape;623;p75">
              <a:extLst>
                <a:ext uri="{FF2B5EF4-FFF2-40B4-BE49-F238E27FC236}">
                  <a16:creationId xmlns:a16="http://schemas.microsoft.com/office/drawing/2014/main" id="{DB5763B8-E618-4057-94BC-28ABF5B6380D}"/>
                </a:ext>
              </a:extLst>
            </p:cNvPr>
            <p:cNvSpPr/>
            <p:nvPr/>
          </p:nvSpPr>
          <p:spPr>
            <a:xfrm rot="5400000">
              <a:off x="5680443" y="3107257"/>
              <a:ext cx="443475" cy="17055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a:p>
          </p:txBody>
        </p:sp>
        <p:sp>
          <p:nvSpPr>
            <p:cNvPr id="92" name="Google Shape;624;p75">
              <a:extLst>
                <a:ext uri="{FF2B5EF4-FFF2-40B4-BE49-F238E27FC236}">
                  <a16:creationId xmlns:a16="http://schemas.microsoft.com/office/drawing/2014/main" id="{BC94F506-8113-401F-8A02-3B0B0CB33512}"/>
                </a:ext>
              </a:extLst>
            </p:cNvPr>
            <p:cNvSpPr/>
            <p:nvPr/>
          </p:nvSpPr>
          <p:spPr>
            <a:xfrm>
              <a:off x="2307881" y="3896813"/>
              <a:ext cx="3933450" cy="169875"/>
            </a:xfrm>
            <a:prstGeom prst="leftRightArrow">
              <a:avLst>
                <a:gd name="adj1" fmla="val 50000"/>
                <a:gd name="adj2" fmla="val 50000"/>
              </a:avLst>
            </a:prstGeom>
            <a:solidFill>
              <a:srgbClr val="FF0000"/>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a:p>
          </p:txBody>
        </p:sp>
        <p:sp>
          <p:nvSpPr>
            <p:cNvPr id="93" name="Google Shape;625;p75">
              <a:extLst>
                <a:ext uri="{FF2B5EF4-FFF2-40B4-BE49-F238E27FC236}">
                  <a16:creationId xmlns:a16="http://schemas.microsoft.com/office/drawing/2014/main" id="{84D6FF63-12D9-4BC3-BB65-31D459EB3324}"/>
                </a:ext>
              </a:extLst>
            </p:cNvPr>
            <p:cNvSpPr txBox="1"/>
            <p:nvPr/>
          </p:nvSpPr>
          <p:spPr>
            <a:xfrm>
              <a:off x="2997796" y="4063074"/>
              <a:ext cx="2884500" cy="397350"/>
            </a:xfrm>
            <a:prstGeom prst="rect">
              <a:avLst/>
            </a:prstGeom>
            <a:noFill/>
            <a:ln>
              <a:noFill/>
            </a:ln>
          </p:spPr>
          <p:txBody>
            <a:bodyPr spcFirstLastPara="1" wrap="square" lIns="68569" tIns="68569" rIns="68569" bIns="68569" anchor="t" anchorCtr="0">
              <a:noAutofit/>
            </a:bodyPr>
            <a:lstStyle/>
            <a:p>
              <a:pPr algn="ctr"/>
              <a:r>
                <a:rPr lang="en-GB" sz="1050">
                  <a:latin typeface="Chivo"/>
                  <a:ea typeface="Chivo"/>
                  <a:cs typeface="Chivo"/>
                  <a:sym typeface="Chivo"/>
                </a:rPr>
                <a:t>Voting (Majority Wins)</a:t>
              </a:r>
              <a:endParaRPr sz="1050">
                <a:latin typeface="Chivo"/>
                <a:ea typeface="Chivo"/>
                <a:cs typeface="Chivo"/>
                <a:sym typeface="Chivo"/>
              </a:endParaRPr>
            </a:p>
          </p:txBody>
        </p:sp>
      </p:grpSp>
    </p:spTree>
    <p:extLst>
      <p:ext uri="{BB962C8B-B14F-4D97-AF65-F5344CB8AC3E}">
        <p14:creationId xmlns:p14="http://schemas.microsoft.com/office/powerpoint/2010/main" val="407100438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642"/>
        <p:cNvGrpSpPr/>
        <p:nvPr/>
      </p:nvGrpSpPr>
      <p:grpSpPr>
        <a:xfrm>
          <a:off x="0" y="0"/>
          <a:ext cx="0" cy="0"/>
          <a:chOff x="0" y="0"/>
          <a:chExt cx="0" cy="0"/>
        </a:xfrm>
      </p:grpSpPr>
      <p:sp>
        <p:nvSpPr>
          <p:cNvPr id="36" name="Rectangle 35">
            <a:extLst>
              <a:ext uri="{FF2B5EF4-FFF2-40B4-BE49-F238E27FC236}">
                <a16:creationId xmlns:a16="http://schemas.microsoft.com/office/drawing/2014/main" id="{6D60013F-D469-43B1-BE3D-19AC1EE71FC4}"/>
              </a:ext>
            </a:extLst>
          </p:cNvPr>
          <p:cNvSpPr/>
          <p:nvPr/>
        </p:nvSpPr>
        <p:spPr>
          <a:xfrm>
            <a:off x="297712" y="1462555"/>
            <a:ext cx="6262574" cy="3173239"/>
          </a:xfrm>
          <a:prstGeom prst="rect">
            <a:avLst/>
          </a:prstGeom>
          <a:solidFill>
            <a:schemeClr val="accent3">
              <a:lumMod val="20000"/>
              <a:lumOff val="8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SG" sz="1800">
              <a:latin typeface="Calibri" panose="020F0502020204030204" pitchFamily="34" charset="0"/>
              <a:cs typeface="Calibri" panose="020F0502020204030204" pitchFamily="34" charset="0"/>
            </a:endParaRPr>
          </a:p>
          <a:p>
            <a:pPr algn="ctr"/>
            <a:endParaRPr lang="en-SG" sz="1800">
              <a:latin typeface="Calibri" panose="020F0502020204030204" pitchFamily="34" charset="0"/>
              <a:cs typeface="Calibri" panose="020F0502020204030204" pitchFamily="34" charset="0"/>
            </a:endParaRPr>
          </a:p>
          <a:p>
            <a:pPr algn="ctr"/>
            <a:endParaRPr lang="en-SG" sz="1800">
              <a:latin typeface="Calibri" panose="020F0502020204030204" pitchFamily="34" charset="0"/>
              <a:cs typeface="Calibri" panose="020F0502020204030204" pitchFamily="34" charset="0"/>
            </a:endParaRPr>
          </a:p>
          <a:p>
            <a:pPr algn="ctr"/>
            <a:endParaRPr lang="en-SG" sz="1800">
              <a:latin typeface="Calibri" panose="020F0502020204030204" pitchFamily="34" charset="0"/>
              <a:cs typeface="Calibri" panose="020F0502020204030204" pitchFamily="34" charset="0"/>
            </a:endParaRPr>
          </a:p>
          <a:p>
            <a:pPr algn="ctr"/>
            <a:endParaRPr lang="en-SG" sz="1800">
              <a:latin typeface="Calibri" panose="020F0502020204030204" pitchFamily="34" charset="0"/>
              <a:cs typeface="Calibri" panose="020F0502020204030204" pitchFamily="34" charset="0"/>
            </a:endParaRPr>
          </a:p>
          <a:p>
            <a:pPr algn="ctr"/>
            <a:endParaRPr lang="en-SG" sz="1800">
              <a:latin typeface="Calibri" panose="020F0502020204030204" pitchFamily="34" charset="0"/>
              <a:cs typeface="Calibri" panose="020F0502020204030204" pitchFamily="34" charset="0"/>
            </a:endParaRPr>
          </a:p>
          <a:p>
            <a:pPr algn="ctr"/>
            <a:endParaRPr lang="en-SG" sz="1800">
              <a:latin typeface="Calibri" panose="020F0502020204030204" pitchFamily="34" charset="0"/>
              <a:cs typeface="Calibri" panose="020F0502020204030204" pitchFamily="34" charset="0"/>
            </a:endParaRPr>
          </a:p>
          <a:p>
            <a:pPr algn="ctr"/>
            <a:endParaRPr lang="en-SG" sz="1000">
              <a:latin typeface="Calibri" panose="020F0502020204030204" pitchFamily="34" charset="0"/>
              <a:cs typeface="Calibri" panose="020F0502020204030204" pitchFamily="34" charset="0"/>
            </a:endParaRPr>
          </a:p>
          <a:p>
            <a:pPr algn="ctr"/>
            <a:endParaRPr lang="en-SG" sz="1600">
              <a:latin typeface="Calibri" panose="020F0502020204030204" pitchFamily="34" charset="0"/>
              <a:cs typeface="Calibri" panose="020F0502020204030204" pitchFamily="34" charset="0"/>
            </a:endParaRPr>
          </a:p>
          <a:p>
            <a:pPr algn="ctr"/>
            <a:endParaRPr lang="en-SG" sz="500">
              <a:latin typeface="Calibri" panose="020F0502020204030204" pitchFamily="34" charset="0"/>
              <a:cs typeface="Calibri" panose="020F0502020204030204" pitchFamily="34" charset="0"/>
            </a:endParaRPr>
          </a:p>
          <a:p>
            <a:pPr algn="ctr"/>
            <a:endParaRPr lang="en-SG">
              <a:latin typeface="Calibri" panose="020F0502020204030204" pitchFamily="34" charset="0"/>
              <a:cs typeface="Calibri" panose="020F0502020204030204" pitchFamily="34" charset="0"/>
            </a:endParaRPr>
          </a:p>
          <a:p>
            <a:pPr algn="ctr"/>
            <a:endParaRPr lang="en-SG">
              <a:latin typeface="Calibri" panose="020F0502020204030204" pitchFamily="34" charset="0"/>
              <a:cs typeface="Calibri" panose="020F0502020204030204" pitchFamily="34" charset="0"/>
            </a:endParaRPr>
          </a:p>
        </p:txBody>
      </p:sp>
      <p:sp>
        <p:nvSpPr>
          <p:cNvPr id="644" name="Google Shape;644;p78"/>
          <p:cNvSpPr txBox="1"/>
          <p:nvPr/>
        </p:nvSpPr>
        <p:spPr>
          <a:xfrm>
            <a:off x="715331" y="1285248"/>
            <a:ext cx="1080450" cy="972000"/>
          </a:xfrm>
          <a:prstGeom prst="rect">
            <a:avLst/>
          </a:prstGeom>
          <a:noFill/>
          <a:ln>
            <a:noFill/>
          </a:ln>
        </p:spPr>
        <p:txBody>
          <a:bodyPr spcFirstLastPara="1" wrap="square" lIns="68569" tIns="68569" rIns="68569" bIns="68569" anchor="ctr" anchorCtr="0">
            <a:noAutofit/>
          </a:bodyPr>
          <a:lstStyle/>
          <a:p>
            <a:pPr algn="ctr">
              <a:buClr>
                <a:schemeClr val="dk1"/>
              </a:buClr>
              <a:buSzPts val="1100"/>
            </a:pPr>
            <a:endParaRPr sz="7200">
              <a:solidFill>
                <a:srgbClr val="2CA388"/>
              </a:solidFill>
            </a:endParaRPr>
          </a:p>
        </p:txBody>
      </p:sp>
      <p:sp>
        <p:nvSpPr>
          <p:cNvPr id="646" name="Google Shape;646;p78"/>
          <p:cNvSpPr/>
          <p:nvPr/>
        </p:nvSpPr>
        <p:spPr>
          <a:xfrm>
            <a:off x="649169" y="1952464"/>
            <a:ext cx="560700" cy="397350"/>
          </a:xfrm>
          <a:prstGeom prst="can">
            <a:avLst>
              <a:gd name="adj" fmla="val 25000"/>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a:p>
        </p:txBody>
      </p:sp>
      <p:pic>
        <p:nvPicPr>
          <p:cNvPr id="647" name="Google Shape;647;p78"/>
          <p:cNvPicPr preferRelativeResize="0"/>
          <p:nvPr/>
        </p:nvPicPr>
        <p:blipFill>
          <a:blip r:embed="rId3">
            <a:alphaModFix/>
          </a:blip>
          <a:stretch>
            <a:fillRect/>
          </a:stretch>
        </p:blipFill>
        <p:spPr>
          <a:xfrm>
            <a:off x="1994888" y="2257256"/>
            <a:ext cx="397350" cy="397350"/>
          </a:xfrm>
          <a:prstGeom prst="rect">
            <a:avLst/>
          </a:prstGeom>
          <a:noFill/>
          <a:ln>
            <a:noFill/>
          </a:ln>
        </p:spPr>
      </p:pic>
      <p:pic>
        <p:nvPicPr>
          <p:cNvPr id="648" name="Google Shape;648;p78"/>
          <p:cNvPicPr preferRelativeResize="0"/>
          <p:nvPr/>
        </p:nvPicPr>
        <p:blipFill>
          <a:blip r:embed="rId3">
            <a:alphaModFix/>
          </a:blip>
          <a:stretch>
            <a:fillRect/>
          </a:stretch>
        </p:blipFill>
        <p:spPr>
          <a:xfrm>
            <a:off x="2740444" y="2952994"/>
            <a:ext cx="397350" cy="397350"/>
          </a:xfrm>
          <a:prstGeom prst="rect">
            <a:avLst/>
          </a:prstGeom>
          <a:noFill/>
          <a:ln>
            <a:noFill/>
          </a:ln>
        </p:spPr>
      </p:pic>
      <p:sp>
        <p:nvSpPr>
          <p:cNvPr id="649" name="Google Shape;649;p78"/>
          <p:cNvSpPr/>
          <p:nvPr/>
        </p:nvSpPr>
        <p:spPr>
          <a:xfrm rot="999874">
            <a:off x="1284565" y="2254071"/>
            <a:ext cx="691362" cy="13959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a:p>
        </p:txBody>
      </p:sp>
      <p:sp>
        <p:nvSpPr>
          <p:cNvPr id="650" name="Google Shape;650;p78"/>
          <p:cNvSpPr/>
          <p:nvPr/>
        </p:nvSpPr>
        <p:spPr>
          <a:xfrm>
            <a:off x="2591344" y="2125088"/>
            <a:ext cx="730575" cy="39735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r>
              <a:rPr lang="en-GB" sz="1200"/>
              <a:t>Model 2</a:t>
            </a:r>
            <a:endParaRPr sz="1200"/>
          </a:p>
        </p:txBody>
      </p:sp>
      <p:sp>
        <p:nvSpPr>
          <p:cNvPr id="651" name="Google Shape;651;p78"/>
          <p:cNvSpPr/>
          <p:nvPr/>
        </p:nvSpPr>
        <p:spPr>
          <a:xfrm>
            <a:off x="1948969" y="3188381"/>
            <a:ext cx="588825" cy="261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r>
              <a:rPr lang="en-GB" sz="900"/>
              <a:t>Model 1</a:t>
            </a:r>
            <a:endParaRPr sz="900"/>
          </a:p>
        </p:txBody>
      </p:sp>
      <p:sp>
        <p:nvSpPr>
          <p:cNvPr id="652" name="Google Shape;652;p78"/>
          <p:cNvSpPr txBox="1"/>
          <p:nvPr/>
        </p:nvSpPr>
        <p:spPr>
          <a:xfrm>
            <a:off x="330597" y="2354016"/>
            <a:ext cx="1194075" cy="663975"/>
          </a:xfrm>
          <a:prstGeom prst="rect">
            <a:avLst/>
          </a:prstGeom>
          <a:noFill/>
          <a:ln>
            <a:noFill/>
          </a:ln>
        </p:spPr>
        <p:txBody>
          <a:bodyPr spcFirstLastPara="1" wrap="square" lIns="68569" tIns="68569" rIns="68569" bIns="68569" anchor="t" anchorCtr="0">
            <a:noAutofit/>
          </a:bodyPr>
          <a:lstStyle/>
          <a:p>
            <a:pPr algn="ctr"/>
            <a:r>
              <a:rPr lang="en-GB" sz="1050">
                <a:latin typeface="Chivo"/>
                <a:ea typeface="Chivo"/>
                <a:cs typeface="Chivo"/>
                <a:sym typeface="Chivo"/>
              </a:rPr>
              <a:t>Training Dataset</a:t>
            </a:r>
            <a:endParaRPr sz="1050">
              <a:latin typeface="Chivo"/>
              <a:ea typeface="Chivo"/>
              <a:cs typeface="Chivo"/>
              <a:sym typeface="Chivo"/>
            </a:endParaRPr>
          </a:p>
          <a:p>
            <a:pPr algn="ctr"/>
            <a:r>
              <a:rPr lang="en-GB" sz="1050">
                <a:latin typeface="Chivo"/>
                <a:ea typeface="Chivo"/>
                <a:cs typeface="Chivo"/>
                <a:sym typeface="Chivo"/>
              </a:rPr>
              <a:t>(Size N)</a:t>
            </a:r>
            <a:endParaRPr sz="1050">
              <a:latin typeface="Chivo"/>
              <a:ea typeface="Chivo"/>
              <a:cs typeface="Chivo"/>
              <a:sym typeface="Chivo"/>
            </a:endParaRPr>
          </a:p>
        </p:txBody>
      </p:sp>
      <p:sp>
        <p:nvSpPr>
          <p:cNvPr id="653" name="Google Shape;653;p78"/>
          <p:cNvSpPr txBox="1"/>
          <p:nvPr/>
        </p:nvSpPr>
        <p:spPr>
          <a:xfrm>
            <a:off x="1276031" y="1619738"/>
            <a:ext cx="2067075" cy="261000"/>
          </a:xfrm>
          <a:prstGeom prst="rect">
            <a:avLst/>
          </a:prstGeom>
          <a:noFill/>
          <a:ln>
            <a:noFill/>
          </a:ln>
        </p:spPr>
        <p:txBody>
          <a:bodyPr spcFirstLastPara="1" wrap="square" lIns="68569" tIns="68569" rIns="68569" bIns="68569" anchor="t" anchorCtr="0">
            <a:noAutofit/>
          </a:bodyPr>
          <a:lstStyle/>
          <a:p>
            <a:pPr algn="ctr"/>
            <a:r>
              <a:rPr lang="en-GB" sz="1050">
                <a:latin typeface="Chivo"/>
                <a:ea typeface="Chivo"/>
                <a:cs typeface="Chivo"/>
                <a:sym typeface="Chivo"/>
              </a:rPr>
              <a:t>Randomly select data points into the bags (repetition allow)</a:t>
            </a:r>
            <a:endParaRPr sz="1050">
              <a:latin typeface="Chivo"/>
              <a:ea typeface="Chivo"/>
              <a:cs typeface="Chivo"/>
              <a:sym typeface="Chivo"/>
            </a:endParaRPr>
          </a:p>
        </p:txBody>
      </p:sp>
      <p:sp>
        <p:nvSpPr>
          <p:cNvPr id="654" name="Google Shape;654;p78"/>
          <p:cNvSpPr/>
          <p:nvPr/>
        </p:nvSpPr>
        <p:spPr>
          <a:xfrm rot="5400000">
            <a:off x="2076450" y="2958828"/>
            <a:ext cx="234225" cy="17055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a:p>
        </p:txBody>
      </p:sp>
      <p:sp>
        <p:nvSpPr>
          <p:cNvPr id="655" name="Google Shape;655;p78"/>
          <p:cNvSpPr txBox="1"/>
          <p:nvPr/>
        </p:nvSpPr>
        <p:spPr>
          <a:xfrm>
            <a:off x="1944263" y="2662519"/>
            <a:ext cx="498600" cy="183825"/>
          </a:xfrm>
          <a:prstGeom prst="rect">
            <a:avLst/>
          </a:prstGeom>
          <a:noFill/>
          <a:ln>
            <a:noFill/>
          </a:ln>
        </p:spPr>
        <p:txBody>
          <a:bodyPr spcFirstLastPara="1" wrap="square" lIns="68569" tIns="68569" rIns="68569" bIns="68569" anchor="t" anchorCtr="0">
            <a:noAutofit/>
          </a:bodyPr>
          <a:lstStyle/>
          <a:p>
            <a:r>
              <a:rPr lang="en-GB" sz="1050">
                <a:latin typeface="Chivo"/>
                <a:ea typeface="Chivo"/>
                <a:cs typeface="Chivo"/>
                <a:sym typeface="Chivo"/>
              </a:rPr>
              <a:t>Bag 1</a:t>
            </a:r>
            <a:endParaRPr sz="1050">
              <a:latin typeface="Chivo"/>
              <a:ea typeface="Chivo"/>
              <a:cs typeface="Chivo"/>
              <a:sym typeface="Chivo"/>
            </a:endParaRPr>
          </a:p>
        </p:txBody>
      </p:sp>
      <p:sp>
        <p:nvSpPr>
          <p:cNvPr id="656" name="Google Shape;656;p78"/>
          <p:cNvSpPr txBox="1"/>
          <p:nvPr/>
        </p:nvSpPr>
        <p:spPr>
          <a:xfrm>
            <a:off x="2696306" y="3289988"/>
            <a:ext cx="498600" cy="183825"/>
          </a:xfrm>
          <a:prstGeom prst="rect">
            <a:avLst/>
          </a:prstGeom>
          <a:noFill/>
          <a:ln>
            <a:noFill/>
          </a:ln>
        </p:spPr>
        <p:txBody>
          <a:bodyPr spcFirstLastPara="1" wrap="square" lIns="68569" tIns="68569" rIns="68569" bIns="68569" anchor="t" anchorCtr="0">
            <a:noAutofit/>
          </a:bodyPr>
          <a:lstStyle/>
          <a:p>
            <a:r>
              <a:rPr lang="en-GB" sz="1050">
                <a:latin typeface="Chivo"/>
                <a:ea typeface="Chivo"/>
                <a:cs typeface="Chivo"/>
                <a:sym typeface="Chivo"/>
              </a:rPr>
              <a:t>Bag 2</a:t>
            </a:r>
            <a:endParaRPr sz="1050">
              <a:latin typeface="Chivo"/>
              <a:ea typeface="Chivo"/>
              <a:cs typeface="Chivo"/>
              <a:sym typeface="Chivo"/>
            </a:endParaRPr>
          </a:p>
        </p:txBody>
      </p:sp>
      <p:sp>
        <p:nvSpPr>
          <p:cNvPr id="657" name="Google Shape;657;p78"/>
          <p:cNvSpPr/>
          <p:nvPr/>
        </p:nvSpPr>
        <p:spPr>
          <a:xfrm rot="-2550734">
            <a:off x="2623890" y="3635663"/>
            <a:ext cx="443509" cy="170559"/>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a:p>
        </p:txBody>
      </p:sp>
      <p:sp>
        <p:nvSpPr>
          <p:cNvPr id="658" name="Google Shape;658;p78"/>
          <p:cNvSpPr/>
          <p:nvPr/>
        </p:nvSpPr>
        <p:spPr>
          <a:xfrm>
            <a:off x="617508" y="2863977"/>
            <a:ext cx="560700" cy="397350"/>
          </a:xfrm>
          <a:prstGeom prst="can">
            <a:avLst>
              <a:gd name="adj" fmla="val 25000"/>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a:p>
        </p:txBody>
      </p:sp>
      <p:sp>
        <p:nvSpPr>
          <p:cNvPr id="659" name="Google Shape;659;p78"/>
          <p:cNvSpPr txBox="1"/>
          <p:nvPr/>
        </p:nvSpPr>
        <p:spPr>
          <a:xfrm>
            <a:off x="344598" y="3284585"/>
            <a:ext cx="1194075" cy="663975"/>
          </a:xfrm>
          <a:prstGeom prst="rect">
            <a:avLst/>
          </a:prstGeom>
          <a:noFill/>
          <a:ln>
            <a:noFill/>
          </a:ln>
        </p:spPr>
        <p:txBody>
          <a:bodyPr spcFirstLastPara="1" wrap="square" lIns="68569" tIns="68569" rIns="68569" bIns="68569" anchor="t" anchorCtr="0">
            <a:noAutofit/>
          </a:bodyPr>
          <a:lstStyle/>
          <a:p>
            <a:pPr algn="ctr"/>
            <a:r>
              <a:rPr lang="en-GB" sz="1050">
                <a:latin typeface="Chivo"/>
                <a:ea typeface="Chivo"/>
                <a:cs typeface="Chivo"/>
                <a:sym typeface="Chivo"/>
              </a:rPr>
              <a:t>Validation Dataset</a:t>
            </a:r>
            <a:endParaRPr sz="1050">
              <a:latin typeface="Chivo"/>
              <a:ea typeface="Chivo"/>
              <a:cs typeface="Chivo"/>
              <a:sym typeface="Chivo"/>
            </a:endParaRPr>
          </a:p>
        </p:txBody>
      </p:sp>
      <p:sp>
        <p:nvSpPr>
          <p:cNvPr id="660" name="Google Shape;660;p78"/>
          <p:cNvSpPr/>
          <p:nvPr/>
        </p:nvSpPr>
        <p:spPr>
          <a:xfrm>
            <a:off x="1707206" y="3983156"/>
            <a:ext cx="989100" cy="482850"/>
          </a:xfrm>
          <a:prstGeom prst="ellipse">
            <a:avLst/>
          </a:prstGeom>
          <a:solidFill>
            <a:srgbClr val="EA9999"/>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pPr algn="ctr"/>
            <a:r>
              <a:rPr lang="en-GB" sz="750"/>
              <a:t>Data Points with Wrong Prediction</a:t>
            </a:r>
            <a:endParaRPr sz="750"/>
          </a:p>
        </p:txBody>
      </p:sp>
      <p:sp>
        <p:nvSpPr>
          <p:cNvPr id="661" name="Google Shape;661;p78"/>
          <p:cNvSpPr/>
          <p:nvPr/>
        </p:nvSpPr>
        <p:spPr>
          <a:xfrm rot="-5402014">
            <a:off x="2747075" y="2674832"/>
            <a:ext cx="384075" cy="125775"/>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a:p>
        </p:txBody>
      </p:sp>
      <p:sp>
        <p:nvSpPr>
          <p:cNvPr id="662" name="Google Shape;662;p78"/>
          <p:cNvSpPr txBox="1"/>
          <p:nvPr/>
        </p:nvSpPr>
        <p:spPr>
          <a:xfrm>
            <a:off x="3156394" y="3451050"/>
            <a:ext cx="2324475" cy="824175"/>
          </a:xfrm>
          <a:prstGeom prst="rect">
            <a:avLst/>
          </a:prstGeom>
          <a:noFill/>
          <a:ln>
            <a:noFill/>
          </a:ln>
        </p:spPr>
        <p:txBody>
          <a:bodyPr spcFirstLastPara="1" wrap="square" lIns="68569" tIns="68569" rIns="68569" bIns="68569" anchor="t" anchorCtr="0">
            <a:noAutofit/>
          </a:bodyPr>
          <a:lstStyle/>
          <a:p>
            <a:r>
              <a:rPr lang="en-GB" sz="1050">
                <a:latin typeface="Chivo"/>
                <a:ea typeface="Chivo"/>
                <a:cs typeface="Chivo"/>
                <a:sym typeface="Chivo"/>
              </a:rPr>
              <a:t>Place in next bag along with some other data points from training dataset (i.e. wrongly classified data has increase chance of being selected)</a:t>
            </a:r>
            <a:endParaRPr sz="1050">
              <a:latin typeface="Chivo"/>
              <a:ea typeface="Chivo"/>
              <a:cs typeface="Chivo"/>
              <a:sym typeface="Chivo"/>
            </a:endParaRPr>
          </a:p>
        </p:txBody>
      </p:sp>
      <p:sp>
        <p:nvSpPr>
          <p:cNvPr id="663" name="Google Shape;663;p78"/>
          <p:cNvSpPr/>
          <p:nvPr/>
        </p:nvSpPr>
        <p:spPr>
          <a:xfrm>
            <a:off x="3766931" y="2692838"/>
            <a:ext cx="989100" cy="482850"/>
          </a:xfrm>
          <a:prstGeom prst="ellipse">
            <a:avLst/>
          </a:prstGeom>
          <a:solidFill>
            <a:srgbClr val="EA9999"/>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pPr algn="ctr"/>
            <a:r>
              <a:rPr lang="en-GB" sz="750"/>
              <a:t>Data Points with Wrong Prediction</a:t>
            </a:r>
            <a:endParaRPr sz="750"/>
          </a:p>
        </p:txBody>
      </p:sp>
      <p:sp>
        <p:nvSpPr>
          <p:cNvPr id="664" name="Google Shape;664;p78"/>
          <p:cNvSpPr/>
          <p:nvPr/>
        </p:nvSpPr>
        <p:spPr>
          <a:xfrm rot="-1014117">
            <a:off x="2511664" y="3162789"/>
            <a:ext cx="1279259" cy="112390"/>
          </a:xfrm>
          <a:prstGeom prst="rightArrow">
            <a:avLst>
              <a:gd name="adj1" fmla="val 50000"/>
              <a:gd name="adj2" fmla="val 50000"/>
            </a:avLst>
          </a:prstGeom>
          <a:noFill/>
          <a:ln w="9525" cap="flat" cmpd="sng">
            <a:solidFill>
              <a:srgbClr val="FF0000"/>
            </a:solidFill>
            <a:prstDash val="solid"/>
            <a:round/>
            <a:headEnd type="none" w="sm" len="sm"/>
            <a:tailEnd type="none" w="sm" len="sm"/>
          </a:ln>
        </p:spPr>
        <p:txBody>
          <a:bodyPr spcFirstLastPara="1" wrap="square" lIns="68569" tIns="68569" rIns="68569" bIns="68569" anchor="ctr" anchorCtr="0">
            <a:noAutofit/>
          </a:bodyPr>
          <a:lstStyle/>
          <a:p>
            <a:endParaRPr sz="1050"/>
          </a:p>
        </p:txBody>
      </p:sp>
      <p:sp>
        <p:nvSpPr>
          <p:cNvPr id="665" name="Google Shape;665;p78"/>
          <p:cNvSpPr/>
          <p:nvPr/>
        </p:nvSpPr>
        <p:spPr>
          <a:xfrm rot="1582606">
            <a:off x="3371585" y="2396297"/>
            <a:ext cx="796134" cy="112296"/>
          </a:xfrm>
          <a:prstGeom prst="rightArrow">
            <a:avLst>
              <a:gd name="adj1" fmla="val 50000"/>
              <a:gd name="adj2" fmla="val 50000"/>
            </a:avLst>
          </a:prstGeom>
          <a:noFill/>
          <a:ln w="9525" cap="flat" cmpd="sng">
            <a:solidFill>
              <a:srgbClr val="FF0000"/>
            </a:solidFill>
            <a:prstDash val="solid"/>
            <a:round/>
            <a:headEnd type="none" w="sm" len="sm"/>
            <a:tailEnd type="none" w="sm" len="sm"/>
          </a:ln>
        </p:spPr>
        <p:txBody>
          <a:bodyPr spcFirstLastPara="1" wrap="square" lIns="68569" tIns="68569" rIns="68569" bIns="68569" anchor="ctr" anchorCtr="0">
            <a:noAutofit/>
          </a:bodyPr>
          <a:lstStyle/>
          <a:p>
            <a:endParaRPr sz="1050"/>
          </a:p>
        </p:txBody>
      </p:sp>
      <p:sp>
        <p:nvSpPr>
          <p:cNvPr id="666" name="Google Shape;666;p78"/>
          <p:cNvSpPr txBox="1"/>
          <p:nvPr/>
        </p:nvSpPr>
        <p:spPr>
          <a:xfrm>
            <a:off x="5155856" y="3101738"/>
            <a:ext cx="1194075" cy="663975"/>
          </a:xfrm>
          <a:prstGeom prst="rect">
            <a:avLst/>
          </a:prstGeom>
          <a:noFill/>
          <a:ln>
            <a:noFill/>
          </a:ln>
        </p:spPr>
        <p:txBody>
          <a:bodyPr spcFirstLastPara="1" wrap="square" lIns="68569" tIns="68569" rIns="68569" bIns="68569" anchor="t" anchorCtr="0">
            <a:noAutofit/>
          </a:bodyPr>
          <a:lstStyle/>
          <a:p>
            <a:pPr algn="ctr"/>
            <a:r>
              <a:rPr lang="en-GB" sz="1050">
                <a:latin typeface="Chivo"/>
                <a:ea typeface="Chivo"/>
                <a:cs typeface="Chivo"/>
                <a:sym typeface="Chivo"/>
              </a:rPr>
              <a:t>Repeat</a:t>
            </a:r>
            <a:endParaRPr sz="1050">
              <a:latin typeface="Chivo"/>
              <a:ea typeface="Chivo"/>
              <a:cs typeface="Chivo"/>
              <a:sym typeface="Chivo"/>
            </a:endParaRPr>
          </a:p>
        </p:txBody>
      </p:sp>
      <p:sp>
        <p:nvSpPr>
          <p:cNvPr id="667" name="Google Shape;667;p78"/>
          <p:cNvSpPr/>
          <p:nvPr/>
        </p:nvSpPr>
        <p:spPr>
          <a:xfrm rot="2162371">
            <a:off x="4782858" y="2977367"/>
            <a:ext cx="624125" cy="143025"/>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a:p>
        </p:txBody>
      </p:sp>
      <p:sp>
        <p:nvSpPr>
          <p:cNvPr id="668" name="Google Shape;668;p78"/>
          <p:cNvSpPr txBox="1"/>
          <p:nvPr/>
        </p:nvSpPr>
        <p:spPr>
          <a:xfrm>
            <a:off x="3964294" y="1989900"/>
            <a:ext cx="2324475" cy="479475"/>
          </a:xfrm>
          <a:prstGeom prst="rect">
            <a:avLst/>
          </a:prstGeom>
          <a:noFill/>
          <a:ln>
            <a:noFill/>
          </a:ln>
        </p:spPr>
        <p:txBody>
          <a:bodyPr spcFirstLastPara="1" wrap="square" lIns="68569" tIns="68569" rIns="68569" bIns="68569" anchor="t" anchorCtr="0">
            <a:noAutofit/>
          </a:bodyPr>
          <a:lstStyle/>
          <a:p>
            <a:pPr algn="ctr"/>
            <a:r>
              <a:rPr lang="en-GB" sz="1050">
                <a:latin typeface="Chivo"/>
                <a:ea typeface="Chivo"/>
                <a:cs typeface="Chivo"/>
                <a:sym typeface="Chivo"/>
              </a:rPr>
              <a:t>Test on validation data on ensemble (Model1 + Model2)</a:t>
            </a:r>
            <a:endParaRPr sz="1050">
              <a:latin typeface="Chivo"/>
              <a:ea typeface="Chivo"/>
              <a:cs typeface="Chivo"/>
              <a:sym typeface="Chivo"/>
            </a:endParaRPr>
          </a:p>
        </p:txBody>
      </p:sp>
      <p:sp>
        <p:nvSpPr>
          <p:cNvPr id="669" name="Google Shape;669;p78"/>
          <p:cNvSpPr txBox="1"/>
          <p:nvPr/>
        </p:nvSpPr>
        <p:spPr>
          <a:xfrm>
            <a:off x="2799428" y="2607216"/>
            <a:ext cx="763200" cy="261000"/>
          </a:xfrm>
          <a:prstGeom prst="rect">
            <a:avLst/>
          </a:prstGeom>
          <a:noFill/>
          <a:ln>
            <a:noFill/>
          </a:ln>
        </p:spPr>
        <p:txBody>
          <a:bodyPr spcFirstLastPara="1" wrap="square" lIns="68569" tIns="68569" rIns="68569" bIns="68569" anchor="t" anchorCtr="0">
            <a:noAutofit/>
          </a:bodyPr>
          <a:lstStyle/>
          <a:p>
            <a:pPr algn="ctr"/>
            <a:r>
              <a:rPr lang="en-GB" sz="1050">
                <a:latin typeface="Chivo"/>
                <a:ea typeface="Chivo"/>
                <a:cs typeface="Chivo"/>
                <a:sym typeface="Chivo"/>
              </a:rPr>
              <a:t>Train</a:t>
            </a:r>
            <a:endParaRPr sz="1050">
              <a:latin typeface="Chivo"/>
              <a:ea typeface="Chivo"/>
              <a:cs typeface="Chivo"/>
              <a:sym typeface="Chivo"/>
            </a:endParaRPr>
          </a:p>
        </p:txBody>
      </p:sp>
      <p:sp>
        <p:nvSpPr>
          <p:cNvPr id="670" name="Google Shape;670;p78"/>
          <p:cNvSpPr txBox="1"/>
          <p:nvPr/>
        </p:nvSpPr>
        <p:spPr>
          <a:xfrm>
            <a:off x="1541321" y="2829713"/>
            <a:ext cx="763200" cy="261000"/>
          </a:xfrm>
          <a:prstGeom prst="rect">
            <a:avLst/>
          </a:prstGeom>
          <a:noFill/>
          <a:ln>
            <a:noFill/>
          </a:ln>
        </p:spPr>
        <p:txBody>
          <a:bodyPr spcFirstLastPara="1" wrap="square" lIns="68569" tIns="68569" rIns="68569" bIns="68569" anchor="t" anchorCtr="0">
            <a:noAutofit/>
          </a:bodyPr>
          <a:lstStyle/>
          <a:p>
            <a:pPr algn="ctr"/>
            <a:r>
              <a:rPr lang="en-GB" sz="1050">
                <a:latin typeface="Chivo"/>
                <a:ea typeface="Chivo"/>
                <a:cs typeface="Chivo"/>
                <a:sym typeface="Chivo"/>
              </a:rPr>
              <a:t>Train</a:t>
            </a:r>
            <a:endParaRPr sz="1050">
              <a:latin typeface="Chivo"/>
              <a:ea typeface="Chivo"/>
              <a:cs typeface="Chivo"/>
              <a:sym typeface="Chivo"/>
            </a:endParaRPr>
          </a:p>
        </p:txBody>
      </p:sp>
      <p:sp>
        <p:nvSpPr>
          <p:cNvPr id="671" name="Google Shape;671;p78"/>
          <p:cNvSpPr txBox="1"/>
          <p:nvPr/>
        </p:nvSpPr>
        <p:spPr>
          <a:xfrm>
            <a:off x="1449334" y="3384525"/>
            <a:ext cx="763200" cy="261000"/>
          </a:xfrm>
          <a:prstGeom prst="rect">
            <a:avLst/>
          </a:prstGeom>
          <a:noFill/>
          <a:ln>
            <a:noFill/>
          </a:ln>
        </p:spPr>
        <p:txBody>
          <a:bodyPr spcFirstLastPara="1" wrap="square" lIns="68569" tIns="68569" rIns="68569" bIns="68569" anchor="t" anchorCtr="0">
            <a:noAutofit/>
          </a:bodyPr>
          <a:lstStyle/>
          <a:p>
            <a:pPr algn="ctr"/>
            <a:r>
              <a:rPr lang="en-GB" sz="1050">
                <a:latin typeface="Chivo"/>
                <a:ea typeface="Chivo"/>
                <a:cs typeface="Chivo"/>
                <a:sym typeface="Chivo"/>
              </a:rPr>
              <a:t>Test on Validation data</a:t>
            </a:r>
            <a:endParaRPr sz="1050">
              <a:latin typeface="Chivo"/>
              <a:ea typeface="Chivo"/>
              <a:cs typeface="Chivo"/>
              <a:sym typeface="Chivo"/>
            </a:endParaRPr>
          </a:p>
        </p:txBody>
      </p:sp>
      <p:sp>
        <p:nvSpPr>
          <p:cNvPr id="672" name="Google Shape;672;p78"/>
          <p:cNvSpPr/>
          <p:nvPr/>
        </p:nvSpPr>
        <p:spPr>
          <a:xfrm rot="5398383">
            <a:off x="1948454" y="3660130"/>
            <a:ext cx="478350" cy="112275"/>
          </a:xfrm>
          <a:prstGeom prst="rightArrow">
            <a:avLst>
              <a:gd name="adj1" fmla="val 50000"/>
              <a:gd name="adj2" fmla="val 50000"/>
            </a:avLst>
          </a:prstGeom>
          <a:noFill/>
          <a:ln w="9525" cap="flat" cmpd="sng">
            <a:solidFill>
              <a:srgbClr val="FF0000"/>
            </a:solidFill>
            <a:prstDash val="solid"/>
            <a:round/>
            <a:headEnd type="none" w="sm" len="sm"/>
            <a:tailEnd type="none" w="sm" len="sm"/>
          </a:ln>
        </p:spPr>
        <p:txBody>
          <a:bodyPr spcFirstLastPara="1" wrap="square" lIns="68569" tIns="68569" rIns="68569" bIns="68569" anchor="ctr" anchorCtr="0">
            <a:noAutofit/>
          </a:bodyPr>
          <a:lstStyle/>
          <a:p>
            <a:endParaRPr sz="1050"/>
          </a:p>
        </p:txBody>
      </p:sp>
      <p:sp>
        <p:nvSpPr>
          <p:cNvPr id="2" name="TextBox 1">
            <a:extLst>
              <a:ext uri="{FF2B5EF4-FFF2-40B4-BE49-F238E27FC236}">
                <a16:creationId xmlns:a16="http://schemas.microsoft.com/office/drawing/2014/main" id="{2602E54B-5F7B-4F0E-9145-A014A8BB127A}"/>
              </a:ext>
            </a:extLst>
          </p:cNvPr>
          <p:cNvSpPr txBox="1"/>
          <p:nvPr/>
        </p:nvSpPr>
        <p:spPr>
          <a:xfrm>
            <a:off x="295519" y="828357"/>
            <a:ext cx="6265865" cy="523220"/>
          </a:xfrm>
          <a:prstGeom prst="rect">
            <a:avLst/>
          </a:prstGeom>
          <a:noFill/>
          <a:ln>
            <a:solidFill>
              <a:schemeClr val="tx1"/>
            </a:solidFill>
            <a:prstDash val="dash"/>
          </a:ln>
        </p:spPr>
        <p:txBody>
          <a:bodyPr wrap="square" rtlCol="0">
            <a:spAutoFit/>
          </a:bodyPr>
          <a:lstStyle/>
          <a:p>
            <a:r>
              <a:rPr lang="en-US">
                <a:latin typeface="Calibri" panose="020F0502020204030204" pitchFamily="34" charset="0"/>
                <a:ea typeface="Chivo"/>
                <a:cs typeface="Calibri" panose="020F0502020204030204" pitchFamily="34" charset="0"/>
                <a:sym typeface="Chivo"/>
              </a:rPr>
              <a:t>Reduces bias by converting multiple weak learning classifiers to one strong learner. </a:t>
            </a:r>
            <a:r>
              <a:rPr lang="en-IN">
                <a:latin typeface="Calibri" panose="020F0502020204030204" pitchFamily="34" charset="0"/>
                <a:cs typeface="Calibri" panose="020F0502020204030204" pitchFamily="34" charset="0"/>
                <a:sym typeface="Chivo"/>
              </a:rPr>
              <a:t>Examples: AdaBoost, </a:t>
            </a:r>
            <a:r>
              <a:rPr lang="en-IN" err="1">
                <a:latin typeface="Calibri" panose="020F0502020204030204" pitchFamily="34" charset="0"/>
                <a:cs typeface="Calibri" panose="020F0502020204030204" pitchFamily="34" charset="0"/>
                <a:sym typeface="Chivo"/>
              </a:rPr>
              <a:t>XGBoost</a:t>
            </a:r>
            <a:r>
              <a:rPr lang="en-IN">
                <a:latin typeface="Calibri" panose="020F0502020204030204" pitchFamily="34" charset="0"/>
                <a:cs typeface="Calibri" panose="020F0502020204030204" pitchFamily="34" charset="0"/>
                <a:sym typeface="Chivo"/>
              </a:rPr>
              <a:t>, LGBM, etc.</a:t>
            </a:r>
            <a:endParaRPr lang="en-US">
              <a:latin typeface="Calibri" panose="020F0502020204030204" pitchFamily="34" charset="0"/>
              <a:cs typeface="Calibri" panose="020F0502020204030204" pitchFamily="34" charset="0"/>
              <a:sym typeface="Chivo"/>
            </a:endParaRPr>
          </a:p>
        </p:txBody>
      </p:sp>
      <p:cxnSp>
        <p:nvCxnSpPr>
          <p:cNvPr id="33" name="Straight Connector 32">
            <a:extLst>
              <a:ext uri="{FF2B5EF4-FFF2-40B4-BE49-F238E27FC236}">
                <a16:creationId xmlns:a16="http://schemas.microsoft.com/office/drawing/2014/main" id="{2906D66F-C79E-4595-8F6A-25903443CF18}"/>
              </a:ext>
            </a:extLst>
          </p:cNvPr>
          <p:cNvCxnSpPr>
            <a:cxnSpLocks/>
          </p:cNvCxnSpPr>
          <p:nvPr/>
        </p:nvCxnSpPr>
        <p:spPr>
          <a:xfrm>
            <a:off x="296616" y="611052"/>
            <a:ext cx="6264767" cy="0"/>
          </a:xfrm>
          <a:prstGeom prst="line">
            <a:avLst/>
          </a:prstGeom>
          <a:ln w="57150">
            <a:solidFill>
              <a:srgbClr val="1F284F"/>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E7DCEC7A-93B8-46EB-9D48-90F5643669C9}"/>
              </a:ext>
            </a:extLst>
          </p:cNvPr>
          <p:cNvCxnSpPr>
            <a:cxnSpLocks/>
          </p:cNvCxnSpPr>
          <p:nvPr/>
        </p:nvCxnSpPr>
        <p:spPr>
          <a:xfrm>
            <a:off x="296616" y="717377"/>
            <a:ext cx="6264767" cy="0"/>
          </a:xfrm>
          <a:prstGeom prst="line">
            <a:avLst/>
          </a:prstGeom>
          <a:ln w="19050">
            <a:solidFill>
              <a:srgbClr val="1F284F"/>
            </a:solidFill>
          </a:ln>
        </p:spPr>
        <p:style>
          <a:lnRef idx="1">
            <a:schemeClr val="accent1"/>
          </a:lnRef>
          <a:fillRef idx="0">
            <a:schemeClr val="accent1"/>
          </a:fillRef>
          <a:effectRef idx="0">
            <a:schemeClr val="accent1"/>
          </a:effectRef>
          <a:fontRef idx="minor">
            <a:schemeClr val="tx1"/>
          </a:fontRef>
        </p:style>
      </p:cxnSp>
      <p:sp>
        <p:nvSpPr>
          <p:cNvPr id="35" name="Title 1">
            <a:extLst>
              <a:ext uri="{FF2B5EF4-FFF2-40B4-BE49-F238E27FC236}">
                <a16:creationId xmlns:a16="http://schemas.microsoft.com/office/drawing/2014/main" id="{5A8731B2-8CD9-49BC-858D-E4FB3220A1D7}"/>
              </a:ext>
            </a:extLst>
          </p:cNvPr>
          <p:cNvSpPr txBox="1">
            <a:spLocks/>
          </p:cNvSpPr>
          <p:nvPr/>
        </p:nvSpPr>
        <p:spPr>
          <a:xfrm>
            <a:off x="259403" y="143823"/>
            <a:ext cx="5892078" cy="467229"/>
          </a:xfrm>
          <a:prstGeom prst="rect">
            <a:avLst/>
          </a:prstGeom>
        </p:spPr>
        <p:txBody>
          <a:bodyPr vert="horz" lIns="51435" tIns="25718" rIns="51435" bIns="25718"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2700">
                <a:latin typeface="Calibri" panose="020F0502020204030204" pitchFamily="34" charset="0"/>
                <a:cs typeface="Calibri" panose="020F0502020204030204" pitchFamily="34" charset="0"/>
              </a:rPr>
              <a:t>Boosting</a:t>
            </a:r>
          </a:p>
        </p:txBody>
      </p:sp>
    </p:spTree>
    <p:extLst>
      <p:ext uri="{BB962C8B-B14F-4D97-AF65-F5344CB8AC3E}">
        <p14:creationId xmlns:p14="http://schemas.microsoft.com/office/powerpoint/2010/main" val="410761891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642"/>
        <p:cNvGrpSpPr/>
        <p:nvPr/>
      </p:nvGrpSpPr>
      <p:grpSpPr>
        <a:xfrm>
          <a:off x="0" y="0"/>
          <a:ext cx="0" cy="0"/>
          <a:chOff x="0" y="0"/>
          <a:chExt cx="0" cy="0"/>
        </a:xfrm>
      </p:grpSpPr>
      <p:sp>
        <p:nvSpPr>
          <p:cNvPr id="36" name="Rectangle 35">
            <a:extLst>
              <a:ext uri="{FF2B5EF4-FFF2-40B4-BE49-F238E27FC236}">
                <a16:creationId xmlns:a16="http://schemas.microsoft.com/office/drawing/2014/main" id="{6D60013F-D469-43B1-BE3D-19AC1EE71FC4}"/>
              </a:ext>
            </a:extLst>
          </p:cNvPr>
          <p:cNvSpPr/>
          <p:nvPr/>
        </p:nvSpPr>
        <p:spPr>
          <a:xfrm>
            <a:off x="297712" y="1462555"/>
            <a:ext cx="6262574" cy="3173239"/>
          </a:xfrm>
          <a:prstGeom prst="rect">
            <a:avLst/>
          </a:prstGeom>
          <a:solidFill>
            <a:schemeClr val="accent3">
              <a:lumMod val="20000"/>
              <a:lumOff val="8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SG" sz="1800">
              <a:latin typeface="Calibri" panose="020F0502020204030204" pitchFamily="34" charset="0"/>
              <a:cs typeface="Calibri" panose="020F0502020204030204" pitchFamily="34" charset="0"/>
            </a:endParaRPr>
          </a:p>
          <a:p>
            <a:pPr algn="ctr"/>
            <a:endParaRPr lang="en-SG" sz="1800">
              <a:latin typeface="Calibri" panose="020F0502020204030204" pitchFamily="34" charset="0"/>
              <a:cs typeface="Calibri" panose="020F0502020204030204" pitchFamily="34" charset="0"/>
            </a:endParaRPr>
          </a:p>
          <a:p>
            <a:pPr algn="ctr"/>
            <a:endParaRPr lang="en-SG" sz="1800">
              <a:latin typeface="Calibri" panose="020F0502020204030204" pitchFamily="34" charset="0"/>
              <a:cs typeface="Calibri" panose="020F0502020204030204" pitchFamily="34" charset="0"/>
            </a:endParaRPr>
          </a:p>
          <a:p>
            <a:pPr algn="ctr"/>
            <a:endParaRPr lang="en-SG" sz="1800">
              <a:latin typeface="Calibri" panose="020F0502020204030204" pitchFamily="34" charset="0"/>
              <a:cs typeface="Calibri" panose="020F0502020204030204" pitchFamily="34" charset="0"/>
            </a:endParaRPr>
          </a:p>
          <a:p>
            <a:pPr algn="ctr"/>
            <a:endParaRPr lang="en-SG" sz="1800">
              <a:latin typeface="Calibri" panose="020F0502020204030204" pitchFamily="34" charset="0"/>
              <a:cs typeface="Calibri" panose="020F0502020204030204" pitchFamily="34" charset="0"/>
            </a:endParaRPr>
          </a:p>
          <a:p>
            <a:pPr algn="ctr"/>
            <a:endParaRPr lang="en-SG" sz="1800">
              <a:latin typeface="Calibri" panose="020F0502020204030204" pitchFamily="34" charset="0"/>
              <a:cs typeface="Calibri" panose="020F0502020204030204" pitchFamily="34" charset="0"/>
            </a:endParaRPr>
          </a:p>
          <a:p>
            <a:pPr algn="ctr"/>
            <a:endParaRPr lang="en-SG" sz="1800">
              <a:latin typeface="Calibri" panose="020F0502020204030204" pitchFamily="34" charset="0"/>
              <a:cs typeface="Calibri" panose="020F0502020204030204" pitchFamily="34" charset="0"/>
            </a:endParaRPr>
          </a:p>
          <a:p>
            <a:pPr algn="ctr"/>
            <a:endParaRPr lang="en-SG" sz="1000">
              <a:latin typeface="Calibri" panose="020F0502020204030204" pitchFamily="34" charset="0"/>
              <a:cs typeface="Calibri" panose="020F0502020204030204" pitchFamily="34" charset="0"/>
            </a:endParaRPr>
          </a:p>
          <a:p>
            <a:pPr algn="ctr"/>
            <a:endParaRPr lang="en-SG" sz="1600">
              <a:latin typeface="Calibri" panose="020F0502020204030204" pitchFamily="34" charset="0"/>
              <a:cs typeface="Calibri" panose="020F0502020204030204" pitchFamily="34" charset="0"/>
            </a:endParaRPr>
          </a:p>
          <a:p>
            <a:pPr algn="ctr"/>
            <a:endParaRPr lang="en-SG" sz="500">
              <a:latin typeface="Calibri" panose="020F0502020204030204" pitchFamily="34" charset="0"/>
              <a:cs typeface="Calibri" panose="020F0502020204030204" pitchFamily="34" charset="0"/>
            </a:endParaRPr>
          </a:p>
          <a:p>
            <a:pPr algn="ctr"/>
            <a:endParaRPr lang="en-SG"/>
          </a:p>
          <a:p>
            <a:pPr algn="ctr"/>
            <a:endParaRPr lang="en-SG"/>
          </a:p>
        </p:txBody>
      </p:sp>
      <p:sp>
        <p:nvSpPr>
          <p:cNvPr id="2" name="TextBox 1">
            <a:extLst>
              <a:ext uri="{FF2B5EF4-FFF2-40B4-BE49-F238E27FC236}">
                <a16:creationId xmlns:a16="http://schemas.microsoft.com/office/drawing/2014/main" id="{2602E54B-5F7B-4F0E-9145-A014A8BB127A}"/>
              </a:ext>
            </a:extLst>
          </p:cNvPr>
          <p:cNvSpPr txBox="1"/>
          <p:nvPr/>
        </p:nvSpPr>
        <p:spPr>
          <a:xfrm>
            <a:off x="295519" y="828357"/>
            <a:ext cx="6265865" cy="523220"/>
          </a:xfrm>
          <a:prstGeom prst="rect">
            <a:avLst/>
          </a:prstGeom>
          <a:noFill/>
          <a:ln>
            <a:solidFill>
              <a:schemeClr val="tx1"/>
            </a:solidFill>
            <a:prstDash val="dash"/>
          </a:ln>
        </p:spPr>
        <p:txBody>
          <a:bodyPr wrap="square" rtlCol="0">
            <a:spAutoFit/>
          </a:bodyPr>
          <a:lstStyle/>
          <a:p>
            <a:r>
              <a:rPr lang="en-US">
                <a:latin typeface="Calibri" panose="020F0502020204030204" pitchFamily="34" charset="0"/>
                <a:cs typeface="Calibri" panose="020F0502020204030204" pitchFamily="34" charset="0"/>
              </a:rPr>
              <a:t>AdaBoost is adaptive in the sense that subsequent weak learners are tweaked in favor of those instances misclassified by previous classifiers</a:t>
            </a:r>
            <a:endParaRPr lang="en-IN">
              <a:latin typeface="Calibri" panose="020F0502020204030204" pitchFamily="34" charset="0"/>
              <a:cs typeface="Calibri" panose="020F0502020204030204" pitchFamily="34" charset="0"/>
            </a:endParaRPr>
          </a:p>
        </p:txBody>
      </p:sp>
      <p:cxnSp>
        <p:nvCxnSpPr>
          <p:cNvPr id="33" name="Straight Connector 32">
            <a:extLst>
              <a:ext uri="{FF2B5EF4-FFF2-40B4-BE49-F238E27FC236}">
                <a16:creationId xmlns:a16="http://schemas.microsoft.com/office/drawing/2014/main" id="{2906D66F-C79E-4595-8F6A-25903443CF18}"/>
              </a:ext>
            </a:extLst>
          </p:cNvPr>
          <p:cNvCxnSpPr>
            <a:cxnSpLocks/>
          </p:cNvCxnSpPr>
          <p:nvPr/>
        </p:nvCxnSpPr>
        <p:spPr>
          <a:xfrm>
            <a:off x="296616" y="611052"/>
            <a:ext cx="6264767" cy="0"/>
          </a:xfrm>
          <a:prstGeom prst="line">
            <a:avLst/>
          </a:prstGeom>
          <a:ln w="57150">
            <a:solidFill>
              <a:srgbClr val="1F284F"/>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E7DCEC7A-93B8-46EB-9D48-90F5643669C9}"/>
              </a:ext>
            </a:extLst>
          </p:cNvPr>
          <p:cNvCxnSpPr>
            <a:cxnSpLocks/>
          </p:cNvCxnSpPr>
          <p:nvPr/>
        </p:nvCxnSpPr>
        <p:spPr>
          <a:xfrm>
            <a:off x="296616" y="717377"/>
            <a:ext cx="6264767" cy="0"/>
          </a:xfrm>
          <a:prstGeom prst="line">
            <a:avLst/>
          </a:prstGeom>
          <a:ln w="19050">
            <a:solidFill>
              <a:srgbClr val="1F284F"/>
            </a:solidFill>
          </a:ln>
        </p:spPr>
        <p:style>
          <a:lnRef idx="1">
            <a:schemeClr val="accent1"/>
          </a:lnRef>
          <a:fillRef idx="0">
            <a:schemeClr val="accent1"/>
          </a:fillRef>
          <a:effectRef idx="0">
            <a:schemeClr val="accent1"/>
          </a:effectRef>
          <a:fontRef idx="minor">
            <a:schemeClr val="tx1"/>
          </a:fontRef>
        </p:style>
      </p:cxnSp>
      <p:sp>
        <p:nvSpPr>
          <p:cNvPr id="35" name="Title 1">
            <a:extLst>
              <a:ext uri="{FF2B5EF4-FFF2-40B4-BE49-F238E27FC236}">
                <a16:creationId xmlns:a16="http://schemas.microsoft.com/office/drawing/2014/main" id="{5A8731B2-8CD9-49BC-858D-E4FB3220A1D7}"/>
              </a:ext>
            </a:extLst>
          </p:cNvPr>
          <p:cNvSpPr txBox="1">
            <a:spLocks/>
          </p:cNvSpPr>
          <p:nvPr/>
        </p:nvSpPr>
        <p:spPr>
          <a:xfrm>
            <a:off x="259403" y="143823"/>
            <a:ext cx="5892078" cy="467229"/>
          </a:xfrm>
          <a:prstGeom prst="rect">
            <a:avLst/>
          </a:prstGeom>
        </p:spPr>
        <p:txBody>
          <a:bodyPr vert="horz" lIns="51435" tIns="25718" rIns="51435" bIns="25718"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2700">
                <a:latin typeface="Calibri" panose="020F0502020204030204" pitchFamily="34" charset="0"/>
                <a:cs typeface="Calibri" panose="020F0502020204030204" pitchFamily="34" charset="0"/>
              </a:rPr>
              <a:t>AdaBoost- Adaptive Boosting</a:t>
            </a:r>
          </a:p>
        </p:txBody>
      </p:sp>
      <p:pic>
        <p:nvPicPr>
          <p:cNvPr id="37" name="Google Shape;678;p79">
            <a:extLst>
              <a:ext uri="{FF2B5EF4-FFF2-40B4-BE49-F238E27FC236}">
                <a16:creationId xmlns:a16="http://schemas.microsoft.com/office/drawing/2014/main" id="{8D13A6AF-4D77-458D-ABE0-B74352199EA0}"/>
              </a:ext>
            </a:extLst>
          </p:cNvPr>
          <p:cNvPicPr preferRelativeResize="0"/>
          <p:nvPr/>
        </p:nvPicPr>
        <p:blipFill rotWithShape="1">
          <a:blip r:embed="rId3">
            <a:alphaModFix/>
          </a:blip>
          <a:srcRect t="6751"/>
          <a:stretch/>
        </p:blipFill>
        <p:spPr>
          <a:xfrm>
            <a:off x="1152374" y="1875751"/>
            <a:ext cx="4640624" cy="1213622"/>
          </a:xfrm>
          <a:prstGeom prst="rect">
            <a:avLst/>
          </a:prstGeom>
          <a:noFill/>
          <a:ln>
            <a:noFill/>
          </a:ln>
        </p:spPr>
      </p:pic>
      <p:sp>
        <p:nvSpPr>
          <p:cNvPr id="38" name="Google Shape;679;p79">
            <a:extLst>
              <a:ext uri="{FF2B5EF4-FFF2-40B4-BE49-F238E27FC236}">
                <a16:creationId xmlns:a16="http://schemas.microsoft.com/office/drawing/2014/main" id="{1EFA621C-E62E-451B-9AF3-CB3858EC0271}"/>
              </a:ext>
            </a:extLst>
          </p:cNvPr>
          <p:cNvSpPr txBox="1"/>
          <p:nvPr/>
        </p:nvSpPr>
        <p:spPr>
          <a:xfrm>
            <a:off x="1383956" y="1596525"/>
            <a:ext cx="1060875" cy="279225"/>
          </a:xfrm>
          <a:prstGeom prst="rect">
            <a:avLst/>
          </a:prstGeom>
          <a:noFill/>
          <a:ln>
            <a:noFill/>
          </a:ln>
        </p:spPr>
        <p:txBody>
          <a:bodyPr spcFirstLastPara="1" wrap="square" lIns="68569" tIns="68569" rIns="68569" bIns="68569" anchor="t" anchorCtr="0">
            <a:noAutofit/>
          </a:bodyPr>
          <a:lstStyle/>
          <a:p>
            <a:r>
              <a:rPr lang="en-GB" sz="1050" b="1">
                <a:latin typeface="Chivo"/>
                <a:ea typeface="Chivo"/>
                <a:cs typeface="Chivo"/>
                <a:sym typeface="Chivo"/>
              </a:rPr>
              <a:t>Iteration 1</a:t>
            </a:r>
            <a:endParaRPr sz="1050" b="1">
              <a:latin typeface="Chivo"/>
              <a:ea typeface="Chivo"/>
              <a:cs typeface="Chivo"/>
              <a:sym typeface="Chivo"/>
            </a:endParaRPr>
          </a:p>
        </p:txBody>
      </p:sp>
      <p:sp>
        <p:nvSpPr>
          <p:cNvPr id="39" name="Google Shape;680;p79">
            <a:extLst>
              <a:ext uri="{FF2B5EF4-FFF2-40B4-BE49-F238E27FC236}">
                <a16:creationId xmlns:a16="http://schemas.microsoft.com/office/drawing/2014/main" id="{ECDA7905-B696-42B2-8181-26E0967B029D}"/>
              </a:ext>
            </a:extLst>
          </p:cNvPr>
          <p:cNvSpPr txBox="1"/>
          <p:nvPr/>
        </p:nvSpPr>
        <p:spPr>
          <a:xfrm>
            <a:off x="2993494" y="1596525"/>
            <a:ext cx="1060875" cy="279225"/>
          </a:xfrm>
          <a:prstGeom prst="rect">
            <a:avLst/>
          </a:prstGeom>
          <a:noFill/>
          <a:ln>
            <a:noFill/>
          </a:ln>
        </p:spPr>
        <p:txBody>
          <a:bodyPr spcFirstLastPara="1" wrap="square" lIns="68569" tIns="68569" rIns="68569" bIns="68569" anchor="t" anchorCtr="0">
            <a:noAutofit/>
          </a:bodyPr>
          <a:lstStyle/>
          <a:p>
            <a:r>
              <a:rPr lang="en-GB" sz="1050" b="1">
                <a:latin typeface="Chivo"/>
                <a:ea typeface="Chivo"/>
                <a:cs typeface="Chivo"/>
                <a:sym typeface="Chivo"/>
              </a:rPr>
              <a:t>Iteration 2</a:t>
            </a:r>
            <a:endParaRPr sz="1050" b="1">
              <a:latin typeface="Chivo"/>
              <a:ea typeface="Chivo"/>
              <a:cs typeface="Chivo"/>
              <a:sym typeface="Chivo"/>
            </a:endParaRPr>
          </a:p>
        </p:txBody>
      </p:sp>
      <p:sp>
        <p:nvSpPr>
          <p:cNvPr id="40" name="Google Shape;681;p79">
            <a:extLst>
              <a:ext uri="{FF2B5EF4-FFF2-40B4-BE49-F238E27FC236}">
                <a16:creationId xmlns:a16="http://schemas.microsoft.com/office/drawing/2014/main" id="{4E106EEE-412B-4C96-9C67-2E670C722D4F}"/>
              </a:ext>
            </a:extLst>
          </p:cNvPr>
          <p:cNvSpPr txBox="1"/>
          <p:nvPr/>
        </p:nvSpPr>
        <p:spPr>
          <a:xfrm>
            <a:off x="4698919" y="1596525"/>
            <a:ext cx="1060875" cy="279225"/>
          </a:xfrm>
          <a:prstGeom prst="rect">
            <a:avLst/>
          </a:prstGeom>
          <a:noFill/>
          <a:ln>
            <a:noFill/>
          </a:ln>
        </p:spPr>
        <p:txBody>
          <a:bodyPr spcFirstLastPara="1" wrap="square" lIns="68569" tIns="68569" rIns="68569" bIns="68569" anchor="t" anchorCtr="0">
            <a:noAutofit/>
          </a:bodyPr>
          <a:lstStyle/>
          <a:p>
            <a:r>
              <a:rPr lang="en-GB" sz="1050" b="1">
                <a:latin typeface="Chivo"/>
                <a:ea typeface="Chivo"/>
                <a:cs typeface="Chivo"/>
                <a:sym typeface="Chivo"/>
              </a:rPr>
              <a:t>Iteration 3</a:t>
            </a:r>
            <a:endParaRPr sz="1050" b="1">
              <a:latin typeface="Chivo"/>
              <a:ea typeface="Chivo"/>
              <a:cs typeface="Chivo"/>
              <a:sym typeface="Chivo"/>
            </a:endParaRPr>
          </a:p>
        </p:txBody>
      </p:sp>
      <p:sp>
        <p:nvSpPr>
          <p:cNvPr id="41" name="Google Shape;682;p79">
            <a:extLst>
              <a:ext uri="{FF2B5EF4-FFF2-40B4-BE49-F238E27FC236}">
                <a16:creationId xmlns:a16="http://schemas.microsoft.com/office/drawing/2014/main" id="{8B7C9882-85B0-42F9-9984-D5DEDA15ECDF}"/>
              </a:ext>
            </a:extLst>
          </p:cNvPr>
          <p:cNvSpPr/>
          <p:nvPr/>
        </p:nvSpPr>
        <p:spPr>
          <a:xfrm>
            <a:off x="1038075" y="3032231"/>
            <a:ext cx="4848075" cy="169875"/>
          </a:xfrm>
          <a:prstGeom prst="leftRightArrow">
            <a:avLst>
              <a:gd name="adj1" fmla="val 50000"/>
              <a:gd name="adj2" fmla="val 50000"/>
            </a:avLst>
          </a:prstGeom>
          <a:solidFill>
            <a:srgbClr val="FF0000"/>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a:p>
        </p:txBody>
      </p:sp>
      <p:pic>
        <p:nvPicPr>
          <p:cNvPr id="42" name="Google Shape;683;p79">
            <a:extLst>
              <a:ext uri="{FF2B5EF4-FFF2-40B4-BE49-F238E27FC236}">
                <a16:creationId xmlns:a16="http://schemas.microsoft.com/office/drawing/2014/main" id="{A05FC4C9-01D4-4A3C-8093-06101A312608}"/>
              </a:ext>
            </a:extLst>
          </p:cNvPr>
          <p:cNvPicPr preferRelativeResize="0"/>
          <p:nvPr/>
        </p:nvPicPr>
        <p:blipFill>
          <a:blip r:embed="rId4">
            <a:alphaModFix/>
          </a:blip>
          <a:stretch>
            <a:fillRect/>
          </a:stretch>
        </p:blipFill>
        <p:spPr>
          <a:xfrm>
            <a:off x="2865076" y="3267751"/>
            <a:ext cx="1301156" cy="1147556"/>
          </a:xfrm>
          <a:prstGeom prst="rect">
            <a:avLst/>
          </a:prstGeom>
          <a:noFill/>
          <a:ln>
            <a:noFill/>
          </a:ln>
        </p:spPr>
      </p:pic>
      <p:sp>
        <p:nvSpPr>
          <p:cNvPr id="43" name="Google Shape;684;p79">
            <a:extLst>
              <a:ext uri="{FF2B5EF4-FFF2-40B4-BE49-F238E27FC236}">
                <a16:creationId xmlns:a16="http://schemas.microsoft.com/office/drawing/2014/main" id="{2B4FE504-7D0C-4640-9879-B2103D2E5426}"/>
              </a:ext>
            </a:extLst>
          </p:cNvPr>
          <p:cNvSpPr txBox="1"/>
          <p:nvPr/>
        </p:nvSpPr>
        <p:spPr>
          <a:xfrm>
            <a:off x="4235044" y="3644766"/>
            <a:ext cx="2387700" cy="279225"/>
          </a:xfrm>
          <a:prstGeom prst="rect">
            <a:avLst/>
          </a:prstGeom>
          <a:noFill/>
          <a:ln>
            <a:noFill/>
          </a:ln>
        </p:spPr>
        <p:txBody>
          <a:bodyPr spcFirstLastPara="1" wrap="square" lIns="68569" tIns="68569" rIns="68569" bIns="68569" anchor="t" anchorCtr="0">
            <a:noAutofit/>
          </a:bodyPr>
          <a:lstStyle/>
          <a:p>
            <a:r>
              <a:rPr lang="en-GB" sz="1050" b="1">
                <a:latin typeface="Chivo"/>
                <a:ea typeface="Chivo"/>
                <a:cs typeface="Chivo"/>
                <a:sym typeface="Chivo"/>
              </a:rPr>
              <a:t>Final Classifier/</a:t>
            </a:r>
            <a:endParaRPr sz="1050" b="1">
              <a:latin typeface="Chivo"/>
              <a:ea typeface="Chivo"/>
              <a:cs typeface="Chivo"/>
              <a:sym typeface="Chivo"/>
            </a:endParaRPr>
          </a:p>
          <a:p>
            <a:r>
              <a:rPr lang="en-GB" sz="1050" b="1">
                <a:latin typeface="Chivo"/>
                <a:ea typeface="Chivo"/>
                <a:cs typeface="Chivo"/>
                <a:sym typeface="Chivo"/>
              </a:rPr>
              <a:t>Strong Classifier</a:t>
            </a:r>
            <a:endParaRPr sz="1050" b="1">
              <a:latin typeface="Chivo"/>
              <a:ea typeface="Chivo"/>
              <a:cs typeface="Chivo"/>
              <a:sym typeface="Chivo"/>
            </a:endParaRPr>
          </a:p>
        </p:txBody>
      </p:sp>
    </p:spTree>
    <p:extLst>
      <p:ext uri="{BB962C8B-B14F-4D97-AF65-F5344CB8AC3E}">
        <p14:creationId xmlns:p14="http://schemas.microsoft.com/office/powerpoint/2010/main" val="351874020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F698FB2-EE6E-E74B-AB6E-00494CB031DA}"/>
              </a:ext>
            </a:extLst>
          </p:cNvPr>
          <p:cNvSpPr/>
          <p:nvPr/>
        </p:nvSpPr>
        <p:spPr>
          <a:xfrm>
            <a:off x="3311820" y="2417862"/>
            <a:ext cx="234360" cy="307777"/>
          </a:xfrm>
          <a:prstGeom prst="rect">
            <a:avLst/>
          </a:prstGeom>
        </p:spPr>
        <p:txBody>
          <a:bodyPr wrap="none">
            <a:spAutoFit/>
          </a:bodyPr>
          <a:lstStyle/>
          <a:p>
            <a:r>
              <a:rPr lang="en-SG"/>
              <a:t> </a:t>
            </a:r>
            <a:endParaRPr lang="en-US"/>
          </a:p>
        </p:txBody>
      </p:sp>
      <p:sp>
        <p:nvSpPr>
          <p:cNvPr id="7" name="Rectangle 6">
            <a:extLst>
              <a:ext uri="{FF2B5EF4-FFF2-40B4-BE49-F238E27FC236}">
                <a16:creationId xmlns:a16="http://schemas.microsoft.com/office/drawing/2014/main" id="{4717D3AA-30CB-5343-A5EE-6046141CD98D}"/>
              </a:ext>
            </a:extLst>
          </p:cNvPr>
          <p:cNvSpPr/>
          <p:nvPr/>
        </p:nvSpPr>
        <p:spPr>
          <a:xfrm>
            <a:off x="3311820" y="2417862"/>
            <a:ext cx="234360" cy="307777"/>
          </a:xfrm>
          <a:prstGeom prst="rect">
            <a:avLst/>
          </a:prstGeom>
        </p:spPr>
        <p:txBody>
          <a:bodyPr wrap="none">
            <a:spAutoFit/>
          </a:bodyPr>
          <a:lstStyle/>
          <a:p>
            <a:r>
              <a:rPr lang="en-SG"/>
              <a:t> </a:t>
            </a:r>
            <a:endParaRPr lang="en-US"/>
          </a:p>
        </p:txBody>
      </p:sp>
      <p:sp>
        <p:nvSpPr>
          <p:cNvPr id="8" name="Rectangle 7">
            <a:extLst>
              <a:ext uri="{FF2B5EF4-FFF2-40B4-BE49-F238E27FC236}">
                <a16:creationId xmlns:a16="http://schemas.microsoft.com/office/drawing/2014/main" id="{79F8D7DC-CFAC-9241-87E3-292C2ABA8B87}"/>
              </a:ext>
            </a:extLst>
          </p:cNvPr>
          <p:cNvSpPr/>
          <p:nvPr/>
        </p:nvSpPr>
        <p:spPr>
          <a:xfrm>
            <a:off x="3311820" y="2417862"/>
            <a:ext cx="234360" cy="307777"/>
          </a:xfrm>
          <a:prstGeom prst="rect">
            <a:avLst/>
          </a:prstGeom>
        </p:spPr>
        <p:txBody>
          <a:bodyPr wrap="none">
            <a:spAutoFit/>
          </a:bodyPr>
          <a:lstStyle/>
          <a:p>
            <a:r>
              <a:rPr lang="en-SG"/>
              <a:t> </a:t>
            </a:r>
            <a:endParaRPr lang="en-US"/>
          </a:p>
        </p:txBody>
      </p:sp>
      <p:sp>
        <p:nvSpPr>
          <p:cNvPr id="9" name="Rectangle 8">
            <a:extLst>
              <a:ext uri="{FF2B5EF4-FFF2-40B4-BE49-F238E27FC236}">
                <a16:creationId xmlns:a16="http://schemas.microsoft.com/office/drawing/2014/main" id="{6B5DF223-A05D-944E-A25D-786BD8A97980}"/>
              </a:ext>
            </a:extLst>
          </p:cNvPr>
          <p:cNvSpPr/>
          <p:nvPr/>
        </p:nvSpPr>
        <p:spPr>
          <a:xfrm>
            <a:off x="3311820" y="2417862"/>
            <a:ext cx="234360" cy="307777"/>
          </a:xfrm>
          <a:prstGeom prst="rect">
            <a:avLst/>
          </a:prstGeom>
        </p:spPr>
        <p:txBody>
          <a:bodyPr wrap="none">
            <a:spAutoFit/>
          </a:bodyPr>
          <a:lstStyle/>
          <a:p>
            <a:r>
              <a:rPr lang="en-SG"/>
              <a:t> </a:t>
            </a:r>
            <a:endParaRPr lang="en-US"/>
          </a:p>
        </p:txBody>
      </p:sp>
      <p:cxnSp>
        <p:nvCxnSpPr>
          <p:cNvPr id="10" name="Straight Connector 9">
            <a:extLst>
              <a:ext uri="{FF2B5EF4-FFF2-40B4-BE49-F238E27FC236}">
                <a16:creationId xmlns:a16="http://schemas.microsoft.com/office/drawing/2014/main" id="{0113B048-B5E9-4BB8-81CF-47FFB27CCA14}"/>
              </a:ext>
            </a:extLst>
          </p:cNvPr>
          <p:cNvCxnSpPr>
            <a:cxnSpLocks/>
          </p:cNvCxnSpPr>
          <p:nvPr/>
        </p:nvCxnSpPr>
        <p:spPr>
          <a:xfrm>
            <a:off x="296616" y="611052"/>
            <a:ext cx="6264767" cy="0"/>
          </a:xfrm>
          <a:prstGeom prst="line">
            <a:avLst/>
          </a:prstGeom>
          <a:ln w="57150">
            <a:solidFill>
              <a:srgbClr val="1F284F"/>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3D633CAD-E1FD-4617-8D8C-44D854DC9D2C}"/>
              </a:ext>
            </a:extLst>
          </p:cNvPr>
          <p:cNvCxnSpPr>
            <a:cxnSpLocks/>
          </p:cNvCxnSpPr>
          <p:nvPr/>
        </p:nvCxnSpPr>
        <p:spPr>
          <a:xfrm>
            <a:off x="296616" y="717377"/>
            <a:ext cx="6264767" cy="0"/>
          </a:xfrm>
          <a:prstGeom prst="line">
            <a:avLst/>
          </a:prstGeom>
          <a:ln w="19050">
            <a:solidFill>
              <a:srgbClr val="1F284F"/>
            </a:solidFill>
          </a:ln>
        </p:spPr>
        <p:style>
          <a:lnRef idx="1">
            <a:schemeClr val="accent1"/>
          </a:lnRef>
          <a:fillRef idx="0">
            <a:schemeClr val="accent1"/>
          </a:fillRef>
          <a:effectRef idx="0">
            <a:schemeClr val="accent1"/>
          </a:effectRef>
          <a:fontRef idx="minor">
            <a:schemeClr val="tx1"/>
          </a:fontRef>
        </p:style>
      </p:cxnSp>
      <p:sp>
        <p:nvSpPr>
          <p:cNvPr id="12" name="Title 1">
            <a:extLst>
              <a:ext uri="{FF2B5EF4-FFF2-40B4-BE49-F238E27FC236}">
                <a16:creationId xmlns:a16="http://schemas.microsoft.com/office/drawing/2014/main" id="{4F2D2B79-F6DE-4438-B52B-C5C2D3B7D752}"/>
              </a:ext>
            </a:extLst>
          </p:cNvPr>
          <p:cNvSpPr txBox="1">
            <a:spLocks/>
          </p:cNvSpPr>
          <p:nvPr/>
        </p:nvSpPr>
        <p:spPr>
          <a:xfrm>
            <a:off x="259402" y="143823"/>
            <a:ext cx="6301981" cy="467229"/>
          </a:xfrm>
          <a:prstGeom prst="rect">
            <a:avLst/>
          </a:prstGeom>
        </p:spPr>
        <p:txBody>
          <a:bodyPr vert="horz" lIns="51435" tIns="25718" rIns="51435" bIns="25718"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1800">
                <a:latin typeface="Calibri" panose="020F0502020204030204" pitchFamily="34" charset="0"/>
                <a:cs typeface="Calibri" panose="020F0502020204030204" pitchFamily="34" charset="0"/>
              </a:rPr>
              <a:t>Why is Bagging + Boosting (Random Forest + AdaBoost) better?</a:t>
            </a:r>
          </a:p>
        </p:txBody>
      </p:sp>
      <p:grpSp>
        <p:nvGrpSpPr>
          <p:cNvPr id="21" name="Group 20">
            <a:extLst>
              <a:ext uri="{FF2B5EF4-FFF2-40B4-BE49-F238E27FC236}">
                <a16:creationId xmlns:a16="http://schemas.microsoft.com/office/drawing/2014/main" id="{C850E6E6-2E90-4C71-826A-190CC02D0955}"/>
              </a:ext>
            </a:extLst>
          </p:cNvPr>
          <p:cNvGrpSpPr/>
          <p:nvPr/>
        </p:nvGrpSpPr>
        <p:grpSpPr>
          <a:xfrm>
            <a:off x="296616" y="974894"/>
            <a:ext cx="3175194" cy="2270385"/>
            <a:chOff x="1758031" y="2076418"/>
            <a:chExt cx="3598741" cy="2723537"/>
          </a:xfrm>
        </p:grpSpPr>
        <p:sp>
          <p:nvSpPr>
            <p:cNvPr id="22" name="Parallelogram 21">
              <a:extLst>
                <a:ext uri="{FF2B5EF4-FFF2-40B4-BE49-F238E27FC236}">
                  <a16:creationId xmlns:a16="http://schemas.microsoft.com/office/drawing/2014/main" id="{EB32F254-C2BE-4108-8332-5F63ED263C9B}"/>
                </a:ext>
              </a:extLst>
            </p:cNvPr>
            <p:cNvSpPr/>
            <p:nvPr/>
          </p:nvSpPr>
          <p:spPr>
            <a:xfrm>
              <a:off x="1758031" y="2882665"/>
              <a:ext cx="1722716" cy="1917290"/>
            </a:xfrm>
            <a:prstGeom prst="parallelogram">
              <a:avLst>
                <a:gd name="adj" fmla="val 33824"/>
              </a:avLst>
            </a:prstGeom>
            <a:solidFill>
              <a:srgbClr val="5B9BD5">
                <a:lumMod val="60000"/>
                <a:lumOff val="40000"/>
              </a:srgbClr>
            </a:solidFill>
            <a:ln w="19050" cap="flat" cmpd="sng" algn="ctr">
              <a:noFill/>
              <a:prstDash val="dash"/>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en-US" sz="1400" b="1" i="0" u="none" strike="noStrike" kern="1200" cap="none" spc="0" normalizeH="0" baseline="0" noProof="0">
                  <a:ln>
                    <a:noFill/>
                  </a:ln>
                  <a:solidFill>
                    <a:schemeClr val="bg1"/>
                  </a:solidFill>
                  <a:effectLst/>
                  <a:uLnTx/>
                  <a:uFillTx/>
                  <a:latin typeface="Calibri" panose="020F0502020204030204" pitchFamily="34" charset="0"/>
                  <a:cs typeface="Calibri" panose="020F0502020204030204" pitchFamily="34" charset="0"/>
                </a:rPr>
                <a:t>Variance</a:t>
              </a:r>
            </a:p>
            <a:p>
              <a:pPr marL="0" marR="0" lvl="0" indent="0" algn="ctr" defTabSz="914400" rtl="0" eaLnBrk="1" fontAlgn="auto" latinLnBrk="0" hangingPunct="1">
                <a:lnSpc>
                  <a:spcPct val="120000"/>
                </a:lnSpc>
                <a:spcBef>
                  <a:spcPts val="0"/>
                </a:spcBef>
                <a:spcAft>
                  <a:spcPts val="0"/>
                </a:spcAft>
                <a:buClrTx/>
                <a:buSzTx/>
                <a:buFontTx/>
                <a:buNone/>
                <a:tabLst/>
                <a:defRPr/>
              </a:pPr>
              <a:endParaRPr kumimoji="0" lang="en-US" sz="1400" b="1" i="0" u="none" strike="noStrike" kern="1200" cap="none" spc="0" normalizeH="0" baseline="0" noProof="0">
                <a:ln>
                  <a:noFill/>
                </a:ln>
                <a:solidFill>
                  <a:schemeClr val="bg1"/>
                </a:solidFill>
                <a:effectLst/>
                <a:uLnTx/>
                <a:uFillTx/>
                <a:latin typeface="Calibri" panose="020F0502020204030204" pitchFamily="34" charset="0"/>
                <a:cs typeface="Calibri" panose="020F0502020204030204" pitchFamily="34" charset="0"/>
              </a:endParaRPr>
            </a:p>
          </p:txBody>
        </p:sp>
        <p:sp>
          <p:nvSpPr>
            <p:cNvPr id="23" name="Parallelogram 22">
              <a:extLst>
                <a:ext uri="{FF2B5EF4-FFF2-40B4-BE49-F238E27FC236}">
                  <a16:creationId xmlns:a16="http://schemas.microsoft.com/office/drawing/2014/main" id="{5192AEF2-D45E-44EE-B49A-2389FE0F68CA}"/>
                </a:ext>
              </a:extLst>
            </p:cNvPr>
            <p:cNvSpPr/>
            <p:nvPr/>
          </p:nvSpPr>
          <p:spPr>
            <a:xfrm>
              <a:off x="3154343" y="2076418"/>
              <a:ext cx="1484670" cy="1917291"/>
            </a:xfrm>
            <a:prstGeom prst="parallelogram">
              <a:avLst>
                <a:gd name="adj" fmla="val 33824"/>
              </a:avLst>
            </a:prstGeom>
            <a:solidFill>
              <a:srgbClr val="5B9BD5">
                <a:lumMod val="75000"/>
              </a:srgbClr>
            </a:solidFill>
            <a:ln w="19050" cap="flat" cmpd="sng" algn="ctr">
              <a:noFill/>
              <a:prstDash val="dash"/>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en-US" sz="2000" b="1" i="0" u="none" strike="noStrike" kern="1200" cap="none" spc="0" normalizeH="0" baseline="0" noProof="0">
                  <a:ln>
                    <a:noFill/>
                  </a:ln>
                  <a:solidFill>
                    <a:schemeClr val="bg1"/>
                  </a:solidFill>
                  <a:effectLst/>
                  <a:uLnTx/>
                  <a:uFillTx/>
                  <a:latin typeface="Calibri" panose="020F0502020204030204" pitchFamily="34" charset="0"/>
                  <a:cs typeface="Calibri" panose="020F0502020204030204" pitchFamily="34" charset="0"/>
                </a:rPr>
                <a:t>  </a:t>
              </a:r>
              <a:r>
                <a:rPr kumimoji="0" lang="en-US" b="1" i="0" u="none" strike="noStrike" kern="1200" cap="none" spc="0" normalizeH="0" baseline="0" noProof="0">
                  <a:ln>
                    <a:noFill/>
                  </a:ln>
                  <a:solidFill>
                    <a:schemeClr val="bg1"/>
                  </a:solidFill>
                  <a:effectLst/>
                  <a:uLnTx/>
                  <a:uFillTx/>
                  <a:latin typeface="Calibri" panose="020F0502020204030204" pitchFamily="34" charset="0"/>
                  <a:cs typeface="Calibri" panose="020F0502020204030204" pitchFamily="34" charset="0"/>
                </a:rPr>
                <a:t>Bias</a:t>
              </a:r>
              <a:endParaRPr kumimoji="0" lang="en-US" sz="2000" b="1" i="0" u="none" strike="noStrike" kern="1200" cap="none" spc="0" normalizeH="0" baseline="0" noProof="0">
                <a:ln>
                  <a:noFill/>
                </a:ln>
                <a:solidFill>
                  <a:schemeClr val="bg1"/>
                </a:solidFill>
                <a:effectLst/>
                <a:uLnTx/>
                <a:uFillTx/>
                <a:latin typeface="Calibri" panose="020F0502020204030204" pitchFamily="34" charset="0"/>
                <a:cs typeface="Calibri" panose="020F0502020204030204" pitchFamily="34" charset="0"/>
              </a:endParaRPr>
            </a:p>
            <a:p>
              <a:pPr marL="0" marR="0" lvl="0" indent="0" algn="ctr" defTabSz="914400" rtl="0" eaLnBrk="1" fontAlgn="auto" latinLnBrk="0" hangingPunct="1">
                <a:lnSpc>
                  <a:spcPct val="120000"/>
                </a:lnSpc>
                <a:spcBef>
                  <a:spcPts val="0"/>
                </a:spcBef>
                <a:spcAft>
                  <a:spcPts val="0"/>
                </a:spcAft>
                <a:buClrTx/>
                <a:buSzTx/>
                <a:buFontTx/>
                <a:buNone/>
                <a:tabLst/>
                <a:defRPr/>
              </a:pPr>
              <a:endParaRPr lang="en-US" sz="2000">
                <a:solidFill>
                  <a:schemeClr val="bg1"/>
                </a:solidFill>
                <a:latin typeface="Calibri" panose="020F0502020204030204" pitchFamily="34" charset="0"/>
                <a:cs typeface="Calibri" panose="020F0502020204030204" pitchFamily="34" charset="0"/>
              </a:endParaRPr>
            </a:p>
            <a:p>
              <a:pPr marL="0" marR="0" lvl="0" indent="0" algn="ctr" defTabSz="914400" rtl="0" eaLnBrk="1" fontAlgn="auto" latinLnBrk="0" hangingPunct="1">
                <a:lnSpc>
                  <a:spcPct val="120000"/>
                </a:lnSpc>
                <a:spcBef>
                  <a:spcPts val="0"/>
                </a:spcBef>
                <a:spcAft>
                  <a:spcPts val="0"/>
                </a:spcAft>
                <a:buClrTx/>
                <a:buSzTx/>
                <a:buFontTx/>
                <a:buNone/>
                <a:tabLst/>
                <a:defRPr/>
              </a:pPr>
              <a:endParaRPr kumimoji="0" lang="en-US" sz="2000" b="0" i="0" u="none" strike="noStrike" kern="1200" cap="none" spc="0" normalizeH="0" baseline="0" noProof="0">
                <a:ln>
                  <a:noFill/>
                </a:ln>
                <a:solidFill>
                  <a:schemeClr val="bg1"/>
                </a:solidFill>
                <a:effectLst/>
                <a:uLnTx/>
                <a:uFillTx/>
                <a:latin typeface="Calibri" panose="020F0502020204030204" pitchFamily="34" charset="0"/>
                <a:cs typeface="Calibri" panose="020F0502020204030204" pitchFamily="34" charset="0"/>
              </a:endParaRPr>
            </a:p>
          </p:txBody>
        </p:sp>
        <p:sp>
          <p:nvSpPr>
            <p:cNvPr id="24" name="Isosceles Triangle 23">
              <a:extLst>
                <a:ext uri="{FF2B5EF4-FFF2-40B4-BE49-F238E27FC236}">
                  <a16:creationId xmlns:a16="http://schemas.microsoft.com/office/drawing/2014/main" id="{1403CC98-D197-47D4-83DD-69E28ED9586D}"/>
                </a:ext>
              </a:extLst>
            </p:cNvPr>
            <p:cNvSpPr/>
            <p:nvPr/>
          </p:nvSpPr>
          <p:spPr>
            <a:xfrm>
              <a:off x="3115018" y="2882664"/>
              <a:ext cx="1017632" cy="1111045"/>
            </a:xfrm>
            <a:prstGeom prst="triangle">
              <a:avLst>
                <a:gd name="adj" fmla="val 28908"/>
              </a:avLst>
            </a:prstGeom>
            <a:solidFill>
              <a:srgbClr val="002060"/>
            </a:solidFill>
            <a:ln w="19050" cap="flat" cmpd="sng" algn="ctr">
              <a:noFill/>
              <a:prstDash val="dash"/>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2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Century Gothic"/>
                <a:ea typeface="+mn-ea"/>
                <a:cs typeface="+mn-cs"/>
              </a:endParaRPr>
            </a:p>
          </p:txBody>
        </p:sp>
        <p:sp>
          <p:nvSpPr>
            <p:cNvPr id="25" name="Isosceles Triangle 24">
              <a:extLst>
                <a:ext uri="{FF2B5EF4-FFF2-40B4-BE49-F238E27FC236}">
                  <a16:creationId xmlns:a16="http://schemas.microsoft.com/office/drawing/2014/main" id="{E2B217D4-5FE3-4D2E-B865-BEDE0359360F}"/>
                </a:ext>
              </a:extLst>
            </p:cNvPr>
            <p:cNvSpPr/>
            <p:nvPr/>
          </p:nvSpPr>
          <p:spPr>
            <a:xfrm>
              <a:off x="4339140" y="2076418"/>
              <a:ext cx="1017632" cy="1111045"/>
            </a:xfrm>
            <a:prstGeom prst="triangle">
              <a:avLst>
                <a:gd name="adj" fmla="val 28908"/>
              </a:avLst>
            </a:prstGeom>
            <a:solidFill>
              <a:srgbClr val="002060"/>
            </a:solidFill>
            <a:ln w="19050" cap="flat" cmpd="sng" algn="ctr">
              <a:noFill/>
              <a:prstDash val="dash"/>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2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Century Gothic"/>
                <a:ea typeface="+mn-ea"/>
                <a:cs typeface="+mn-cs"/>
              </a:endParaRPr>
            </a:p>
          </p:txBody>
        </p:sp>
      </p:grpSp>
      <p:cxnSp>
        <p:nvCxnSpPr>
          <p:cNvPr id="26" name="Straight Arrow Connector 25">
            <a:extLst>
              <a:ext uri="{FF2B5EF4-FFF2-40B4-BE49-F238E27FC236}">
                <a16:creationId xmlns:a16="http://schemas.microsoft.com/office/drawing/2014/main" id="{60B5B55A-A2AA-4F3E-9D38-27F262C9B6DB}"/>
              </a:ext>
            </a:extLst>
          </p:cNvPr>
          <p:cNvCxnSpPr>
            <a:cxnSpLocks/>
          </p:cNvCxnSpPr>
          <p:nvPr/>
        </p:nvCxnSpPr>
        <p:spPr>
          <a:xfrm flipV="1">
            <a:off x="2817185" y="1433814"/>
            <a:ext cx="1064173" cy="9831"/>
          </a:xfrm>
          <a:prstGeom prst="straightConnector1">
            <a:avLst/>
          </a:prstGeom>
          <a:solidFill>
            <a:srgbClr val="002060"/>
          </a:solidFill>
          <a:ln w="19050" cap="rnd" cmpd="sng">
            <a:solidFill>
              <a:schemeClr val="bg2">
                <a:lumMod val="50000"/>
              </a:schemeClr>
            </a:solidFill>
            <a:headEnd w="sm" len="lg"/>
            <a:tailEnd type="oval" w="lg" len="lg"/>
          </a:ln>
          <a:effectLst/>
        </p:spPr>
        <p:style>
          <a:lnRef idx="2">
            <a:schemeClr val="accent1"/>
          </a:lnRef>
          <a:fillRef idx="0">
            <a:schemeClr val="accent1"/>
          </a:fillRef>
          <a:effectRef idx="1">
            <a:schemeClr val="accent1"/>
          </a:effectRef>
          <a:fontRef idx="minor">
            <a:schemeClr val="tx1"/>
          </a:fontRef>
        </p:style>
      </p:cxnSp>
      <p:cxnSp>
        <p:nvCxnSpPr>
          <p:cNvPr id="27" name="Straight Arrow Connector 26">
            <a:extLst>
              <a:ext uri="{FF2B5EF4-FFF2-40B4-BE49-F238E27FC236}">
                <a16:creationId xmlns:a16="http://schemas.microsoft.com/office/drawing/2014/main" id="{B3D8658A-84A6-4CD4-BCFF-9C10E490AAC9}"/>
              </a:ext>
            </a:extLst>
          </p:cNvPr>
          <p:cNvCxnSpPr/>
          <p:nvPr/>
        </p:nvCxnSpPr>
        <p:spPr>
          <a:xfrm flipV="1">
            <a:off x="1838445" y="2322495"/>
            <a:ext cx="1331502" cy="9832"/>
          </a:xfrm>
          <a:prstGeom prst="straightConnector1">
            <a:avLst/>
          </a:prstGeom>
          <a:solidFill>
            <a:srgbClr val="002060"/>
          </a:solidFill>
          <a:ln w="19050" cap="rnd" cmpd="sng">
            <a:solidFill>
              <a:schemeClr val="bg2">
                <a:lumMod val="50000"/>
              </a:schemeClr>
            </a:solidFill>
            <a:headEnd w="sm" len="lg"/>
            <a:tailEnd type="oval" w="lg" len="lg"/>
          </a:ln>
          <a:effectLst/>
        </p:spPr>
        <p:style>
          <a:lnRef idx="2">
            <a:schemeClr val="accent1"/>
          </a:lnRef>
          <a:fillRef idx="0">
            <a:schemeClr val="accent1"/>
          </a:fillRef>
          <a:effectRef idx="1">
            <a:schemeClr val="accent1"/>
          </a:effectRef>
          <a:fontRef idx="minor">
            <a:schemeClr val="tx1"/>
          </a:fontRef>
        </p:style>
      </p:cxnSp>
      <p:sp>
        <p:nvSpPr>
          <p:cNvPr id="28" name="TextBox 27">
            <a:extLst>
              <a:ext uri="{FF2B5EF4-FFF2-40B4-BE49-F238E27FC236}">
                <a16:creationId xmlns:a16="http://schemas.microsoft.com/office/drawing/2014/main" id="{585D800A-E699-4BA6-802A-A7F7E3CB1A52}"/>
              </a:ext>
            </a:extLst>
          </p:cNvPr>
          <p:cNvSpPr txBox="1"/>
          <p:nvPr/>
        </p:nvSpPr>
        <p:spPr>
          <a:xfrm>
            <a:off x="4056690" y="940534"/>
            <a:ext cx="2504144" cy="1169551"/>
          </a:xfrm>
          <a:prstGeom prst="rect">
            <a:avLst/>
          </a:prstGeom>
          <a:noFill/>
          <a:ln>
            <a:solidFill>
              <a:schemeClr val="tx1"/>
            </a:solidFill>
            <a:prstDash val="lgDash"/>
          </a:ln>
        </p:spPr>
        <p:txBody>
          <a:bodyPr wrap="square" rtlCol="0">
            <a:spAutoFit/>
          </a:bodyPr>
          <a:lstStyle/>
          <a:p>
            <a:pPr lvl="0" algn="just">
              <a:buClr>
                <a:schemeClr val="dk1"/>
              </a:buClr>
              <a:buSzPts val="1100"/>
            </a:pPr>
            <a:r>
              <a:rPr lang="en-SG">
                <a:solidFill>
                  <a:schemeClr val="dk1"/>
                </a:solidFill>
                <a:latin typeface="Calibri" panose="020F0502020204030204" pitchFamily="34" charset="0"/>
                <a:cs typeface="Calibri" panose="020F0502020204030204" pitchFamily="34" charset="0"/>
              </a:rPr>
              <a:t>Model with high bias pays little attention to the training data and oversimplifies the model. It always leads to high error on training and test data.</a:t>
            </a:r>
          </a:p>
        </p:txBody>
      </p:sp>
      <p:sp>
        <p:nvSpPr>
          <p:cNvPr id="29" name="TextBox 28">
            <a:extLst>
              <a:ext uri="{FF2B5EF4-FFF2-40B4-BE49-F238E27FC236}">
                <a16:creationId xmlns:a16="http://schemas.microsoft.com/office/drawing/2014/main" id="{A6A7C586-CC0B-4AF7-9C9A-5A6EB5E25FC1}"/>
              </a:ext>
            </a:extLst>
          </p:cNvPr>
          <p:cNvSpPr txBox="1"/>
          <p:nvPr/>
        </p:nvSpPr>
        <p:spPr>
          <a:xfrm>
            <a:off x="3420714" y="2239501"/>
            <a:ext cx="3131835" cy="1169551"/>
          </a:xfrm>
          <a:prstGeom prst="rect">
            <a:avLst/>
          </a:prstGeom>
          <a:noFill/>
          <a:ln>
            <a:solidFill>
              <a:schemeClr val="tx1"/>
            </a:solidFill>
            <a:prstDash val="lgDash"/>
          </a:ln>
        </p:spPr>
        <p:txBody>
          <a:bodyPr wrap="square" rtlCol="0">
            <a:spAutoFit/>
          </a:bodyPr>
          <a:lstStyle/>
          <a:p>
            <a:pPr lvl="0" algn="just">
              <a:buClr>
                <a:schemeClr val="dk1"/>
              </a:buClr>
              <a:buSzPts val="1100"/>
            </a:pPr>
            <a:r>
              <a:rPr lang="en-SG">
                <a:solidFill>
                  <a:schemeClr val="dk1"/>
                </a:solidFill>
                <a:latin typeface="Calibri" panose="020F0502020204030204" pitchFamily="34" charset="0"/>
                <a:cs typeface="Calibri" panose="020F0502020204030204" pitchFamily="34" charset="0"/>
              </a:rPr>
              <a:t>Model with high variance pays more attention to training data and is not scalable with new data. Hence, they perform very well on training data but have high error rates on test data.</a:t>
            </a:r>
          </a:p>
        </p:txBody>
      </p:sp>
      <p:sp>
        <p:nvSpPr>
          <p:cNvPr id="30" name="Rectangle 29">
            <a:extLst>
              <a:ext uri="{FF2B5EF4-FFF2-40B4-BE49-F238E27FC236}">
                <a16:creationId xmlns:a16="http://schemas.microsoft.com/office/drawing/2014/main" id="{4379D201-0047-4050-AB4B-F7DBB2006AE1}"/>
              </a:ext>
            </a:extLst>
          </p:cNvPr>
          <p:cNvSpPr/>
          <p:nvPr/>
        </p:nvSpPr>
        <p:spPr>
          <a:xfrm>
            <a:off x="296616" y="3538469"/>
            <a:ext cx="6263669" cy="1079829"/>
          </a:xfrm>
          <a:prstGeom prst="rect">
            <a:avLst/>
          </a:prstGeom>
          <a:solidFill>
            <a:schemeClr val="accent3">
              <a:lumMod val="20000"/>
              <a:lumOff val="8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just"/>
            <a:endParaRPr lang="en-SG">
              <a:latin typeface="Calibri" panose="020F0502020204030204" pitchFamily="34" charset="0"/>
              <a:cs typeface="Calibri" panose="020F0502020204030204" pitchFamily="34" charset="0"/>
            </a:endParaRPr>
          </a:p>
          <a:p>
            <a:pPr algn="just"/>
            <a:endParaRPr lang="en-SG">
              <a:latin typeface="Calibri" panose="020F0502020204030204" pitchFamily="34" charset="0"/>
              <a:cs typeface="Calibri" panose="020F0502020204030204" pitchFamily="34" charset="0"/>
            </a:endParaRPr>
          </a:p>
          <a:p>
            <a:pPr algn="just"/>
            <a:endParaRPr lang="en-SG">
              <a:latin typeface="Calibri" panose="020F0502020204030204" pitchFamily="34" charset="0"/>
              <a:cs typeface="Calibri" panose="020F0502020204030204" pitchFamily="34" charset="0"/>
            </a:endParaRPr>
          </a:p>
          <a:p>
            <a:pPr algn="just"/>
            <a:endParaRPr lang="en-SG">
              <a:latin typeface="Calibri" panose="020F0502020204030204" pitchFamily="34" charset="0"/>
              <a:cs typeface="Calibri" panose="020F0502020204030204" pitchFamily="34" charset="0"/>
            </a:endParaRPr>
          </a:p>
          <a:p>
            <a:pPr algn="just"/>
            <a:r>
              <a:rPr lang="en-SG" b="1">
                <a:latin typeface="Calibri" panose="020F0502020204030204" pitchFamily="34" charset="0"/>
                <a:cs typeface="Calibri" panose="020F0502020204030204" pitchFamily="34" charset="0"/>
              </a:rPr>
              <a:t>Boosting tries to reduce bias,</a:t>
            </a:r>
            <a:r>
              <a:rPr lang="en-SG">
                <a:latin typeface="Calibri" panose="020F0502020204030204" pitchFamily="34" charset="0"/>
                <a:cs typeface="Calibri" panose="020F0502020204030204" pitchFamily="34" charset="0"/>
              </a:rPr>
              <a:t> paying more attention to the training data, especially the harder to classify classes. That may result in overfitting. On the other hand, </a:t>
            </a:r>
            <a:r>
              <a:rPr lang="en-SG" b="1">
                <a:latin typeface="Calibri" panose="020F0502020204030204" pitchFamily="34" charset="0"/>
                <a:cs typeface="Calibri" panose="020F0502020204030204" pitchFamily="34" charset="0"/>
              </a:rPr>
              <a:t>Bagging </a:t>
            </a:r>
            <a:r>
              <a:rPr lang="en-SG">
                <a:latin typeface="Calibri" panose="020F0502020204030204" pitchFamily="34" charset="0"/>
                <a:cs typeface="Calibri" panose="020F0502020204030204" pitchFamily="34" charset="0"/>
              </a:rPr>
              <a:t>simply pick data points randomly, into bag, thus increasing the bias </a:t>
            </a:r>
          </a:p>
          <a:p>
            <a:pPr algn="just"/>
            <a:r>
              <a:rPr lang="en-SG">
                <a:latin typeface="Calibri" panose="020F0502020204030204" pitchFamily="34" charset="0"/>
                <a:cs typeface="Calibri" panose="020F0502020204030204" pitchFamily="34" charset="0"/>
              </a:rPr>
              <a:t>(i.e., lowering the variance).</a:t>
            </a:r>
          </a:p>
          <a:p>
            <a:pPr algn="just"/>
            <a:endParaRPr lang="en-SG">
              <a:latin typeface="Calibri" panose="020F0502020204030204" pitchFamily="34" charset="0"/>
              <a:cs typeface="Calibri" panose="020F0502020204030204" pitchFamily="34" charset="0"/>
            </a:endParaRPr>
          </a:p>
          <a:p>
            <a:pPr algn="just"/>
            <a:endParaRPr lang="en-SG">
              <a:latin typeface="Calibri" panose="020F0502020204030204" pitchFamily="34" charset="0"/>
              <a:cs typeface="Calibri" panose="020F0502020204030204" pitchFamily="34" charset="0"/>
            </a:endParaRPr>
          </a:p>
          <a:p>
            <a:pPr algn="just"/>
            <a:endParaRPr lang="en-SG">
              <a:latin typeface="Calibri" panose="020F0502020204030204" pitchFamily="34" charset="0"/>
              <a:cs typeface="Calibri" panose="020F0502020204030204" pitchFamily="34" charset="0"/>
            </a:endParaRPr>
          </a:p>
          <a:p>
            <a:pPr algn="just"/>
            <a:endParaRPr lang="en-SG">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19639665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2C44F836-A698-4C4E-ACCF-DA7DC8195D18}"/>
              </a:ext>
            </a:extLst>
          </p:cNvPr>
          <p:cNvGraphicFramePr>
            <a:graphicFrameLocks noGrp="1"/>
          </p:cNvGraphicFramePr>
          <p:nvPr>
            <p:extLst>
              <p:ext uri="{D42A27DB-BD31-4B8C-83A1-F6EECF244321}">
                <p14:modId xmlns:p14="http://schemas.microsoft.com/office/powerpoint/2010/main" val="3526970743"/>
              </p:ext>
            </p:extLst>
          </p:nvPr>
        </p:nvGraphicFramePr>
        <p:xfrm>
          <a:off x="115895" y="953581"/>
          <a:ext cx="6626210" cy="3236337"/>
        </p:xfrm>
        <a:graphic>
          <a:graphicData uri="http://schemas.openxmlformats.org/drawingml/2006/table">
            <a:tbl>
              <a:tblPr firstRow="1" bandRow="1">
                <a:tableStyleId>{073A0DAA-6AF3-43AB-8588-CEC1D06C72B9}</a:tableStyleId>
              </a:tblPr>
              <a:tblGrid>
                <a:gridCol w="1214238">
                  <a:extLst>
                    <a:ext uri="{9D8B030D-6E8A-4147-A177-3AD203B41FA5}">
                      <a16:colId xmlns:a16="http://schemas.microsoft.com/office/drawing/2014/main" val="1031410084"/>
                    </a:ext>
                  </a:extLst>
                </a:gridCol>
                <a:gridCol w="1297172">
                  <a:extLst>
                    <a:ext uri="{9D8B030D-6E8A-4147-A177-3AD203B41FA5}">
                      <a16:colId xmlns:a16="http://schemas.microsoft.com/office/drawing/2014/main" val="2786620179"/>
                    </a:ext>
                  </a:extLst>
                </a:gridCol>
                <a:gridCol w="935666">
                  <a:extLst>
                    <a:ext uri="{9D8B030D-6E8A-4147-A177-3AD203B41FA5}">
                      <a16:colId xmlns:a16="http://schemas.microsoft.com/office/drawing/2014/main" val="3167646943"/>
                    </a:ext>
                  </a:extLst>
                </a:gridCol>
                <a:gridCol w="954979">
                  <a:extLst>
                    <a:ext uri="{9D8B030D-6E8A-4147-A177-3AD203B41FA5}">
                      <a16:colId xmlns:a16="http://schemas.microsoft.com/office/drawing/2014/main" val="1247501971"/>
                    </a:ext>
                  </a:extLst>
                </a:gridCol>
                <a:gridCol w="1309755">
                  <a:extLst>
                    <a:ext uri="{9D8B030D-6E8A-4147-A177-3AD203B41FA5}">
                      <a16:colId xmlns:a16="http://schemas.microsoft.com/office/drawing/2014/main" val="3504464507"/>
                    </a:ext>
                  </a:extLst>
                </a:gridCol>
                <a:gridCol w="914400">
                  <a:extLst>
                    <a:ext uri="{9D8B030D-6E8A-4147-A177-3AD203B41FA5}">
                      <a16:colId xmlns:a16="http://schemas.microsoft.com/office/drawing/2014/main" val="3738286893"/>
                    </a:ext>
                  </a:extLst>
                </a:gridCol>
              </a:tblGrid>
              <a:tr h="679948">
                <a:tc>
                  <a:txBody>
                    <a:bodyPr/>
                    <a:lstStyle/>
                    <a:p>
                      <a:pPr algn="ctr"/>
                      <a:r>
                        <a:rPr lang="en-IN" sz="1800"/>
                        <a:t>Model</a:t>
                      </a:r>
                      <a:endParaRPr lang="en-IN" sz="1800" b="1">
                        <a:solidFill>
                          <a:schemeClr val="tx1"/>
                        </a:solidFill>
                        <a:latin typeface="Century Gothic" panose="020B0502020202020204" pitchFamily="34" charset="0"/>
                      </a:endParaRPr>
                    </a:p>
                  </a:txBody>
                  <a:tcPr marL="121920" marR="121920" marT="60960" marB="60960"/>
                </a:tc>
                <a:tc>
                  <a:txBody>
                    <a:bodyPr/>
                    <a:lstStyle/>
                    <a:p>
                      <a:pPr algn="ctr"/>
                      <a:r>
                        <a:rPr lang="en-IN" sz="1800"/>
                        <a:t>Precision</a:t>
                      </a:r>
                      <a:endParaRPr lang="en-IN" sz="1800" b="1">
                        <a:solidFill>
                          <a:schemeClr val="tx1"/>
                        </a:solidFill>
                        <a:latin typeface="Century Gothic" panose="020B0502020202020204" pitchFamily="34" charset="0"/>
                      </a:endParaRPr>
                    </a:p>
                  </a:txBody>
                  <a:tcPr marL="121920" marR="121920" marT="60960" marB="60960"/>
                </a:tc>
                <a:tc>
                  <a:txBody>
                    <a:bodyPr/>
                    <a:lstStyle/>
                    <a:p>
                      <a:pPr algn="ctr"/>
                      <a:r>
                        <a:rPr lang="en-IN" sz="1800"/>
                        <a:t>Recall</a:t>
                      </a:r>
                      <a:endParaRPr lang="en-IN" sz="1800" b="1">
                        <a:solidFill>
                          <a:schemeClr val="tx1"/>
                        </a:solidFill>
                        <a:latin typeface="Century Gothic" panose="020B0502020202020204" pitchFamily="34" charset="0"/>
                      </a:endParaRPr>
                    </a:p>
                  </a:txBody>
                  <a:tcPr marL="121920" marR="121920" marT="60960" marB="60960"/>
                </a:tc>
                <a:tc>
                  <a:txBody>
                    <a:bodyPr/>
                    <a:lstStyle/>
                    <a:p>
                      <a:pPr algn="ctr"/>
                      <a:r>
                        <a:rPr lang="en-IN" sz="1800"/>
                        <a:t>F1-Score</a:t>
                      </a:r>
                      <a:endParaRPr lang="en-IN" sz="1800" b="1">
                        <a:solidFill>
                          <a:schemeClr val="tx1"/>
                        </a:solidFill>
                        <a:latin typeface="Century Gothic" panose="020B0502020202020204" pitchFamily="34" charset="0"/>
                      </a:endParaRPr>
                    </a:p>
                  </a:txBody>
                  <a:tcPr marL="121920" marR="121920" marT="60960" marB="60960"/>
                </a:tc>
                <a:tc>
                  <a:txBody>
                    <a:bodyPr/>
                    <a:lstStyle/>
                    <a:p>
                      <a:pPr algn="ctr"/>
                      <a:r>
                        <a:rPr lang="en-IN" sz="1800" b="1">
                          <a:solidFill>
                            <a:schemeClr val="bg1"/>
                          </a:solidFill>
                          <a:latin typeface="Century Gothic" panose="020B0502020202020204" pitchFamily="34" charset="0"/>
                        </a:rPr>
                        <a:t>Weighted F1-Score</a:t>
                      </a:r>
                      <a:endParaRPr lang="en-IN" sz="1800" b="1">
                        <a:solidFill>
                          <a:schemeClr val="tx1"/>
                        </a:solidFill>
                        <a:latin typeface="Century Gothic" panose="020B0502020202020204" pitchFamily="34" charset="0"/>
                      </a:endParaRPr>
                    </a:p>
                  </a:txBody>
                  <a:tcPr marL="121920" marR="121920" marT="60960" marB="60960"/>
                </a:tc>
                <a:tc>
                  <a:txBody>
                    <a:bodyPr/>
                    <a:lstStyle/>
                    <a:p>
                      <a:pPr algn="ctr"/>
                      <a:r>
                        <a:rPr lang="en-IN" sz="1800"/>
                        <a:t>AUC Score</a:t>
                      </a:r>
                      <a:endParaRPr lang="en-IN" sz="1800" b="1">
                        <a:solidFill>
                          <a:schemeClr val="tx1"/>
                        </a:solidFill>
                        <a:latin typeface="Century Gothic" panose="020B0502020202020204" pitchFamily="34" charset="0"/>
                      </a:endParaRPr>
                    </a:p>
                  </a:txBody>
                  <a:tcPr marL="121920" marR="121920" marT="60960" marB="60960"/>
                </a:tc>
                <a:extLst>
                  <a:ext uri="{0D108BD9-81ED-4DB2-BD59-A6C34878D82A}">
                    <a16:rowId xmlns:a16="http://schemas.microsoft.com/office/drawing/2014/main" val="169549805"/>
                  </a:ext>
                </a:extLst>
              </a:tr>
              <a:tr h="546389">
                <a:tc>
                  <a:txBody>
                    <a:bodyPr/>
                    <a:lstStyle/>
                    <a:p>
                      <a:pPr algn="l"/>
                      <a:r>
                        <a:rPr lang="en-IN" sz="1500"/>
                        <a:t>Logistic Regression</a:t>
                      </a:r>
                      <a:endParaRPr lang="en-IN" sz="1500">
                        <a:latin typeface="Century Gothic" panose="020B0502020202020204" pitchFamily="34" charset="0"/>
                      </a:endParaRPr>
                    </a:p>
                  </a:txBody>
                  <a:tcPr marL="121920" marR="121920" marT="60960" marB="60960"/>
                </a:tc>
                <a:tc>
                  <a:txBody>
                    <a:bodyPr/>
                    <a:lstStyle/>
                    <a:p>
                      <a:pPr algn="ctr"/>
                      <a:r>
                        <a:rPr lang="en-IN" sz="1800" b="0" i="0" u="none" strike="noStrike" cap="none">
                          <a:solidFill>
                            <a:schemeClr val="dk1"/>
                          </a:solidFill>
                          <a:latin typeface="+mn-lt"/>
                          <a:ea typeface="+mn-ea"/>
                          <a:cs typeface="+mn-cs"/>
                          <a:sym typeface="Arial"/>
                        </a:rPr>
                        <a:t>0.88</a:t>
                      </a:r>
                    </a:p>
                  </a:txBody>
                  <a:tcPr marL="121920" marR="121920" marT="60960" marB="60960"/>
                </a:tc>
                <a:tc>
                  <a:txBody>
                    <a:bodyPr/>
                    <a:lstStyle/>
                    <a:p>
                      <a:pPr algn="ctr"/>
                      <a:r>
                        <a:rPr lang="en-IN" sz="1800" b="0" i="0" u="none" strike="noStrike" cap="none">
                          <a:solidFill>
                            <a:schemeClr val="dk1"/>
                          </a:solidFill>
                          <a:latin typeface="+mn-lt"/>
                          <a:ea typeface="+mn-ea"/>
                          <a:cs typeface="+mn-cs"/>
                          <a:sym typeface="Arial"/>
                        </a:rPr>
                        <a:t>0.557</a:t>
                      </a:r>
                    </a:p>
                  </a:txBody>
                  <a:tcPr marL="121920" marR="121920" marT="60960" marB="60960"/>
                </a:tc>
                <a:tc>
                  <a:txBody>
                    <a:bodyPr/>
                    <a:lstStyle/>
                    <a:p>
                      <a:pPr algn="ctr"/>
                      <a:r>
                        <a:rPr lang="en-IN" sz="1800" b="0" i="0" u="none" strike="noStrike" cap="none">
                          <a:solidFill>
                            <a:schemeClr val="dk1"/>
                          </a:solidFill>
                          <a:latin typeface="+mn-lt"/>
                          <a:ea typeface="+mn-ea"/>
                          <a:cs typeface="+mn-cs"/>
                          <a:sym typeface="Arial"/>
                        </a:rPr>
                        <a:t>0.682</a:t>
                      </a:r>
                    </a:p>
                  </a:txBody>
                  <a:tcPr marL="121920" marR="121920" marT="60960" marB="60960"/>
                </a:tc>
                <a:tc>
                  <a:txBody>
                    <a:bodyPr/>
                    <a:lstStyle/>
                    <a:p>
                      <a:pPr algn="ctr"/>
                      <a:r>
                        <a:rPr lang="en-IN" sz="1800" b="0" i="0" u="none" strike="noStrike" cap="none">
                          <a:solidFill>
                            <a:schemeClr val="dk1"/>
                          </a:solidFill>
                          <a:latin typeface="+mn-lt"/>
                          <a:ea typeface="+mn-ea"/>
                          <a:cs typeface="+mn-cs"/>
                          <a:sym typeface="Arial"/>
                        </a:rPr>
                        <a:t>0.626</a:t>
                      </a:r>
                    </a:p>
                  </a:txBody>
                  <a:tcPr marL="121920" marR="121920" marT="60960" marB="60960"/>
                </a:tc>
                <a:tc>
                  <a:txBody>
                    <a:bodyPr/>
                    <a:lstStyle/>
                    <a:p>
                      <a:pPr algn="ctr"/>
                      <a:r>
                        <a:rPr lang="en-IN" sz="1800" b="0" i="0" u="none" strike="noStrike" cap="none">
                          <a:solidFill>
                            <a:schemeClr val="dk1"/>
                          </a:solidFill>
                          <a:latin typeface="+mn-lt"/>
                          <a:ea typeface="+mn-ea"/>
                          <a:cs typeface="+mn-cs"/>
                          <a:sym typeface="Arial"/>
                        </a:rPr>
                        <a:t>0.968</a:t>
                      </a:r>
                    </a:p>
                  </a:txBody>
                  <a:tcPr marL="121920" marR="121920" marT="60960" marB="60960"/>
                </a:tc>
                <a:extLst>
                  <a:ext uri="{0D108BD9-81ED-4DB2-BD59-A6C34878D82A}">
                    <a16:rowId xmlns:a16="http://schemas.microsoft.com/office/drawing/2014/main" val="4007910026"/>
                  </a:ext>
                </a:extLst>
              </a:tr>
              <a:tr h="520162">
                <a:tc>
                  <a:txBody>
                    <a:bodyPr/>
                    <a:lstStyle/>
                    <a:p>
                      <a:pPr algn="l"/>
                      <a:r>
                        <a:rPr lang="en-IN" sz="1500"/>
                        <a:t>Decision Tree</a:t>
                      </a:r>
                      <a:endParaRPr lang="en-IN" sz="1500">
                        <a:latin typeface="Century Gothic" panose="020B0502020202020204" pitchFamily="34" charset="0"/>
                      </a:endParaRPr>
                    </a:p>
                  </a:txBody>
                  <a:tcPr marL="121920" marR="121920" marT="60960" marB="60960"/>
                </a:tc>
                <a:tc>
                  <a:txBody>
                    <a:bodyPr/>
                    <a:lstStyle/>
                    <a:p>
                      <a:pPr algn="ctr"/>
                      <a:r>
                        <a:rPr lang="en-IN" sz="1800" b="0" i="0" u="none" strike="noStrike" cap="none">
                          <a:solidFill>
                            <a:schemeClr val="dk1"/>
                          </a:solidFill>
                          <a:latin typeface="+mn-lt"/>
                          <a:ea typeface="+mn-ea"/>
                          <a:cs typeface="+mn-cs"/>
                          <a:sym typeface="Arial"/>
                        </a:rPr>
                        <a:t>0.34</a:t>
                      </a:r>
                    </a:p>
                  </a:txBody>
                  <a:tcPr marL="121920" marR="121920" marT="60960" marB="60960"/>
                </a:tc>
                <a:tc>
                  <a:txBody>
                    <a:bodyPr/>
                    <a:lstStyle/>
                    <a:p>
                      <a:pPr algn="ctr"/>
                      <a:r>
                        <a:rPr lang="en-IN" sz="1800" b="0" i="0" u="none" strike="noStrike" cap="none">
                          <a:solidFill>
                            <a:schemeClr val="dk1"/>
                          </a:solidFill>
                          <a:latin typeface="+mn-lt"/>
                          <a:ea typeface="+mn-ea"/>
                          <a:cs typeface="+mn-cs"/>
                          <a:sym typeface="Arial"/>
                        </a:rPr>
                        <a:t>0.835</a:t>
                      </a:r>
                    </a:p>
                  </a:txBody>
                  <a:tcPr marL="121920" marR="121920" marT="60960" marB="60960"/>
                </a:tc>
                <a:tc>
                  <a:txBody>
                    <a:bodyPr/>
                    <a:lstStyle/>
                    <a:p>
                      <a:pPr algn="ctr"/>
                      <a:r>
                        <a:rPr lang="en-IN" sz="1800" b="0" i="0" u="none" strike="noStrike" cap="none">
                          <a:solidFill>
                            <a:schemeClr val="dk1"/>
                          </a:solidFill>
                          <a:latin typeface="+mn-lt"/>
                          <a:ea typeface="+mn-ea"/>
                          <a:cs typeface="+mn-cs"/>
                          <a:sym typeface="Arial"/>
                        </a:rPr>
                        <a:t>0.484</a:t>
                      </a:r>
                    </a:p>
                  </a:txBody>
                  <a:tcPr marL="121920" marR="121920" marT="60960" marB="60960"/>
                </a:tc>
                <a:tc>
                  <a:txBody>
                    <a:bodyPr/>
                    <a:lstStyle/>
                    <a:p>
                      <a:pPr algn="ctr"/>
                      <a:r>
                        <a:rPr lang="en-IN" sz="1800" b="0" i="0" u="none" strike="noStrike" cap="none">
                          <a:solidFill>
                            <a:schemeClr val="dk1"/>
                          </a:solidFill>
                          <a:latin typeface="+mn-lt"/>
                          <a:ea typeface="+mn-ea"/>
                          <a:cs typeface="+mn-cs"/>
                          <a:sym typeface="Arial"/>
                        </a:rPr>
                        <a:t>0.581</a:t>
                      </a:r>
                    </a:p>
                  </a:txBody>
                  <a:tcPr marL="121920" marR="121920" marT="60960" marB="60960"/>
                </a:tc>
                <a:tc>
                  <a:txBody>
                    <a:bodyPr/>
                    <a:lstStyle/>
                    <a:p>
                      <a:pPr algn="ctr"/>
                      <a:r>
                        <a:rPr lang="en-IN" sz="1800" b="0" i="0" u="none" strike="noStrike" cap="none">
                          <a:solidFill>
                            <a:schemeClr val="dk1"/>
                          </a:solidFill>
                          <a:latin typeface="+mn-lt"/>
                          <a:ea typeface="+mn-ea"/>
                          <a:cs typeface="+mn-cs"/>
                          <a:sym typeface="Arial"/>
                        </a:rPr>
                        <a:t>0.916</a:t>
                      </a:r>
                    </a:p>
                  </a:txBody>
                  <a:tcPr marL="121920" marR="121920" marT="60960" marB="60960"/>
                </a:tc>
                <a:extLst>
                  <a:ext uri="{0D108BD9-81ED-4DB2-BD59-A6C34878D82A}">
                    <a16:rowId xmlns:a16="http://schemas.microsoft.com/office/drawing/2014/main" val="375762564"/>
                  </a:ext>
                </a:extLst>
              </a:tr>
              <a:tr h="566828">
                <a:tc>
                  <a:txBody>
                    <a:bodyPr/>
                    <a:lstStyle/>
                    <a:p>
                      <a:pPr algn="l"/>
                      <a:r>
                        <a:rPr lang="en-IN" sz="1500" b="0" i="0" u="none" strike="noStrike" cap="none">
                          <a:solidFill>
                            <a:schemeClr val="dk1"/>
                          </a:solidFill>
                          <a:latin typeface="+mn-lt"/>
                          <a:ea typeface="+mn-ea"/>
                          <a:cs typeface="+mn-cs"/>
                          <a:sym typeface="Arial"/>
                        </a:rPr>
                        <a:t>Random Forest</a:t>
                      </a:r>
                    </a:p>
                  </a:txBody>
                  <a:tcPr marL="121920" marR="121920" marT="60960" marB="60960"/>
                </a:tc>
                <a:tc>
                  <a:txBody>
                    <a:bodyPr/>
                    <a:lstStyle/>
                    <a:p>
                      <a:pPr algn="ctr"/>
                      <a:r>
                        <a:rPr lang="en-IN" sz="1800" b="0" i="0" u="none" strike="noStrike" cap="none">
                          <a:solidFill>
                            <a:schemeClr val="dk1"/>
                          </a:solidFill>
                          <a:latin typeface="+mn-lt"/>
                          <a:ea typeface="+mn-ea"/>
                          <a:cs typeface="+mn-cs"/>
                          <a:sym typeface="Arial"/>
                        </a:rPr>
                        <a:t>0.932</a:t>
                      </a:r>
                    </a:p>
                  </a:txBody>
                  <a:tcPr marL="121920" marR="121920" marT="60960" marB="60960"/>
                </a:tc>
                <a:tc>
                  <a:txBody>
                    <a:bodyPr/>
                    <a:lstStyle/>
                    <a:p>
                      <a:pPr algn="ctr"/>
                      <a:r>
                        <a:rPr lang="en-IN" sz="1800" b="0" i="0" u="none" strike="noStrike" cap="none">
                          <a:solidFill>
                            <a:schemeClr val="dk1"/>
                          </a:solidFill>
                          <a:latin typeface="+mn-lt"/>
                          <a:ea typeface="+mn-ea"/>
                          <a:cs typeface="+mn-cs"/>
                          <a:sym typeface="Arial"/>
                        </a:rPr>
                        <a:t>0.861</a:t>
                      </a:r>
                    </a:p>
                  </a:txBody>
                  <a:tcPr marL="121920" marR="121920" marT="60960" marB="60960"/>
                </a:tc>
                <a:tc>
                  <a:txBody>
                    <a:bodyPr/>
                    <a:lstStyle/>
                    <a:p>
                      <a:pPr algn="ctr"/>
                      <a:r>
                        <a:rPr lang="en-IN" sz="1800" b="0" i="0" u="none" strike="noStrike" cap="none">
                          <a:solidFill>
                            <a:schemeClr val="dk1"/>
                          </a:solidFill>
                          <a:latin typeface="+mn-lt"/>
                          <a:ea typeface="+mn-ea"/>
                          <a:cs typeface="+mn-cs"/>
                          <a:sym typeface="Arial"/>
                        </a:rPr>
                        <a:t>0.895</a:t>
                      </a:r>
                    </a:p>
                  </a:txBody>
                  <a:tcPr marL="121920" marR="121920" marT="60960" marB="60960"/>
                </a:tc>
                <a:tc>
                  <a:txBody>
                    <a:bodyPr/>
                    <a:lstStyle/>
                    <a:p>
                      <a:pPr algn="ctr"/>
                      <a:r>
                        <a:rPr lang="en-IN" sz="1800" b="0" i="0" u="none" strike="noStrike" cap="none">
                          <a:solidFill>
                            <a:schemeClr val="dk1"/>
                          </a:solidFill>
                          <a:latin typeface="+mn-lt"/>
                          <a:ea typeface="+mn-ea"/>
                          <a:cs typeface="+mn-cs"/>
                          <a:sym typeface="Arial"/>
                        </a:rPr>
                        <a:t>0.881</a:t>
                      </a:r>
                    </a:p>
                  </a:txBody>
                  <a:tcPr marL="121920" marR="121920" marT="60960" marB="60960"/>
                </a:tc>
                <a:tc>
                  <a:txBody>
                    <a:bodyPr/>
                    <a:lstStyle/>
                    <a:p>
                      <a:pPr algn="ctr"/>
                      <a:r>
                        <a:rPr lang="en-IN" sz="1800" b="0" i="0" u="none" strike="noStrike" cap="none">
                          <a:solidFill>
                            <a:schemeClr val="dk1"/>
                          </a:solidFill>
                          <a:latin typeface="+mn-lt"/>
                          <a:ea typeface="+mn-ea"/>
                          <a:cs typeface="+mn-cs"/>
                          <a:sym typeface="Arial"/>
                        </a:rPr>
                        <a:t>0.971</a:t>
                      </a:r>
                    </a:p>
                  </a:txBody>
                  <a:tcPr marL="121920" marR="121920" marT="60960" marB="60960"/>
                </a:tc>
                <a:extLst>
                  <a:ext uri="{0D108BD9-81ED-4DB2-BD59-A6C34878D82A}">
                    <a16:rowId xmlns:a16="http://schemas.microsoft.com/office/drawing/2014/main" val="3401497494"/>
                  </a:ext>
                </a:extLst>
              </a:tr>
              <a:tr h="819029">
                <a:tc>
                  <a:txBody>
                    <a:bodyPr/>
                    <a:lstStyle/>
                    <a:p>
                      <a:pPr algn="l"/>
                      <a:r>
                        <a:rPr lang="en-IN" sz="1500">
                          <a:solidFill>
                            <a:srgbClr val="C00000"/>
                          </a:solidFill>
                        </a:rPr>
                        <a:t>Random Forest + AdaBoost</a:t>
                      </a:r>
                      <a:endParaRPr lang="en-IN" sz="1500">
                        <a:solidFill>
                          <a:srgbClr val="C00000"/>
                        </a:solidFill>
                        <a:latin typeface="Century Gothic" panose="020B0502020202020204" pitchFamily="34" charset="0"/>
                      </a:endParaRPr>
                    </a:p>
                  </a:txBody>
                  <a:tcPr marL="121920" marR="121920" marT="60960" marB="60960"/>
                </a:tc>
                <a:tc>
                  <a:txBody>
                    <a:bodyPr/>
                    <a:lstStyle/>
                    <a:p>
                      <a:pPr algn="ctr"/>
                      <a:r>
                        <a:rPr lang="en-IN" sz="1800" b="0" i="0" u="none" strike="noStrike" cap="none">
                          <a:solidFill>
                            <a:srgbClr val="C00000"/>
                          </a:solidFill>
                          <a:latin typeface="+mn-lt"/>
                          <a:ea typeface="+mn-ea"/>
                          <a:cs typeface="+mn-cs"/>
                          <a:sym typeface="Arial"/>
                        </a:rPr>
                        <a:t>1</a:t>
                      </a:r>
                    </a:p>
                  </a:txBody>
                  <a:tcPr marL="121920" marR="121920" marT="60960" marB="60960"/>
                </a:tc>
                <a:tc>
                  <a:txBody>
                    <a:bodyPr/>
                    <a:lstStyle/>
                    <a:p>
                      <a:pPr algn="ctr"/>
                      <a:r>
                        <a:rPr lang="en-IN" sz="1800" b="0" i="0" u="none" strike="noStrike" cap="none">
                          <a:solidFill>
                            <a:srgbClr val="C00000"/>
                          </a:solidFill>
                          <a:latin typeface="+mn-lt"/>
                          <a:ea typeface="+mn-ea"/>
                          <a:cs typeface="+mn-cs"/>
                          <a:sym typeface="Arial"/>
                        </a:rPr>
                        <a:t>0.966</a:t>
                      </a:r>
                    </a:p>
                  </a:txBody>
                  <a:tcPr marL="121920" marR="121920" marT="60960" marB="60960"/>
                </a:tc>
                <a:tc>
                  <a:txBody>
                    <a:bodyPr/>
                    <a:lstStyle/>
                    <a:p>
                      <a:pPr algn="ctr"/>
                      <a:r>
                        <a:rPr lang="en-IN" sz="1800" b="0" i="0" u="none" strike="noStrike" cap="none">
                          <a:solidFill>
                            <a:srgbClr val="C00000"/>
                          </a:solidFill>
                          <a:latin typeface="+mn-lt"/>
                          <a:ea typeface="+mn-ea"/>
                          <a:cs typeface="+mn-cs"/>
                          <a:sym typeface="Arial"/>
                        </a:rPr>
                        <a:t>0.983</a:t>
                      </a:r>
                    </a:p>
                  </a:txBody>
                  <a:tcPr marL="121920" marR="121920" marT="60960" marB="60960"/>
                </a:tc>
                <a:tc>
                  <a:txBody>
                    <a:bodyPr/>
                    <a:lstStyle/>
                    <a:p>
                      <a:pPr algn="ctr"/>
                      <a:r>
                        <a:rPr lang="en-IN" sz="1800" b="0" i="0" u="none" strike="noStrike" cap="none">
                          <a:solidFill>
                            <a:srgbClr val="C00000"/>
                          </a:solidFill>
                          <a:latin typeface="+mn-lt"/>
                          <a:ea typeface="+mn-ea"/>
                          <a:cs typeface="+mn-cs"/>
                          <a:sym typeface="Arial"/>
                        </a:rPr>
                        <a:t>0.976</a:t>
                      </a:r>
                    </a:p>
                  </a:txBody>
                  <a:tcPr marL="121920" marR="121920" marT="60960" marB="60960"/>
                </a:tc>
                <a:tc>
                  <a:txBody>
                    <a:bodyPr/>
                    <a:lstStyle/>
                    <a:p>
                      <a:pPr algn="ctr"/>
                      <a:r>
                        <a:rPr lang="en-IN" sz="1800" b="0" i="0" u="none" strike="noStrike" cap="none">
                          <a:solidFill>
                            <a:srgbClr val="C00000"/>
                          </a:solidFill>
                          <a:latin typeface="+mn-lt"/>
                          <a:ea typeface="+mn-ea"/>
                          <a:cs typeface="+mn-cs"/>
                          <a:sym typeface="Arial"/>
                        </a:rPr>
                        <a:t>0.991</a:t>
                      </a:r>
                    </a:p>
                  </a:txBody>
                  <a:tcPr marL="121920" marR="121920" marT="60960" marB="60960"/>
                </a:tc>
                <a:extLst>
                  <a:ext uri="{0D108BD9-81ED-4DB2-BD59-A6C34878D82A}">
                    <a16:rowId xmlns:a16="http://schemas.microsoft.com/office/drawing/2014/main" val="219424347"/>
                  </a:ext>
                </a:extLst>
              </a:tr>
            </a:tbl>
          </a:graphicData>
        </a:graphic>
      </p:graphicFrame>
      <p:sp>
        <p:nvSpPr>
          <p:cNvPr id="6" name="Rectangle 5">
            <a:extLst>
              <a:ext uri="{FF2B5EF4-FFF2-40B4-BE49-F238E27FC236}">
                <a16:creationId xmlns:a16="http://schemas.microsoft.com/office/drawing/2014/main" id="{9F698FB2-EE6E-E74B-AB6E-00494CB031DA}"/>
              </a:ext>
            </a:extLst>
          </p:cNvPr>
          <p:cNvSpPr/>
          <p:nvPr/>
        </p:nvSpPr>
        <p:spPr>
          <a:xfrm>
            <a:off x="3311820" y="2417862"/>
            <a:ext cx="234360" cy="307777"/>
          </a:xfrm>
          <a:prstGeom prst="rect">
            <a:avLst/>
          </a:prstGeom>
        </p:spPr>
        <p:txBody>
          <a:bodyPr wrap="none">
            <a:spAutoFit/>
          </a:bodyPr>
          <a:lstStyle/>
          <a:p>
            <a:r>
              <a:rPr lang="en-SG"/>
              <a:t> </a:t>
            </a:r>
            <a:endParaRPr lang="en-US"/>
          </a:p>
        </p:txBody>
      </p:sp>
      <p:sp>
        <p:nvSpPr>
          <p:cNvPr id="7" name="Rectangle 6">
            <a:extLst>
              <a:ext uri="{FF2B5EF4-FFF2-40B4-BE49-F238E27FC236}">
                <a16:creationId xmlns:a16="http://schemas.microsoft.com/office/drawing/2014/main" id="{4717D3AA-30CB-5343-A5EE-6046141CD98D}"/>
              </a:ext>
            </a:extLst>
          </p:cNvPr>
          <p:cNvSpPr/>
          <p:nvPr/>
        </p:nvSpPr>
        <p:spPr>
          <a:xfrm>
            <a:off x="3311820" y="2417862"/>
            <a:ext cx="234360" cy="307777"/>
          </a:xfrm>
          <a:prstGeom prst="rect">
            <a:avLst/>
          </a:prstGeom>
        </p:spPr>
        <p:txBody>
          <a:bodyPr wrap="none">
            <a:spAutoFit/>
          </a:bodyPr>
          <a:lstStyle/>
          <a:p>
            <a:r>
              <a:rPr lang="en-SG"/>
              <a:t> </a:t>
            </a:r>
            <a:endParaRPr lang="en-US"/>
          </a:p>
        </p:txBody>
      </p:sp>
      <p:sp>
        <p:nvSpPr>
          <p:cNvPr id="8" name="Rectangle 7">
            <a:extLst>
              <a:ext uri="{FF2B5EF4-FFF2-40B4-BE49-F238E27FC236}">
                <a16:creationId xmlns:a16="http://schemas.microsoft.com/office/drawing/2014/main" id="{79F8D7DC-CFAC-9241-87E3-292C2ABA8B87}"/>
              </a:ext>
            </a:extLst>
          </p:cNvPr>
          <p:cNvSpPr/>
          <p:nvPr/>
        </p:nvSpPr>
        <p:spPr>
          <a:xfrm>
            <a:off x="3311820" y="2417862"/>
            <a:ext cx="234360" cy="307777"/>
          </a:xfrm>
          <a:prstGeom prst="rect">
            <a:avLst/>
          </a:prstGeom>
        </p:spPr>
        <p:txBody>
          <a:bodyPr wrap="none">
            <a:spAutoFit/>
          </a:bodyPr>
          <a:lstStyle/>
          <a:p>
            <a:r>
              <a:rPr lang="en-SG"/>
              <a:t> </a:t>
            </a:r>
            <a:endParaRPr lang="en-US"/>
          </a:p>
        </p:txBody>
      </p:sp>
      <p:sp>
        <p:nvSpPr>
          <p:cNvPr id="9" name="Rectangle 8">
            <a:extLst>
              <a:ext uri="{FF2B5EF4-FFF2-40B4-BE49-F238E27FC236}">
                <a16:creationId xmlns:a16="http://schemas.microsoft.com/office/drawing/2014/main" id="{6B5DF223-A05D-944E-A25D-786BD8A97980}"/>
              </a:ext>
            </a:extLst>
          </p:cNvPr>
          <p:cNvSpPr/>
          <p:nvPr/>
        </p:nvSpPr>
        <p:spPr>
          <a:xfrm>
            <a:off x="3311820" y="2417862"/>
            <a:ext cx="234360" cy="307777"/>
          </a:xfrm>
          <a:prstGeom prst="rect">
            <a:avLst/>
          </a:prstGeom>
        </p:spPr>
        <p:txBody>
          <a:bodyPr wrap="none">
            <a:spAutoFit/>
          </a:bodyPr>
          <a:lstStyle/>
          <a:p>
            <a:r>
              <a:rPr lang="en-SG"/>
              <a:t> </a:t>
            </a:r>
            <a:endParaRPr lang="en-US"/>
          </a:p>
        </p:txBody>
      </p:sp>
      <p:cxnSp>
        <p:nvCxnSpPr>
          <p:cNvPr id="10" name="Straight Connector 9">
            <a:extLst>
              <a:ext uri="{FF2B5EF4-FFF2-40B4-BE49-F238E27FC236}">
                <a16:creationId xmlns:a16="http://schemas.microsoft.com/office/drawing/2014/main" id="{0113B048-B5E9-4BB8-81CF-47FFB27CCA14}"/>
              </a:ext>
            </a:extLst>
          </p:cNvPr>
          <p:cNvCxnSpPr>
            <a:cxnSpLocks/>
          </p:cNvCxnSpPr>
          <p:nvPr/>
        </p:nvCxnSpPr>
        <p:spPr>
          <a:xfrm>
            <a:off x="296616" y="611052"/>
            <a:ext cx="6264767" cy="0"/>
          </a:xfrm>
          <a:prstGeom prst="line">
            <a:avLst/>
          </a:prstGeom>
          <a:ln w="57150">
            <a:solidFill>
              <a:srgbClr val="1F284F"/>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3D633CAD-E1FD-4617-8D8C-44D854DC9D2C}"/>
              </a:ext>
            </a:extLst>
          </p:cNvPr>
          <p:cNvCxnSpPr>
            <a:cxnSpLocks/>
          </p:cNvCxnSpPr>
          <p:nvPr/>
        </p:nvCxnSpPr>
        <p:spPr>
          <a:xfrm>
            <a:off x="296616" y="717377"/>
            <a:ext cx="6264767" cy="0"/>
          </a:xfrm>
          <a:prstGeom prst="line">
            <a:avLst/>
          </a:prstGeom>
          <a:ln w="19050">
            <a:solidFill>
              <a:srgbClr val="1F284F"/>
            </a:solidFill>
          </a:ln>
        </p:spPr>
        <p:style>
          <a:lnRef idx="1">
            <a:schemeClr val="accent1"/>
          </a:lnRef>
          <a:fillRef idx="0">
            <a:schemeClr val="accent1"/>
          </a:fillRef>
          <a:effectRef idx="0">
            <a:schemeClr val="accent1"/>
          </a:effectRef>
          <a:fontRef idx="minor">
            <a:schemeClr val="tx1"/>
          </a:fontRef>
        </p:style>
      </p:cxnSp>
      <p:sp>
        <p:nvSpPr>
          <p:cNvPr id="12" name="Title 1">
            <a:extLst>
              <a:ext uri="{FF2B5EF4-FFF2-40B4-BE49-F238E27FC236}">
                <a16:creationId xmlns:a16="http://schemas.microsoft.com/office/drawing/2014/main" id="{4F2D2B79-F6DE-4438-B52B-C5C2D3B7D752}"/>
              </a:ext>
            </a:extLst>
          </p:cNvPr>
          <p:cNvSpPr txBox="1">
            <a:spLocks/>
          </p:cNvSpPr>
          <p:nvPr/>
        </p:nvSpPr>
        <p:spPr>
          <a:xfrm>
            <a:off x="259402" y="143823"/>
            <a:ext cx="6301981" cy="467229"/>
          </a:xfrm>
          <a:prstGeom prst="rect">
            <a:avLst/>
          </a:prstGeom>
        </p:spPr>
        <p:txBody>
          <a:bodyPr vert="horz" lIns="51435" tIns="25718" rIns="51435" bIns="25718"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2700">
                <a:latin typeface="Calibri" panose="020F0502020204030204" pitchFamily="34" charset="0"/>
                <a:cs typeface="Calibri" panose="020F0502020204030204" pitchFamily="34" charset="0"/>
              </a:rPr>
              <a:t>Evaluation Metrics- Comparison of Different Models</a:t>
            </a:r>
          </a:p>
        </p:txBody>
      </p:sp>
    </p:spTree>
    <p:extLst>
      <p:ext uri="{BB962C8B-B14F-4D97-AF65-F5344CB8AC3E}">
        <p14:creationId xmlns:p14="http://schemas.microsoft.com/office/powerpoint/2010/main" val="953464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642"/>
        <p:cNvGrpSpPr/>
        <p:nvPr/>
      </p:nvGrpSpPr>
      <p:grpSpPr>
        <a:xfrm>
          <a:off x="0" y="0"/>
          <a:ext cx="0" cy="0"/>
          <a:chOff x="0" y="0"/>
          <a:chExt cx="0" cy="0"/>
        </a:xfrm>
      </p:grpSpPr>
      <p:cxnSp>
        <p:nvCxnSpPr>
          <p:cNvPr id="33" name="Straight Connector 32">
            <a:extLst>
              <a:ext uri="{FF2B5EF4-FFF2-40B4-BE49-F238E27FC236}">
                <a16:creationId xmlns:a16="http://schemas.microsoft.com/office/drawing/2014/main" id="{2906D66F-C79E-4595-8F6A-25903443CF18}"/>
              </a:ext>
            </a:extLst>
          </p:cNvPr>
          <p:cNvCxnSpPr>
            <a:cxnSpLocks/>
          </p:cNvCxnSpPr>
          <p:nvPr/>
        </p:nvCxnSpPr>
        <p:spPr>
          <a:xfrm>
            <a:off x="296616" y="611052"/>
            <a:ext cx="6264767" cy="0"/>
          </a:xfrm>
          <a:prstGeom prst="line">
            <a:avLst/>
          </a:prstGeom>
          <a:ln w="57150">
            <a:solidFill>
              <a:srgbClr val="1F284F"/>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E7DCEC7A-93B8-46EB-9D48-90F5643669C9}"/>
              </a:ext>
            </a:extLst>
          </p:cNvPr>
          <p:cNvCxnSpPr>
            <a:cxnSpLocks/>
          </p:cNvCxnSpPr>
          <p:nvPr/>
        </p:nvCxnSpPr>
        <p:spPr>
          <a:xfrm>
            <a:off x="296616" y="717377"/>
            <a:ext cx="6264767" cy="0"/>
          </a:xfrm>
          <a:prstGeom prst="line">
            <a:avLst/>
          </a:prstGeom>
          <a:ln w="19050">
            <a:solidFill>
              <a:srgbClr val="1F284F"/>
            </a:solidFill>
          </a:ln>
        </p:spPr>
        <p:style>
          <a:lnRef idx="1">
            <a:schemeClr val="accent1"/>
          </a:lnRef>
          <a:fillRef idx="0">
            <a:schemeClr val="accent1"/>
          </a:fillRef>
          <a:effectRef idx="0">
            <a:schemeClr val="accent1"/>
          </a:effectRef>
          <a:fontRef idx="minor">
            <a:schemeClr val="tx1"/>
          </a:fontRef>
        </p:style>
      </p:cxnSp>
      <p:sp>
        <p:nvSpPr>
          <p:cNvPr id="35" name="Title 1">
            <a:extLst>
              <a:ext uri="{FF2B5EF4-FFF2-40B4-BE49-F238E27FC236}">
                <a16:creationId xmlns:a16="http://schemas.microsoft.com/office/drawing/2014/main" id="{5A8731B2-8CD9-49BC-858D-E4FB3220A1D7}"/>
              </a:ext>
            </a:extLst>
          </p:cNvPr>
          <p:cNvSpPr txBox="1">
            <a:spLocks/>
          </p:cNvSpPr>
          <p:nvPr/>
        </p:nvSpPr>
        <p:spPr>
          <a:xfrm>
            <a:off x="259403" y="143823"/>
            <a:ext cx="6300884" cy="467229"/>
          </a:xfrm>
          <a:prstGeom prst="rect">
            <a:avLst/>
          </a:prstGeom>
        </p:spPr>
        <p:txBody>
          <a:bodyPr vert="horz" lIns="51435" tIns="25718" rIns="51435" bIns="25718"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2700">
                <a:latin typeface="Calibri" panose="020F0502020204030204" pitchFamily="34" charset="0"/>
                <a:cs typeface="Calibri" panose="020F0502020204030204" pitchFamily="34" charset="0"/>
              </a:rPr>
              <a:t>Model Implementation- Random Forest + AdaBoost</a:t>
            </a:r>
          </a:p>
        </p:txBody>
      </p:sp>
      <p:sp>
        <p:nvSpPr>
          <p:cNvPr id="19" name="TextBox 18">
            <a:extLst>
              <a:ext uri="{FF2B5EF4-FFF2-40B4-BE49-F238E27FC236}">
                <a16:creationId xmlns:a16="http://schemas.microsoft.com/office/drawing/2014/main" id="{24ECA12C-0314-4ABA-95C7-776970DB43D0}"/>
              </a:ext>
            </a:extLst>
          </p:cNvPr>
          <p:cNvSpPr txBox="1"/>
          <p:nvPr/>
        </p:nvSpPr>
        <p:spPr>
          <a:xfrm>
            <a:off x="296616" y="823702"/>
            <a:ext cx="6263671" cy="1631216"/>
          </a:xfrm>
          <a:prstGeom prst="rect">
            <a:avLst/>
          </a:prstGeom>
          <a:noFill/>
          <a:ln>
            <a:solidFill>
              <a:schemeClr val="tx1"/>
            </a:solidFill>
            <a:prstDash val="lgDash"/>
          </a:ln>
        </p:spPr>
        <p:txBody>
          <a:bodyPr wrap="square" rtlCol="0">
            <a:spAutoFit/>
          </a:bodyPr>
          <a:lstStyle/>
          <a:p>
            <a:endParaRPr lang="en-SG" sz="1200" i="1">
              <a:latin typeface="Calibri" panose="020F0502020204030204" pitchFamily="34" charset="0"/>
              <a:cs typeface="Calibri" panose="020F0502020204030204" pitchFamily="34" charset="0"/>
            </a:endParaRPr>
          </a:p>
          <a:p>
            <a:endParaRPr lang="en-SG" sz="1200" i="1">
              <a:latin typeface="Calibri" panose="020F0502020204030204" pitchFamily="34" charset="0"/>
              <a:cs typeface="Calibri" panose="020F0502020204030204" pitchFamily="34" charset="0"/>
            </a:endParaRPr>
          </a:p>
          <a:p>
            <a:endParaRPr lang="en-SG" sz="1200" i="1">
              <a:latin typeface="Calibri" panose="020F0502020204030204" pitchFamily="34" charset="0"/>
              <a:cs typeface="Calibri" panose="020F0502020204030204" pitchFamily="34" charset="0"/>
            </a:endParaRPr>
          </a:p>
          <a:p>
            <a:endParaRPr lang="en-SG" sz="800" i="1">
              <a:latin typeface="Calibri" panose="020F0502020204030204" pitchFamily="34" charset="0"/>
              <a:cs typeface="Calibri" panose="020F0502020204030204" pitchFamily="34" charset="0"/>
            </a:endParaRPr>
          </a:p>
          <a:p>
            <a:endParaRPr lang="en-SG" sz="800" i="1">
              <a:latin typeface="Calibri" panose="020F0502020204030204" pitchFamily="34" charset="0"/>
              <a:cs typeface="Calibri" panose="020F0502020204030204" pitchFamily="34" charset="0"/>
            </a:endParaRPr>
          </a:p>
          <a:p>
            <a:endParaRPr lang="en-SG" sz="800" i="1">
              <a:latin typeface="Calibri" panose="020F0502020204030204" pitchFamily="34" charset="0"/>
              <a:cs typeface="Calibri" panose="020F0502020204030204" pitchFamily="34" charset="0"/>
            </a:endParaRPr>
          </a:p>
          <a:p>
            <a:endParaRPr lang="en-SG" sz="800" i="1">
              <a:latin typeface="Calibri" panose="020F0502020204030204" pitchFamily="34" charset="0"/>
              <a:cs typeface="Calibri" panose="020F0502020204030204" pitchFamily="34" charset="0"/>
            </a:endParaRPr>
          </a:p>
          <a:p>
            <a:endParaRPr lang="en-SG" sz="800" i="1">
              <a:latin typeface="Calibri" panose="020F0502020204030204" pitchFamily="34" charset="0"/>
              <a:cs typeface="Calibri" panose="020F0502020204030204" pitchFamily="34" charset="0"/>
            </a:endParaRPr>
          </a:p>
          <a:p>
            <a:endParaRPr lang="en-SG" sz="1200" i="1">
              <a:latin typeface="Calibri" panose="020F0502020204030204" pitchFamily="34" charset="0"/>
              <a:cs typeface="Calibri" panose="020F0502020204030204" pitchFamily="34" charset="0"/>
            </a:endParaRPr>
          </a:p>
          <a:p>
            <a:endParaRPr lang="en-SG" sz="1200" i="1">
              <a:latin typeface="Calibri" panose="020F0502020204030204" pitchFamily="34" charset="0"/>
              <a:cs typeface="Calibri" panose="020F0502020204030204" pitchFamily="34" charset="0"/>
            </a:endParaRPr>
          </a:p>
        </p:txBody>
      </p:sp>
      <p:sp>
        <p:nvSpPr>
          <p:cNvPr id="20" name="TextBox 19">
            <a:extLst>
              <a:ext uri="{FF2B5EF4-FFF2-40B4-BE49-F238E27FC236}">
                <a16:creationId xmlns:a16="http://schemas.microsoft.com/office/drawing/2014/main" id="{BC1173C8-6314-4BF2-8D31-419CC9A1C2C9}"/>
              </a:ext>
            </a:extLst>
          </p:cNvPr>
          <p:cNvSpPr txBox="1"/>
          <p:nvPr/>
        </p:nvSpPr>
        <p:spPr>
          <a:xfrm>
            <a:off x="374704" y="864112"/>
            <a:ext cx="1306904" cy="307777"/>
          </a:xfrm>
          <a:prstGeom prst="rect">
            <a:avLst/>
          </a:prstGeom>
          <a:noFill/>
        </p:spPr>
        <p:txBody>
          <a:bodyPr wrap="square" rtlCol="0">
            <a:spAutoFit/>
          </a:bodyPr>
          <a:lstStyle/>
          <a:p>
            <a:r>
              <a:rPr lang="en-IN">
                <a:latin typeface="Calibri" panose="020F0502020204030204" pitchFamily="34" charset="0"/>
                <a:cs typeface="Calibri" panose="020F0502020204030204" pitchFamily="34" charset="0"/>
              </a:rPr>
              <a:t>Random Forest</a:t>
            </a:r>
          </a:p>
        </p:txBody>
      </p:sp>
      <p:pic>
        <p:nvPicPr>
          <p:cNvPr id="21" name="Picture 20">
            <a:extLst>
              <a:ext uri="{FF2B5EF4-FFF2-40B4-BE49-F238E27FC236}">
                <a16:creationId xmlns:a16="http://schemas.microsoft.com/office/drawing/2014/main" id="{44227530-6D72-4064-B5F2-710410D139F3}"/>
              </a:ext>
            </a:extLst>
          </p:cNvPr>
          <p:cNvPicPr>
            <a:picLocks noChangeAspect="1"/>
          </p:cNvPicPr>
          <p:nvPr/>
        </p:nvPicPr>
        <p:blipFill>
          <a:blip r:embed="rId3"/>
          <a:stretch>
            <a:fillRect/>
          </a:stretch>
        </p:blipFill>
        <p:spPr>
          <a:xfrm>
            <a:off x="374704" y="1171889"/>
            <a:ext cx="6108592" cy="1159859"/>
          </a:xfrm>
          <a:prstGeom prst="rect">
            <a:avLst/>
          </a:prstGeom>
        </p:spPr>
      </p:pic>
      <p:sp>
        <p:nvSpPr>
          <p:cNvPr id="22" name="TextBox 21">
            <a:extLst>
              <a:ext uri="{FF2B5EF4-FFF2-40B4-BE49-F238E27FC236}">
                <a16:creationId xmlns:a16="http://schemas.microsoft.com/office/drawing/2014/main" id="{7E62E02E-C41D-4874-A162-F4ACCDCAA171}"/>
              </a:ext>
            </a:extLst>
          </p:cNvPr>
          <p:cNvSpPr txBox="1"/>
          <p:nvPr/>
        </p:nvSpPr>
        <p:spPr>
          <a:xfrm>
            <a:off x="296616" y="2688582"/>
            <a:ext cx="6263671" cy="1815882"/>
          </a:xfrm>
          <a:prstGeom prst="rect">
            <a:avLst/>
          </a:prstGeom>
          <a:noFill/>
          <a:ln>
            <a:solidFill>
              <a:schemeClr val="tx1"/>
            </a:solidFill>
            <a:prstDash val="lgDash"/>
          </a:ln>
        </p:spPr>
        <p:txBody>
          <a:bodyPr wrap="square" rtlCol="0">
            <a:spAutoFit/>
          </a:bodyPr>
          <a:lstStyle/>
          <a:p>
            <a:endParaRPr lang="en-SG" sz="1200" i="1">
              <a:latin typeface="Calibri" panose="020F0502020204030204" pitchFamily="34" charset="0"/>
              <a:cs typeface="Calibri" panose="020F0502020204030204" pitchFamily="34" charset="0"/>
            </a:endParaRPr>
          </a:p>
          <a:p>
            <a:endParaRPr lang="en-SG" sz="1200" i="1">
              <a:latin typeface="Calibri" panose="020F0502020204030204" pitchFamily="34" charset="0"/>
              <a:cs typeface="Calibri" panose="020F0502020204030204" pitchFamily="34" charset="0"/>
            </a:endParaRPr>
          </a:p>
          <a:p>
            <a:endParaRPr lang="en-SG" sz="1200" i="1">
              <a:latin typeface="Calibri" panose="020F0502020204030204" pitchFamily="34" charset="0"/>
              <a:cs typeface="Calibri" panose="020F0502020204030204" pitchFamily="34" charset="0"/>
            </a:endParaRPr>
          </a:p>
          <a:p>
            <a:endParaRPr lang="en-SG" sz="800" i="1">
              <a:latin typeface="Calibri" panose="020F0502020204030204" pitchFamily="34" charset="0"/>
              <a:cs typeface="Calibri" panose="020F0502020204030204" pitchFamily="34" charset="0"/>
            </a:endParaRPr>
          </a:p>
          <a:p>
            <a:endParaRPr lang="en-SG" sz="800" i="1">
              <a:latin typeface="Calibri" panose="020F0502020204030204" pitchFamily="34" charset="0"/>
              <a:cs typeface="Calibri" panose="020F0502020204030204" pitchFamily="34" charset="0"/>
            </a:endParaRPr>
          </a:p>
          <a:p>
            <a:endParaRPr lang="en-SG" sz="800" i="1">
              <a:latin typeface="Calibri" panose="020F0502020204030204" pitchFamily="34" charset="0"/>
              <a:cs typeface="Calibri" panose="020F0502020204030204" pitchFamily="34" charset="0"/>
            </a:endParaRPr>
          </a:p>
          <a:p>
            <a:endParaRPr lang="en-SG" sz="800" i="1">
              <a:latin typeface="Calibri" panose="020F0502020204030204" pitchFamily="34" charset="0"/>
              <a:cs typeface="Calibri" panose="020F0502020204030204" pitchFamily="34" charset="0"/>
            </a:endParaRPr>
          </a:p>
          <a:p>
            <a:endParaRPr lang="en-SG" sz="800" i="1">
              <a:latin typeface="Calibri" panose="020F0502020204030204" pitchFamily="34" charset="0"/>
              <a:cs typeface="Calibri" panose="020F0502020204030204" pitchFamily="34" charset="0"/>
            </a:endParaRPr>
          </a:p>
          <a:p>
            <a:endParaRPr lang="en-SG" sz="1200" i="1">
              <a:latin typeface="Calibri" panose="020F0502020204030204" pitchFamily="34" charset="0"/>
              <a:cs typeface="Calibri" panose="020F0502020204030204" pitchFamily="34" charset="0"/>
            </a:endParaRPr>
          </a:p>
          <a:p>
            <a:endParaRPr lang="en-SG" sz="1200" i="1">
              <a:latin typeface="Calibri" panose="020F0502020204030204" pitchFamily="34" charset="0"/>
              <a:cs typeface="Calibri" panose="020F0502020204030204" pitchFamily="34" charset="0"/>
            </a:endParaRPr>
          </a:p>
          <a:p>
            <a:endParaRPr lang="en-SG" sz="1200" i="1">
              <a:latin typeface="Calibri" panose="020F0502020204030204" pitchFamily="34" charset="0"/>
              <a:cs typeface="Calibri" panose="020F0502020204030204" pitchFamily="34" charset="0"/>
            </a:endParaRPr>
          </a:p>
        </p:txBody>
      </p:sp>
      <p:sp>
        <p:nvSpPr>
          <p:cNvPr id="23" name="TextBox 22">
            <a:extLst>
              <a:ext uri="{FF2B5EF4-FFF2-40B4-BE49-F238E27FC236}">
                <a16:creationId xmlns:a16="http://schemas.microsoft.com/office/drawing/2014/main" id="{518BB61B-14CD-4CB5-8FBB-BF75F731081F}"/>
              </a:ext>
            </a:extLst>
          </p:cNvPr>
          <p:cNvSpPr txBox="1"/>
          <p:nvPr/>
        </p:nvSpPr>
        <p:spPr>
          <a:xfrm>
            <a:off x="374704" y="2728992"/>
            <a:ext cx="1306904" cy="307777"/>
          </a:xfrm>
          <a:prstGeom prst="rect">
            <a:avLst/>
          </a:prstGeom>
          <a:noFill/>
        </p:spPr>
        <p:txBody>
          <a:bodyPr wrap="square" rtlCol="0">
            <a:spAutoFit/>
          </a:bodyPr>
          <a:lstStyle/>
          <a:p>
            <a:r>
              <a:rPr lang="en-IN">
                <a:latin typeface="Calibri" panose="020F0502020204030204" pitchFamily="34" charset="0"/>
                <a:cs typeface="Calibri" panose="020F0502020204030204" pitchFamily="34" charset="0"/>
              </a:rPr>
              <a:t>AdaBoost</a:t>
            </a:r>
          </a:p>
        </p:txBody>
      </p:sp>
      <p:pic>
        <p:nvPicPr>
          <p:cNvPr id="24" name="Picture 23">
            <a:extLst>
              <a:ext uri="{FF2B5EF4-FFF2-40B4-BE49-F238E27FC236}">
                <a16:creationId xmlns:a16="http://schemas.microsoft.com/office/drawing/2014/main" id="{BE7599C6-6322-4433-B0A3-5B35E58F1E01}"/>
              </a:ext>
            </a:extLst>
          </p:cNvPr>
          <p:cNvPicPr>
            <a:picLocks noChangeAspect="1"/>
          </p:cNvPicPr>
          <p:nvPr/>
        </p:nvPicPr>
        <p:blipFill>
          <a:blip r:embed="rId4"/>
          <a:stretch>
            <a:fillRect/>
          </a:stretch>
        </p:blipFill>
        <p:spPr>
          <a:xfrm>
            <a:off x="349914" y="3036769"/>
            <a:ext cx="6133382" cy="1273519"/>
          </a:xfrm>
          <a:prstGeom prst="rect">
            <a:avLst/>
          </a:prstGeom>
        </p:spPr>
      </p:pic>
    </p:spTree>
    <p:extLst>
      <p:ext uri="{BB962C8B-B14F-4D97-AF65-F5344CB8AC3E}">
        <p14:creationId xmlns:p14="http://schemas.microsoft.com/office/powerpoint/2010/main" val="125114402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F698FB2-EE6E-E74B-AB6E-00494CB031DA}"/>
              </a:ext>
            </a:extLst>
          </p:cNvPr>
          <p:cNvSpPr/>
          <p:nvPr/>
        </p:nvSpPr>
        <p:spPr>
          <a:xfrm>
            <a:off x="3311820" y="2417862"/>
            <a:ext cx="234360" cy="307777"/>
          </a:xfrm>
          <a:prstGeom prst="rect">
            <a:avLst/>
          </a:prstGeom>
        </p:spPr>
        <p:txBody>
          <a:bodyPr wrap="none">
            <a:spAutoFit/>
          </a:bodyPr>
          <a:lstStyle/>
          <a:p>
            <a:r>
              <a:rPr lang="en-SG"/>
              <a:t> </a:t>
            </a:r>
            <a:endParaRPr lang="en-US"/>
          </a:p>
        </p:txBody>
      </p:sp>
      <p:sp>
        <p:nvSpPr>
          <p:cNvPr id="7" name="Rectangle 6">
            <a:extLst>
              <a:ext uri="{FF2B5EF4-FFF2-40B4-BE49-F238E27FC236}">
                <a16:creationId xmlns:a16="http://schemas.microsoft.com/office/drawing/2014/main" id="{4717D3AA-30CB-5343-A5EE-6046141CD98D}"/>
              </a:ext>
            </a:extLst>
          </p:cNvPr>
          <p:cNvSpPr/>
          <p:nvPr/>
        </p:nvSpPr>
        <p:spPr>
          <a:xfrm>
            <a:off x="3311820" y="2417862"/>
            <a:ext cx="234360" cy="307777"/>
          </a:xfrm>
          <a:prstGeom prst="rect">
            <a:avLst/>
          </a:prstGeom>
        </p:spPr>
        <p:txBody>
          <a:bodyPr wrap="none">
            <a:spAutoFit/>
          </a:bodyPr>
          <a:lstStyle/>
          <a:p>
            <a:r>
              <a:rPr lang="en-SG"/>
              <a:t> </a:t>
            </a:r>
            <a:endParaRPr lang="en-US"/>
          </a:p>
        </p:txBody>
      </p:sp>
      <p:sp>
        <p:nvSpPr>
          <p:cNvPr id="8" name="Rectangle 7">
            <a:extLst>
              <a:ext uri="{FF2B5EF4-FFF2-40B4-BE49-F238E27FC236}">
                <a16:creationId xmlns:a16="http://schemas.microsoft.com/office/drawing/2014/main" id="{79F8D7DC-CFAC-9241-87E3-292C2ABA8B87}"/>
              </a:ext>
            </a:extLst>
          </p:cNvPr>
          <p:cNvSpPr/>
          <p:nvPr/>
        </p:nvSpPr>
        <p:spPr>
          <a:xfrm>
            <a:off x="3311820" y="2417862"/>
            <a:ext cx="234360" cy="307777"/>
          </a:xfrm>
          <a:prstGeom prst="rect">
            <a:avLst/>
          </a:prstGeom>
        </p:spPr>
        <p:txBody>
          <a:bodyPr wrap="none">
            <a:spAutoFit/>
          </a:bodyPr>
          <a:lstStyle/>
          <a:p>
            <a:r>
              <a:rPr lang="en-SG"/>
              <a:t> </a:t>
            </a:r>
            <a:endParaRPr lang="en-US"/>
          </a:p>
        </p:txBody>
      </p:sp>
      <p:sp>
        <p:nvSpPr>
          <p:cNvPr id="9" name="Rectangle 8">
            <a:extLst>
              <a:ext uri="{FF2B5EF4-FFF2-40B4-BE49-F238E27FC236}">
                <a16:creationId xmlns:a16="http://schemas.microsoft.com/office/drawing/2014/main" id="{6B5DF223-A05D-944E-A25D-786BD8A97980}"/>
              </a:ext>
            </a:extLst>
          </p:cNvPr>
          <p:cNvSpPr/>
          <p:nvPr/>
        </p:nvSpPr>
        <p:spPr>
          <a:xfrm>
            <a:off x="3311820" y="2417862"/>
            <a:ext cx="234360" cy="307777"/>
          </a:xfrm>
          <a:prstGeom prst="rect">
            <a:avLst/>
          </a:prstGeom>
        </p:spPr>
        <p:txBody>
          <a:bodyPr wrap="none">
            <a:spAutoFit/>
          </a:bodyPr>
          <a:lstStyle/>
          <a:p>
            <a:r>
              <a:rPr lang="en-SG"/>
              <a:t> </a:t>
            </a:r>
            <a:endParaRPr lang="en-US"/>
          </a:p>
        </p:txBody>
      </p:sp>
      <p:cxnSp>
        <p:nvCxnSpPr>
          <p:cNvPr id="10" name="Straight Connector 9">
            <a:extLst>
              <a:ext uri="{FF2B5EF4-FFF2-40B4-BE49-F238E27FC236}">
                <a16:creationId xmlns:a16="http://schemas.microsoft.com/office/drawing/2014/main" id="{0113B048-B5E9-4BB8-81CF-47FFB27CCA14}"/>
              </a:ext>
            </a:extLst>
          </p:cNvPr>
          <p:cNvCxnSpPr>
            <a:cxnSpLocks/>
          </p:cNvCxnSpPr>
          <p:nvPr/>
        </p:nvCxnSpPr>
        <p:spPr>
          <a:xfrm>
            <a:off x="296616" y="611052"/>
            <a:ext cx="6264767" cy="0"/>
          </a:xfrm>
          <a:prstGeom prst="line">
            <a:avLst/>
          </a:prstGeom>
          <a:ln w="57150">
            <a:solidFill>
              <a:srgbClr val="1F284F"/>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3D633CAD-E1FD-4617-8D8C-44D854DC9D2C}"/>
              </a:ext>
            </a:extLst>
          </p:cNvPr>
          <p:cNvCxnSpPr>
            <a:cxnSpLocks/>
          </p:cNvCxnSpPr>
          <p:nvPr/>
        </p:nvCxnSpPr>
        <p:spPr>
          <a:xfrm>
            <a:off x="296616" y="717377"/>
            <a:ext cx="6264767" cy="0"/>
          </a:xfrm>
          <a:prstGeom prst="line">
            <a:avLst/>
          </a:prstGeom>
          <a:ln w="19050">
            <a:solidFill>
              <a:srgbClr val="1F284F"/>
            </a:solidFill>
          </a:ln>
        </p:spPr>
        <p:style>
          <a:lnRef idx="1">
            <a:schemeClr val="accent1"/>
          </a:lnRef>
          <a:fillRef idx="0">
            <a:schemeClr val="accent1"/>
          </a:fillRef>
          <a:effectRef idx="0">
            <a:schemeClr val="accent1"/>
          </a:effectRef>
          <a:fontRef idx="minor">
            <a:schemeClr val="tx1"/>
          </a:fontRef>
        </p:style>
      </p:cxnSp>
      <p:sp>
        <p:nvSpPr>
          <p:cNvPr id="12" name="Title 1">
            <a:extLst>
              <a:ext uri="{FF2B5EF4-FFF2-40B4-BE49-F238E27FC236}">
                <a16:creationId xmlns:a16="http://schemas.microsoft.com/office/drawing/2014/main" id="{4F2D2B79-F6DE-4438-B52B-C5C2D3B7D752}"/>
              </a:ext>
            </a:extLst>
          </p:cNvPr>
          <p:cNvSpPr txBox="1">
            <a:spLocks/>
          </p:cNvSpPr>
          <p:nvPr/>
        </p:nvSpPr>
        <p:spPr>
          <a:xfrm>
            <a:off x="259402" y="143823"/>
            <a:ext cx="6301981" cy="467229"/>
          </a:xfrm>
          <a:prstGeom prst="rect">
            <a:avLst/>
          </a:prstGeom>
        </p:spPr>
        <p:txBody>
          <a:bodyPr vert="horz" lIns="51435" tIns="25718" rIns="51435" bIns="25718"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2700">
                <a:latin typeface="Calibri" panose="020F0502020204030204" pitchFamily="34" charset="0"/>
                <a:cs typeface="Calibri" panose="020F0502020204030204" pitchFamily="34" charset="0"/>
              </a:rPr>
              <a:t>Hyperparameter Tuning- </a:t>
            </a:r>
            <a:r>
              <a:rPr lang="en-GB" sz="2700" err="1">
                <a:latin typeface="Calibri" panose="020F0502020204030204" pitchFamily="34" charset="0"/>
                <a:cs typeface="Calibri" panose="020F0502020204030204" pitchFamily="34" charset="0"/>
              </a:rPr>
              <a:t>RandomSearchCV</a:t>
            </a:r>
            <a:endParaRPr lang="en-GB" sz="2700">
              <a:latin typeface="Calibri" panose="020F0502020204030204" pitchFamily="34" charset="0"/>
              <a:cs typeface="Calibri" panose="020F0502020204030204" pitchFamily="34" charset="0"/>
            </a:endParaRPr>
          </a:p>
        </p:txBody>
      </p:sp>
      <p:pic>
        <p:nvPicPr>
          <p:cNvPr id="13" name="Picture 12">
            <a:extLst>
              <a:ext uri="{FF2B5EF4-FFF2-40B4-BE49-F238E27FC236}">
                <a16:creationId xmlns:a16="http://schemas.microsoft.com/office/drawing/2014/main" id="{1639C9A0-9C5C-4A0E-8839-62C69629ADF0}"/>
              </a:ext>
            </a:extLst>
          </p:cNvPr>
          <p:cNvPicPr>
            <a:picLocks noChangeAspect="1"/>
          </p:cNvPicPr>
          <p:nvPr/>
        </p:nvPicPr>
        <p:blipFill>
          <a:blip r:embed="rId2"/>
          <a:stretch>
            <a:fillRect/>
          </a:stretch>
        </p:blipFill>
        <p:spPr>
          <a:xfrm>
            <a:off x="142335" y="838232"/>
            <a:ext cx="6573328" cy="2179083"/>
          </a:xfrm>
          <a:prstGeom prst="rect">
            <a:avLst/>
          </a:prstGeom>
        </p:spPr>
      </p:pic>
      <p:pic>
        <p:nvPicPr>
          <p:cNvPr id="17" name="Picture 16">
            <a:extLst>
              <a:ext uri="{FF2B5EF4-FFF2-40B4-BE49-F238E27FC236}">
                <a16:creationId xmlns:a16="http://schemas.microsoft.com/office/drawing/2014/main" id="{96AC0665-20ED-426E-9348-45F396AE24AE}"/>
              </a:ext>
            </a:extLst>
          </p:cNvPr>
          <p:cNvPicPr>
            <a:picLocks noChangeAspect="1"/>
          </p:cNvPicPr>
          <p:nvPr/>
        </p:nvPicPr>
        <p:blipFill>
          <a:blip r:embed="rId3"/>
          <a:stretch>
            <a:fillRect/>
          </a:stretch>
        </p:blipFill>
        <p:spPr>
          <a:xfrm>
            <a:off x="142335" y="3138169"/>
            <a:ext cx="6573328" cy="1381557"/>
          </a:xfrm>
          <a:prstGeom prst="rect">
            <a:avLst/>
          </a:prstGeom>
        </p:spPr>
      </p:pic>
    </p:spTree>
    <p:extLst>
      <p:ext uri="{BB962C8B-B14F-4D97-AF65-F5344CB8AC3E}">
        <p14:creationId xmlns:p14="http://schemas.microsoft.com/office/powerpoint/2010/main" val="297696301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BF3C0962-AAAD-4D1B-8AB2-49CDEBD212A9}"/>
              </a:ext>
            </a:extLst>
          </p:cNvPr>
          <p:cNvSpPr/>
          <p:nvPr/>
        </p:nvSpPr>
        <p:spPr>
          <a:xfrm>
            <a:off x="259402" y="886106"/>
            <a:ext cx="3762375" cy="3540017"/>
          </a:xfrm>
          <a:prstGeom prst="rect">
            <a:avLst/>
          </a:prstGeom>
          <a:solidFill>
            <a:schemeClr val="accent3">
              <a:lumMod val="20000"/>
              <a:lumOff val="8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just"/>
            <a:endParaRPr lang="en-SG">
              <a:latin typeface="Calibri" panose="020F0502020204030204" pitchFamily="34" charset="0"/>
              <a:cs typeface="Calibri" panose="020F0502020204030204" pitchFamily="34" charset="0"/>
            </a:endParaRPr>
          </a:p>
        </p:txBody>
      </p:sp>
      <p:sp>
        <p:nvSpPr>
          <p:cNvPr id="6" name="Rectangle 5">
            <a:extLst>
              <a:ext uri="{FF2B5EF4-FFF2-40B4-BE49-F238E27FC236}">
                <a16:creationId xmlns:a16="http://schemas.microsoft.com/office/drawing/2014/main" id="{9F698FB2-EE6E-E74B-AB6E-00494CB031DA}"/>
              </a:ext>
            </a:extLst>
          </p:cNvPr>
          <p:cNvSpPr/>
          <p:nvPr/>
        </p:nvSpPr>
        <p:spPr>
          <a:xfrm>
            <a:off x="3311820" y="2417862"/>
            <a:ext cx="234360" cy="307777"/>
          </a:xfrm>
          <a:prstGeom prst="rect">
            <a:avLst/>
          </a:prstGeom>
        </p:spPr>
        <p:txBody>
          <a:bodyPr wrap="none">
            <a:spAutoFit/>
          </a:bodyPr>
          <a:lstStyle/>
          <a:p>
            <a:r>
              <a:rPr lang="en-SG"/>
              <a:t> </a:t>
            </a:r>
            <a:endParaRPr lang="en-US"/>
          </a:p>
        </p:txBody>
      </p:sp>
      <p:sp>
        <p:nvSpPr>
          <p:cNvPr id="7" name="Rectangle 6">
            <a:extLst>
              <a:ext uri="{FF2B5EF4-FFF2-40B4-BE49-F238E27FC236}">
                <a16:creationId xmlns:a16="http://schemas.microsoft.com/office/drawing/2014/main" id="{4717D3AA-30CB-5343-A5EE-6046141CD98D}"/>
              </a:ext>
            </a:extLst>
          </p:cNvPr>
          <p:cNvSpPr/>
          <p:nvPr/>
        </p:nvSpPr>
        <p:spPr>
          <a:xfrm>
            <a:off x="3311820" y="2417862"/>
            <a:ext cx="234360" cy="307777"/>
          </a:xfrm>
          <a:prstGeom prst="rect">
            <a:avLst/>
          </a:prstGeom>
        </p:spPr>
        <p:txBody>
          <a:bodyPr wrap="none">
            <a:spAutoFit/>
          </a:bodyPr>
          <a:lstStyle/>
          <a:p>
            <a:r>
              <a:rPr lang="en-SG"/>
              <a:t> </a:t>
            </a:r>
            <a:endParaRPr lang="en-US"/>
          </a:p>
        </p:txBody>
      </p:sp>
      <p:sp>
        <p:nvSpPr>
          <p:cNvPr id="8" name="Rectangle 7">
            <a:extLst>
              <a:ext uri="{FF2B5EF4-FFF2-40B4-BE49-F238E27FC236}">
                <a16:creationId xmlns:a16="http://schemas.microsoft.com/office/drawing/2014/main" id="{79F8D7DC-CFAC-9241-87E3-292C2ABA8B87}"/>
              </a:ext>
            </a:extLst>
          </p:cNvPr>
          <p:cNvSpPr/>
          <p:nvPr/>
        </p:nvSpPr>
        <p:spPr>
          <a:xfrm>
            <a:off x="3311820" y="2417862"/>
            <a:ext cx="234360" cy="307777"/>
          </a:xfrm>
          <a:prstGeom prst="rect">
            <a:avLst/>
          </a:prstGeom>
        </p:spPr>
        <p:txBody>
          <a:bodyPr wrap="none">
            <a:spAutoFit/>
          </a:bodyPr>
          <a:lstStyle/>
          <a:p>
            <a:r>
              <a:rPr lang="en-SG"/>
              <a:t> </a:t>
            </a:r>
            <a:endParaRPr lang="en-US"/>
          </a:p>
        </p:txBody>
      </p:sp>
      <p:sp>
        <p:nvSpPr>
          <p:cNvPr id="9" name="Rectangle 8">
            <a:extLst>
              <a:ext uri="{FF2B5EF4-FFF2-40B4-BE49-F238E27FC236}">
                <a16:creationId xmlns:a16="http://schemas.microsoft.com/office/drawing/2014/main" id="{6B5DF223-A05D-944E-A25D-786BD8A97980}"/>
              </a:ext>
            </a:extLst>
          </p:cNvPr>
          <p:cNvSpPr/>
          <p:nvPr/>
        </p:nvSpPr>
        <p:spPr>
          <a:xfrm>
            <a:off x="3311820" y="2417862"/>
            <a:ext cx="234360" cy="307777"/>
          </a:xfrm>
          <a:prstGeom prst="rect">
            <a:avLst/>
          </a:prstGeom>
        </p:spPr>
        <p:txBody>
          <a:bodyPr wrap="none">
            <a:spAutoFit/>
          </a:bodyPr>
          <a:lstStyle/>
          <a:p>
            <a:r>
              <a:rPr lang="en-SG"/>
              <a:t> </a:t>
            </a:r>
            <a:endParaRPr lang="en-US"/>
          </a:p>
        </p:txBody>
      </p:sp>
      <p:cxnSp>
        <p:nvCxnSpPr>
          <p:cNvPr id="10" name="Straight Connector 9">
            <a:extLst>
              <a:ext uri="{FF2B5EF4-FFF2-40B4-BE49-F238E27FC236}">
                <a16:creationId xmlns:a16="http://schemas.microsoft.com/office/drawing/2014/main" id="{0113B048-B5E9-4BB8-81CF-47FFB27CCA14}"/>
              </a:ext>
            </a:extLst>
          </p:cNvPr>
          <p:cNvCxnSpPr>
            <a:cxnSpLocks/>
          </p:cNvCxnSpPr>
          <p:nvPr/>
        </p:nvCxnSpPr>
        <p:spPr>
          <a:xfrm>
            <a:off x="296616" y="611052"/>
            <a:ext cx="6264767" cy="0"/>
          </a:xfrm>
          <a:prstGeom prst="line">
            <a:avLst/>
          </a:prstGeom>
          <a:ln w="57150">
            <a:solidFill>
              <a:srgbClr val="1F284F"/>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3D633CAD-E1FD-4617-8D8C-44D854DC9D2C}"/>
              </a:ext>
            </a:extLst>
          </p:cNvPr>
          <p:cNvCxnSpPr>
            <a:cxnSpLocks/>
          </p:cNvCxnSpPr>
          <p:nvPr/>
        </p:nvCxnSpPr>
        <p:spPr>
          <a:xfrm>
            <a:off x="296616" y="717377"/>
            <a:ext cx="6264767" cy="0"/>
          </a:xfrm>
          <a:prstGeom prst="line">
            <a:avLst/>
          </a:prstGeom>
          <a:ln w="19050">
            <a:solidFill>
              <a:srgbClr val="1F284F"/>
            </a:solidFill>
          </a:ln>
        </p:spPr>
        <p:style>
          <a:lnRef idx="1">
            <a:schemeClr val="accent1"/>
          </a:lnRef>
          <a:fillRef idx="0">
            <a:schemeClr val="accent1"/>
          </a:fillRef>
          <a:effectRef idx="0">
            <a:schemeClr val="accent1"/>
          </a:effectRef>
          <a:fontRef idx="minor">
            <a:schemeClr val="tx1"/>
          </a:fontRef>
        </p:style>
      </p:cxnSp>
      <p:sp>
        <p:nvSpPr>
          <p:cNvPr id="12" name="Title 1">
            <a:extLst>
              <a:ext uri="{FF2B5EF4-FFF2-40B4-BE49-F238E27FC236}">
                <a16:creationId xmlns:a16="http://schemas.microsoft.com/office/drawing/2014/main" id="{4F2D2B79-F6DE-4438-B52B-C5C2D3B7D752}"/>
              </a:ext>
            </a:extLst>
          </p:cNvPr>
          <p:cNvSpPr txBox="1">
            <a:spLocks/>
          </p:cNvSpPr>
          <p:nvPr/>
        </p:nvSpPr>
        <p:spPr>
          <a:xfrm>
            <a:off x="259402" y="143823"/>
            <a:ext cx="6300883" cy="467229"/>
          </a:xfrm>
          <a:prstGeom prst="rect">
            <a:avLst/>
          </a:prstGeom>
        </p:spPr>
        <p:txBody>
          <a:bodyPr vert="horz" lIns="51435" tIns="25718" rIns="51435" bIns="25718"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2700">
                <a:latin typeface="Calibri" panose="020F0502020204030204" pitchFamily="34" charset="0"/>
                <a:cs typeface="Calibri" panose="020F0502020204030204" pitchFamily="34" charset="0"/>
              </a:rPr>
              <a:t>Further Evaluation- Bias- Variance Trade-Off</a:t>
            </a:r>
          </a:p>
        </p:txBody>
      </p:sp>
      <p:pic>
        <p:nvPicPr>
          <p:cNvPr id="13" name="Picture 2">
            <a:extLst>
              <a:ext uri="{FF2B5EF4-FFF2-40B4-BE49-F238E27FC236}">
                <a16:creationId xmlns:a16="http://schemas.microsoft.com/office/drawing/2014/main" id="{60AE11AE-AD05-4A96-88BF-A90AF84AD4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401" y="1247775"/>
            <a:ext cx="3762375" cy="2647950"/>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a:extLst>
              <a:ext uri="{FF2B5EF4-FFF2-40B4-BE49-F238E27FC236}">
                <a16:creationId xmlns:a16="http://schemas.microsoft.com/office/drawing/2014/main" id="{B1BC4C5A-DBC6-4248-9AB3-4BC4F67E607A}"/>
              </a:ext>
            </a:extLst>
          </p:cNvPr>
          <p:cNvSpPr/>
          <p:nvPr/>
        </p:nvSpPr>
        <p:spPr>
          <a:xfrm>
            <a:off x="4151203" y="1597309"/>
            <a:ext cx="2302716" cy="2106587"/>
          </a:xfrm>
          <a:prstGeom prst="rect">
            <a:avLst/>
          </a:prstGeom>
          <a:solidFill>
            <a:schemeClr val="bg1">
              <a:lumMod val="95000"/>
            </a:schemeClr>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tx1"/>
              </a:solidFill>
            </a:endParaRPr>
          </a:p>
        </p:txBody>
      </p:sp>
      <p:sp>
        <p:nvSpPr>
          <p:cNvPr id="2" name="Rectangle 1">
            <a:extLst>
              <a:ext uri="{FF2B5EF4-FFF2-40B4-BE49-F238E27FC236}">
                <a16:creationId xmlns:a16="http://schemas.microsoft.com/office/drawing/2014/main" id="{D12D32D9-41D9-4C61-A1E1-57580D9E32D7}"/>
              </a:ext>
            </a:extLst>
          </p:cNvPr>
          <p:cNvSpPr/>
          <p:nvPr/>
        </p:nvSpPr>
        <p:spPr>
          <a:xfrm>
            <a:off x="4151202" y="1709976"/>
            <a:ext cx="2168574" cy="1815882"/>
          </a:xfrm>
          <a:prstGeom prst="rect">
            <a:avLst/>
          </a:prstGeom>
        </p:spPr>
        <p:txBody>
          <a:bodyPr wrap="square">
            <a:spAutoFit/>
          </a:bodyPr>
          <a:lstStyle/>
          <a:p>
            <a:pPr algn="just"/>
            <a:r>
              <a:rPr lang="en-SG" b="1">
                <a:solidFill>
                  <a:schemeClr val="tx1"/>
                </a:solidFill>
                <a:latin typeface="Calibri" panose="020F0502020204030204" pitchFamily="34" charset="0"/>
                <a:cs typeface="Calibri" panose="020F0502020204030204" pitchFamily="34" charset="0"/>
              </a:rPr>
              <a:t>Learning Curve</a:t>
            </a:r>
          </a:p>
          <a:p>
            <a:pPr algn="just"/>
            <a:endParaRPr lang="en-SG" b="1" u="sng">
              <a:solidFill>
                <a:schemeClr val="tx1"/>
              </a:solidFill>
              <a:latin typeface="Calibri" panose="020F0502020204030204" pitchFamily="34" charset="0"/>
              <a:cs typeface="Calibri" panose="020F0502020204030204" pitchFamily="34" charset="0"/>
            </a:endParaRPr>
          </a:p>
          <a:p>
            <a:pPr algn="just"/>
            <a:r>
              <a:rPr lang="en-SG">
                <a:solidFill>
                  <a:schemeClr val="tx1"/>
                </a:solidFill>
                <a:latin typeface="Calibri" panose="020F0502020204030204" pitchFamily="34" charset="0"/>
                <a:cs typeface="Calibri" panose="020F0502020204030204" pitchFamily="34" charset="0"/>
              </a:rPr>
              <a:t>For the final model, </a:t>
            </a:r>
          </a:p>
          <a:p>
            <a:pPr algn="just"/>
            <a:r>
              <a:rPr lang="en-SG">
                <a:solidFill>
                  <a:schemeClr val="tx1"/>
                </a:solidFill>
                <a:latin typeface="Calibri" panose="020F0502020204030204" pitchFamily="34" charset="0"/>
                <a:cs typeface="Calibri" panose="020F0502020204030204" pitchFamily="34" charset="0"/>
              </a:rPr>
              <a:t>bias-variance trade-off is good due to merging of training and cross-validation score </a:t>
            </a:r>
          </a:p>
          <a:p>
            <a:pPr algn="just"/>
            <a:r>
              <a:rPr lang="en-SG">
                <a:solidFill>
                  <a:schemeClr val="tx1"/>
                </a:solidFill>
                <a:latin typeface="Calibri" panose="020F0502020204030204" pitchFamily="34" charset="0"/>
                <a:cs typeface="Calibri" panose="020F0502020204030204" pitchFamily="34" charset="0"/>
                <a:sym typeface="Wingdings" panose="05000000000000000000" pitchFamily="2" charset="2"/>
              </a:rPr>
              <a:t> robust and good model </a:t>
            </a:r>
            <a:endParaRPr lang="en-SG">
              <a:solidFill>
                <a:schemeClr val="tx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83253809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BF3C0962-AAAD-4D1B-8AB2-49CDEBD212A9}"/>
              </a:ext>
            </a:extLst>
          </p:cNvPr>
          <p:cNvSpPr/>
          <p:nvPr/>
        </p:nvSpPr>
        <p:spPr>
          <a:xfrm>
            <a:off x="259402" y="886106"/>
            <a:ext cx="3762375" cy="3540017"/>
          </a:xfrm>
          <a:prstGeom prst="rect">
            <a:avLst/>
          </a:prstGeom>
          <a:solidFill>
            <a:schemeClr val="accent3">
              <a:lumMod val="20000"/>
              <a:lumOff val="8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just"/>
            <a:endParaRPr lang="en-SG">
              <a:latin typeface="Calibri" panose="020F0502020204030204" pitchFamily="34" charset="0"/>
              <a:cs typeface="Calibri" panose="020F0502020204030204" pitchFamily="34" charset="0"/>
            </a:endParaRPr>
          </a:p>
        </p:txBody>
      </p:sp>
      <p:sp>
        <p:nvSpPr>
          <p:cNvPr id="6" name="Rectangle 5">
            <a:extLst>
              <a:ext uri="{FF2B5EF4-FFF2-40B4-BE49-F238E27FC236}">
                <a16:creationId xmlns:a16="http://schemas.microsoft.com/office/drawing/2014/main" id="{9F698FB2-EE6E-E74B-AB6E-00494CB031DA}"/>
              </a:ext>
            </a:extLst>
          </p:cNvPr>
          <p:cNvSpPr/>
          <p:nvPr/>
        </p:nvSpPr>
        <p:spPr>
          <a:xfrm>
            <a:off x="3311820" y="2417862"/>
            <a:ext cx="234360" cy="307777"/>
          </a:xfrm>
          <a:prstGeom prst="rect">
            <a:avLst/>
          </a:prstGeom>
        </p:spPr>
        <p:txBody>
          <a:bodyPr wrap="none">
            <a:spAutoFit/>
          </a:bodyPr>
          <a:lstStyle/>
          <a:p>
            <a:r>
              <a:rPr lang="en-SG"/>
              <a:t> </a:t>
            </a:r>
            <a:endParaRPr lang="en-US"/>
          </a:p>
        </p:txBody>
      </p:sp>
      <p:sp>
        <p:nvSpPr>
          <p:cNvPr id="7" name="Rectangle 6">
            <a:extLst>
              <a:ext uri="{FF2B5EF4-FFF2-40B4-BE49-F238E27FC236}">
                <a16:creationId xmlns:a16="http://schemas.microsoft.com/office/drawing/2014/main" id="{4717D3AA-30CB-5343-A5EE-6046141CD98D}"/>
              </a:ext>
            </a:extLst>
          </p:cNvPr>
          <p:cNvSpPr/>
          <p:nvPr/>
        </p:nvSpPr>
        <p:spPr>
          <a:xfrm>
            <a:off x="3311820" y="2417862"/>
            <a:ext cx="234360" cy="307777"/>
          </a:xfrm>
          <a:prstGeom prst="rect">
            <a:avLst/>
          </a:prstGeom>
        </p:spPr>
        <p:txBody>
          <a:bodyPr wrap="none">
            <a:spAutoFit/>
          </a:bodyPr>
          <a:lstStyle/>
          <a:p>
            <a:r>
              <a:rPr lang="en-SG"/>
              <a:t> </a:t>
            </a:r>
            <a:endParaRPr lang="en-US"/>
          </a:p>
        </p:txBody>
      </p:sp>
      <p:sp>
        <p:nvSpPr>
          <p:cNvPr id="8" name="Rectangle 7">
            <a:extLst>
              <a:ext uri="{FF2B5EF4-FFF2-40B4-BE49-F238E27FC236}">
                <a16:creationId xmlns:a16="http://schemas.microsoft.com/office/drawing/2014/main" id="{79F8D7DC-CFAC-9241-87E3-292C2ABA8B87}"/>
              </a:ext>
            </a:extLst>
          </p:cNvPr>
          <p:cNvSpPr/>
          <p:nvPr/>
        </p:nvSpPr>
        <p:spPr>
          <a:xfrm>
            <a:off x="3311820" y="2417862"/>
            <a:ext cx="234360" cy="307777"/>
          </a:xfrm>
          <a:prstGeom prst="rect">
            <a:avLst/>
          </a:prstGeom>
        </p:spPr>
        <p:txBody>
          <a:bodyPr wrap="none">
            <a:spAutoFit/>
          </a:bodyPr>
          <a:lstStyle/>
          <a:p>
            <a:r>
              <a:rPr lang="en-SG"/>
              <a:t> </a:t>
            </a:r>
            <a:endParaRPr lang="en-US"/>
          </a:p>
        </p:txBody>
      </p:sp>
      <p:sp>
        <p:nvSpPr>
          <p:cNvPr id="9" name="Rectangle 8">
            <a:extLst>
              <a:ext uri="{FF2B5EF4-FFF2-40B4-BE49-F238E27FC236}">
                <a16:creationId xmlns:a16="http://schemas.microsoft.com/office/drawing/2014/main" id="{6B5DF223-A05D-944E-A25D-786BD8A97980}"/>
              </a:ext>
            </a:extLst>
          </p:cNvPr>
          <p:cNvSpPr/>
          <p:nvPr/>
        </p:nvSpPr>
        <p:spPr>
          <a:xfrm>
            <a:off x="3311820" y="2417862"/>
            <a:ext cx="234360" cy="307777"/>
          </a:xfrm>
          <a:prstGeom prst="rect">
            <a:avLst/>
          </a:prstGeom>
        </p:spPr>
        <p:txBody>
          <a:bodyPr wrap="none">
            <a:spAutoFit/>
          </a:bodyPr>
          <a:lstStyle/>
          <a:p>
            <a:r>
              <a:rPr lang="en-SG"/>
              <a:t> </a:t>
            </a:r>
            <a:endParaRPr lang="en-US"/>
          </a:p>
        </p:txBody>
      </p:sp>
      <p:cxnSp>
        <p:nvCxnSpPr>
          <p:cNvPr id="10" name="Straight Connector 9">
            <a:extLst>
              <a:ext uri="{FF2B5EF4-FFF2-40B4-BE49-F238E27FC236}">
                <a16:creationId xmlns:a16="http://schemas.microsoft.com/office/drawing/2014/main" id="{0113B048-B5E9-4BB8-81CF-47FFB27CCA14}"/>
              </a:ext>
            </a:extLst>
          </p:cNvPr>
          <p:cNvCxnSpPr>
            <a:cxnSpLocks/>
          </p:cNvCxnSpPr>
          <p:nvPr/>
        </p:nvCxnSpPr>
        <p:spPr>
          <a:xfrm>
            <a:off x="296616" y="611052"/>
            <a:ext cx="6264767" cy="0"/>
          </a:xfrm>
          <a:prstGeom prst="line">
            <a:avLst/>
          </a:prstGeom>
          <a:ln w="57150">
            <a:solidFill>
              <a:srgbClr val="1F284F"/>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3D633CAD-E1FD-4617-8D8C-44D854DC9D2C}"/>
              </a:ext>
            </a:extLst>
          </p:cNvPr>
          <p:cNvCxnSpPr>
            <a:cxnSpLocks/>
          </p:cNvCxnSpPr>
          <p:nvPr/>
        </p:nvCxnSpPr>
        <p:spPr>
          <a:xfrm>
            <a:off x="296616" y="717377"/>
            <a:ext cx="6264767" cy="0"/>
          </a:xfrm>
          <a:prstGeom prst="line">
            <a:avLst/>
          </a:prstGeom>
          <a:ln w="19050">
            <a:solidFill>
              <a:srgbClr val="1F284F"/>
            </a:solidFill>
          </a:ln>
        </p:spPr>
        <p:style>
          <a:lnRef idx="1">
            <a:schemeClr val="accent1"/>
          </a:lnRef>
          <a:fillRef idx="0">
            <a:schemeClr val="accent1"/>
          </a:fillRef>
          <a:effectRef idx="0">
            <a:schemeClr val="accent1"/>
          </a:effectRef>
          <a:fontRef idx="minor">
            <a:schemeClr val="tx1"/>
          </a:fontRef>
        </p:style>
      </p:cxnSp>
      <p:sp>
        <p:nvSpPr>
          <p:cNvPr id="12" name="Title 1">
            <a:extLst>
              <a:ext uri="{FF2B5EF4-FFF2-40B4-BE49-F238E27FC236}">
                <a16:creationId xmlns:a16="http://schemas.microsoft.com/office/drawing/2014/main" id="{4F2D2B79-F6DE-4438-B52B-C5C2D3B7D752}"/>
              </a:ext>
            </a:extLst>
          </p:cNvPr>
          <p:cNvSpPr txBox="1">
            <a:spLocks/>
          </p:cNvSpPr>
          <p:nvPr/>
        </p:nvSpPr>
        <p:spPr>
          <a:xfrm>
            <a:off x="259402" y="143823"/>
            <a:ext cx="6300883" cy="467229"/>
          </a:xfrm>
          <a:prstGeom prst="rect">
            <a:avLst/>
          </a:prstGeom>
        </p:spPr>
        <p:txBody>
          <a:bodyPr vert="horz" lIns="51435" tIns="25718" rIns="51435" bIns="25718"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2700">
                <a:latin typeface="Calibri" panose="020F0502020204030204" pitchFamily="34" charset="0"/>
                <a:cs typeface="Calibri" panose="020F0502020204030204" pitchFamily="34" charset="0"/>
              </a:rPr>
              <a:t>Further Evaluation- K-fold Cross Validation</a:t>
            </a:r>
          </a:p>
        </p:txBody>
      </p:sp>
      <p:sp>
        <p:nvSpPr>
          <p:cNvPr id="18" name="Rectangle 17">
            <a:extLst>
              <a:ext uri="{FF2B5EF4-FFF2-40B4-BE49-F238E27FC236}">
                <a16:creationId xmlns:a16="http://schemas.microsoft.com/office/drawing/2014/main" id="{B1BC4C5A-DBC6-4248-9AB3-4BC4F67E607A}"/>
              </a:ext>
            </a:extLst>
          </p:cNvPr>
          <p:cNvSpPr/>
          <p:nvPr/>
        </p:nvSpPr>
        <p:spPr>
          <a:xfrm>
            <a:off x="4151203" y="1597309"/>
            <a:ext cx="2302716" cy="2106587"/>
          </a:xfrm>
          <a:prstGeom prst="rect">
            <a:avLst/>
          </a:prstGeom>
          <a:solidFill>
            <a:schemeClr val="bg1">
              <a:lumMod val="95000"/>
            </a:schemeClr>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tx1"/>
              </a:solidFill>
            </a:endParaRPr>
          </a:p>
        </p:txBody>
      </p:sp>
      <p:sp>
        <p:nvSpPr>
          <p:cNvPr id="2" name="Rectangle 1">
            <a:extLst>
              <a:ext uri="{FF2B5EF4-FFF2-40B4-BE49-F238E27FC236}">
                <a16:creationId xmlns:a16="http://schemas.microsoft.com/office/drawing/2014/main" id="{D12D32D9-41D9-4C61-A1E1-57580D9E32D7}"/>
              </a:ext>
            </a:extLst>
          </p:cNvPr>
          <p:cNvSpPr/>
          <p:nvPr/>
        </p:nvSpPr>
        <p:spPr>
          <a:xfrm>
            <a:off x="4151203" y="1879252"/>
            <a:ext cx="2168574" cy="1600438"/>
          </a:xfrm>
          <a:prstGeom prst="rect">
            <a:avLst/>
          </a:prstGeom>
        </p:spPr>
        <p:txBody>
          <a:bodyPr wrap="square">
            <a:spAutoFit/>
          </a:bodyPr>
          <a:lstStyle/>
          <a:p>
            <a:pPr algn="just"/>
            <a:r>
              <a:rPr lang="en-SG" b="1">
                <a:solidFill>
                  <a:schemeClr val="tx1"/>
                </a:solidFill>
                <a:latin typeface="Calibri" panose="020F0502020204030204" pitchFamily="34" charset="0"/>
                <a:cs typeface="Calibri" panose="020F0502020204030204" pitchFamily="34" charset="0"/>
              </a:rPr>
              <a:t>AUC &amp; F1 Score for each of the 25 Iterations </a:t>
            </a:r>
          </a:p>
          <a:p>
            <a:pPr algn="just"/>
            <a:endParaRPr lang="en-SG" b="1" u="sng">
              <a:solidFill>
                <a:schemeClr val="tx1"/>
              </a:solidFill>
              <a:latin typeface="Calibri" panose="020F0502020204030204" pitchFamily="34" charset="0"/>
              <a:cs typeface="Calibri" panose="020F0502020204030204" pitchFamily="34" charset="0"/>
            </a:endParaRPr>
          </a:p>
          <a:p>
            <a:pPr algn="just"/>
            <a:r>
              <a:rPr lang="en-SG">
                <a:solidFill>
                  <a:schemeClr val="tx1"/>
                </a:solidFill>
                <a:latin typeface="Calibri" panose="020F0502020204030204" pitchFamily="34" charset="0"/>
                <a:cs typeface="Calibri" panose="020F0502020204030204" pitchFamily="34" charset="0"/>
              </a:rPr>
              <a:t>Minimal fluctuations in F-1 and AUC scores </a:t>
            </a:r>
          </a:p>
          <a:p>
            <a:pPr algn="just"/>
            <a:r>
              <a:rPr lang="en-SG">
                <a:solidFill>
                  <a:schemeClr val="tx1"/>
                </a:solidFill>
                <a:latin typeface="Calibri" panose="020F0502020204030204" pitchFamily="34" charset="0"/>
                <a:cs typeface="Calibri" panose="020F0502020204030204" pitchFamily="34" charset="0"/>
                <a:sym typeface="Wingdings" panose="05000000000000000000" pitchFamily="2" charset="2"/>
              </a:rPr>
              <a:t> lack of overfitting/ underfitting</a:t>
            </a:r>
            <a:endParaRPr lang="en-SG">
              <a:solidFill>
                <a:schemeClr val="tx1"/>
              </a:solidFill>
              <a:latin typeface="Calibri" panose="020F0502020204030204" pitchFamily="34" charset="0"/>
              <a:cs typeface="Calibri" panose="020F0502020204030204" pitchFamily="34" charset="0"/>
            </a:endParaRPr>
          </a:p>
        </p:txBody>
      </p:sp>
      <p:pic>
        <p:nvPicPr>
          <p:cNvPr id="14" name="Picture 2">
            <a:extLst>
              <a:ext uri="{FF2B5EF4-FFF2-40B4-BE49-F238E27FC236}">
                <a16:creationId xmlns:a16="http://schemas.microsoft.com/office/drawing/2014/main" id="{73BF8127-CFB1-4850-A469-464FB293ED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401" y="1293942"/>
            <a:ext cx="3705225" cy="2647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721350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34E9503-EDC3-46C8-BE3F-FA1E6FFF8239}"/>
              </a:ext>
            </a:extLst>
          </p:cNvPr>
          <p:cNvSpPr/>
          <p:nvPr/>
        </p:nvSpPr>
        <p:spPr>
          <a:xfrm>
            <a:off x="1890404" y="1043556"/>
            <a:ext cx="4967597" cy="358550"/>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600" b="1">
                <a:solidFill>
                  <a:schemeClr val="bg2">
                    <a:lumMod val="40000"/>
                    <a:lumOff val="60000"/>
                  </a:schemeClr>
                </a:solidFill>
              </a:rPr>
              <a:t>	Introduction</a:t>
            </a:r>
          </a:p>
        </p:txBody>
      </p:sp>
      <p:sp>
        <p:nvSpPr>
          <p:cNvPr id="13" name="Rectangle 12">
            <a:extLst>
              <a:ext uri="{FF2B5EF4-FFF2-40B4-BE49-F238E27FC236}">
                <a16:creationId xmlns:a16="http://schemas.microsoft.com/office/drawing/2014/main" id="{EFABBF03-E2C5-4BB0-94DE-61A122BB68AF}"/>
              </a:ext>
            </a:extLst>
          </p:cNvPr>
          <p:cNvSpPr/>
          <p:nvPr/>
        </p:nvSpPr>
        <p:spPr>
          <a:xfrm>
            <a:off x="2585109" y="2148369"/>
            <a:ext cx="4272889" cy="358550"/>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600" b="1">
                <a:solidFill>
                  <a:schemeClr val="bg2">
                    <a:lumMod val="40000"/>
                    <a:lumOff val="60000"/>
                  </a:schemeClr>
                </a:solidFill>
              </a:rPr>
              <a:t>	Data Pre-Processing</a:t>
            </a:r>
          </a:p>
        </p:txBody>
      </p:sp>
      <p:cxnSp>
        <p:nvCxnSpPr>
          <p:cNvPr id="16" name="Straight Connector 15">
            <a:extLst>
              <a:ext uri="{FF2B5EF4-FFF2-40B4-BE49-F238E27FC236}">
                <a16:creationId xmlns:a16="http://schemas.microsoft.com/office/drawing/2014/main" id="{9AA63EF4-FAFC-44B2-9F0C-5776FBC9053B}"/>
              </a:ext>
            </a:extLst>
          </p:cNvPr>
          <p:cNvCxnSpPr>
            <a:cxnSpLocks/>
          </p:cNvCxnSpPr>
          <p:nvPr/>
        </p:nvCxnSpPr>
        <p:spPr>
          <a:xfrm>
            <a:off x="296616" y="611052"/>
            <a:ext cx="6264767" cy="0"/>
          </a:xfrm>
          <a:prstGeom prst="line">
            <a:avLst/>
          </a:prstGeom>
          <a:ln w="57150">
            <a:solidFill>
              <a:srgbClr val="1F284F"/>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1C0F2800-AABE-442A-861F-822210C54AC1}"/>
              </a:ext>
            </a:extLst>
          </p:cNvPr>
          <p:cNvCxnSpPr>
            <a:cxnSpLocks/>
          </p:cNvCxnSpPr>
          <p:nvPr/>
        </p:nvCxnSpPr>
        <p:spPr>
          <a:xfrm>
            <a:off x="296616" y="717377"/>
            <a:ext cx="6264767" cy="0"/>
          </a:xfrm>
          <a:prstGeom prst="line">
            <a:avLst/>
          </a:prstGeom>
          <a:ln w="19050">
            <a:solidFill>
              <a:srgbClr val="1F284F"/>
            </a:solidFill>
          </a:ln>
        </p:spPr>
        <p:style>
          <a:lnRef idx="1">
            <a:schemeClr val="accent1"/>
          </a:lnRef>
          <a:fillRef idx="0">
            <a:schemeClr val="accent1"/>
          </a:fillRef>
          <a:effectRef idx="0">
            <a:schemeClr val="accent1"/>
          </a:effectRef>
          <a:fontRef idx="minor">
            <a:schemeClr val="tx1"/>
          </a:fontRef>
        </p:style>
      </p:cxnSp>
      <p:sp>
        <p:nvSpPr>
          <p:cNvPr id="19" name="Title 1">
            <a:extLst>
              <a:ext uri="{FF2B5EF4-FFF2-40B4-BE49-F238E27FC236}">
                <a16:creationId xmlns:a16="http://schemas.microsoft.com/office/drawing/2014/main" id="{C3D5C6B1-3957-40CA-92E0-7E4D0041A122}"/>
              </a:ext>
            </a:extLst>
          </p:cNvPr>
          <p:cNvSpPr txBox="1">
            <a:spLocks/>
          </p:cNvSpPr>
          <p:nvPr/>
        </p:nvSpPr>
        <p:spPr>
          <a:xfrm>
            <a:off x="259403" y="143823"/>
            <a:ext cx="4114800" cy="467229"/>
          </a:xfrm>
          <a:prstGeom prst="rect">
            <a:avLst/>
          </a:prstGeom>
        </p:spPr>
        <p:txBody>
          <a:bodyPr vert="horz" lIns="51435" tIns="25718" rIns="51435" bIns="25718"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2700">
                <a:latin typeface="+mn-lt"/>
              </a:rPr>
              <a:t>Recommendations</a:t>
            </a:r>
          </a:p>
        </p:txBody>
      </p:sp>
      <p:sp>
        <p:nvSpPr>
          <p:cNvPr id="26" name="Rectangle 25">
            <a:extLst>
              <a:ext uri="{FF2B5EF4-FFF2-40B4-BE49-F238E27FC236}">
                <a16:creationId xmlns:a16="http://schemas.microsoft.com/office/drawing/2014/main" id="{EA6A9D16-F472-4AF4-A9C0-D6FFAB989B9E}"/>
              </a:ext>
            </a:extLst>
          </p:cNvPr>
          <p:cNvSpPr/>
          <p:nvPr/>
        </p:nvSpPr>
        <p:spPr>
          <a:xfrm>
            <a:off x="0" y="1040827"/>
            <a:ext cx="1890403" cy="361278"/>
          </a:xfrm>
          <a:prstGeom prst="rect">
            <a:avLst/>
          </a:prstGeom>
          <a:solidFill>
            <a:srgbClr val="0F1A2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GB" sz="2000" b="1">
                <a:solidFill>
                  <a:schemeClr val="bg2">
                    <a:lumMod val="20000"/>
                    <a:lumOff val="80000"/>
                  </a:schemeClr>
                </a:solidFill>
              </a:rPr>
              <a:t>1</a:t>
            </a:r>
          </a:p>
        </p:txBody>
      </p:sp>
      <p:sp>
        <p:nvSpPr>
          <p:cNvPr id="18" name="Rectangle 17">
            <a:extLst>
              <a:ext uri="{FF2B5EF4-FFF2-40B4-BE49-F238E27FC236}">
                <a16:creationId xmlns:a16="http://schemas.microsoft.com/office/drawing/2014/main" id="{90F7E147-6583-4A71-B8AF-79FD19130E9A}"/>
              </a:ext>
            </a:extLst>
          </p:cNvPr>
          <p:cNvSpPr/>
          <p:nvPr/>
        </p:nvSpPr>
        <p:spPr>
          <a:xfrm>
            <a:off x="0" y="2148367"/>
            <a:ext cx="2585111" cy="358551"/>
          </a:xfrm>
          <a:prstGeom prst="rect">
            <a:avLst/>
          </a:prstGeom>
          <a:solidFill>
            <a:srgbClr val="2B4B85">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GB" sz="2000" b="1">
                <a:solidFill>
                  <a:schemeClr val="bg2">
                    <a:lumMod val="20000"/>
                    <a:lumOff val="80000"/>
                  </a:schemeClr>
                </a:solidFill>
              </a:rPr>
              <a:t>3</a:t>
            </a:r>
          </a:p>
        </p:txBody>
      </p:sp>
      <p:sp>
        <p:nvSpPr>
          <p:cNvPr id="21" name="Rectangle 20">
            <a:extLst>
              <a:ext uri="{FF2B5EF4-FFF2-40B4-BE49-F238E27FC236}">
                <a16:creationId xmlns:a16="http://schemas.microsoft.com/office/drawing/2014/main" id="{19350912-007C-443D-A95F-65D57B4B3166}"/>
              </a:ext>
            </a:extLst>
          </p:cNvPr>
          <p:cNvSpPr/>
          <p:nvPr/>
        </p:nvSpPr>
        <p:spPr>
          <a:xfrm>
            <a:off x="2879021" y="2686269"/>
            <a:ext cx="3978975" cy="358550"/>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600" b="1">
                <a:solidFill>
                  <a:schemeClr val="bg2">
                    <a:lumMod val="40000"/>
                    <a:lumOff val="60000"/>
                  </a:schemeClr>
                </a:solidFill>
              </a:rPr>
              <a:t>	Business Solution</a:t>
            </a:r>
          </a:p>
        </p:txBody>
      </p:sp>
      <p:sp>
        <p:nvSpPr>
          <p:cNvPr id="22" name="Rectangle 21">
            <a:extLst>
              <a:ext uri="{FF2B5EF4-FFF2-40B4-BE49-F238E27FC236}">
                <a16:creationId xmlns:a16="http://schemas.microsoft.com/office/drawing/2014/main" id="{6FFC7741-6826-4C22-A8F3-FFA8BB5155F2}"/>
              </a:ext>
            </a:extLst>
          </p:cNvPr>
          <p:cNvSpPr/>
          <p:nvPr/>
        </p:nvSpPr>
        <p:spPr>
          <a:xfrm>
            <a:off x="-2" y="2686267"/>
            <a:ext cx="2879023" cy="358551"/>
          </a:xfrm>
          <a:prstGeom prst="rect">
            <a:avLst/>
          </a:prstGeom>
          <a:solidFill>
            <a:srgbClr val="3862A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GB" sz="2000" b="1">
                <a:solidFill>
                  <a:schemeClr val="bg2">
                    <a:lumMod val="20000"/>
                    <a:lumOff val="80000"/>
                  </a:schemeClr>
                </a:solidFill>
              </a:rPr>
              <a:t>4</a:t>
            </a:r>
          </a:p>
        </p:txBody>
      </p:sp>
      <p:sp>
        <p:nvSpPr>
          <p:cNvPr id="23" name="Rectangle 22">
            <a:extLst>
              <a:ext uri="{FF2B5EF4-FFF2-40B4-BE49-F238E27FC236}">
                <a16:creationId xmlns:a16="http://schemas.microsoft.com/office/drawing/2014/main" id="{BBE44C34-05CF-48B9-92C2-AB557F807475}"/>
              </a:ext>
            </a:extLst>
          </p:cNvPr>
          <p:cNvSpPr/>
          <p:nvPr/>
        </p:nvSpPr>
        <p:spPr>
          <a:xfrm>
            <a:off x="3253095" y="3186826"/>
            <a:ext cx="3604903" cy="358550"/>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600" b="1">
                <a:solidFill>
                  <a:schemeClr val="bg2">
                    <a:lumMod val="40000"/>
                    <a:lumOff val="60000"/>
                  </a:schemeClr>
                </a:solidFill>
              </a:rPr>
              <a:t>	Model Selection</a:t>
            </a:r>
          </a:p>
        </p:txBody>
      </p:sp>
      <p:sp>
        <p:nvSpPr>
          <p:cNvPr id="24" name="Rectangle 23">
            <a:extLst>
              <a:ext uri="{FF2B5EF4-FFF2-40B4-BE49-F238E27FC236}">
                <a16:creationId xmlns:a16="http://schemas.microsoft.com/office/drawing/2014/main" id="{8934B540-F928-4061-95E0-80CA92B81233}"/>
              </a:ext>
            </a:extLst>
          </p:cNvPr>
          <p:cNvSpPr/>
          <p:nvPr/>
        </p:nvSpPr>
        <p:spPr>
          <a:xfrm>
            <a:off x="0" y="3186824"/>
            <a:ext cx="3253095" cy="358551"/>
          </a:xfrm>
          <a:prstGeom prst="rect">
            <a:avLst/>
          </a:prstGeom>
          <a:solidFill>
            <a:srgbClr val="547DC8">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GB" sz="2000" b="1">
                <a:solidFill>
                  <a:schemeClr val="bg2">
                    <a:lumMod val="20000"/>
                    <a:lumOff val="80000"/>
                  </a:schemeClr>
                </a:solidFill>
              </a:rPr>
              <a:t>5</a:t>
            </a:r>
          </a:p>
        </p:txBody>
      </p:sp>
      <p:sp>
        <p:nvSpPr>
          <p:cNvPr id="31" name="Rectangle 30">
            <a:extLst>
              <a:ext uri="{FF2B5EF4-FFF2-40B4-BE49-F238E27FC236}">
                <a16:creationId xmlns:a16="http://schemas.microsoft.com/office/drawing/2014/main" id="{BD3B8766-F6CB-4FFE-82ED-72695A10A470}"/>
              </a:ext>
            </a:extLst>
          </p:cNvPr>
          <p:cNvSpPr/>
          <p:nvPr/>
        </p:nvSpPr>
        <p:spPr>
          <a:xfrm>
            <a:off x="4032173" y="4225284"/>
            <a:ext cx="2825827" cy="358550"/>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600" b="1">
                <a:solidFill>
                  <a:schemeClr val="bg2">
                    <a:lumMod val="40000"/>
                    <a:lumOff val="60000"/>
                  </a:schemeClr>
                </a:solidFill>
              </a:rPr>
              <a:t>	Conclusion</a:t>
            </a:r>
          </a:p>
        </p:txBody>
      </p:sp>
      <p:sp>
        <p:nvSpPr>
          <p:cNvPr id="32" name="Rectangle 31">
            <a:extLst>
              <a:ext uri="{FF2B5EF4-FFF2-40B4-BE49-F238E27FC236}">
                <a16:creationId xmlns:a16="http://schemas.microsoft.com/office/drawing/2014/main" id="{D17B3F41-9013-47AE-B050-38C10115AC01}"/>
              </a:ext>
            </a:extLst>
          </p:cNvPr>
          <p:cNvSpPr/>
          <p:nvPr/>
        </p:nvSpPr>
        <p:spPr>
          <a:xfrm>
            <a:off x="-2" y="4225282"/>
            <a:ext cx="4032175" cy="358551"/>
          </a:xfrm>
          <a:prstGeom prst="rect">
            <a:avLst/>
          </a:prstGeom>
          <a:solidFill>
            <a:schemeClr val="accent5">
              <a:lumMod val="20000"/>
              <a:lumOff val="80000"/>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GB" sz="2000" b="1">
                <a:solidFill>
                  <a:schemeClr val="bg2">
                    <a:lumMod val="20000"/>
                    <a:lumOff val="80000"/>
                  </a:schemeClr>
                </a:solidFill>
              </a:rPr>
              <a:t>7</a:t>
            </a:r>
          </a:p>
        </p:txBody>
      </p:sp>
      <p:sp>
        <p:nvSpPr>
          <p:cNvPr id="27" name="Rectangle 26">
            <a:extLst>
              <a:ext uri="{FF2B5EF4-FFF2-40B4-BE49-F238E27FC236}">
                <a16:creationId xmlns:a16="http://schemas.microsoft.com/office/drawing/2014/main" id="{B5E95D7D-7F7B-47BE-B346-D6BAF31A72EB}"/>
              </a:ext>
            </a:extLst>
          </p:cNvPr>
          <p:cNvSpPr/>
          <p:nvPr/>
        </p:nvSpPr>
        <p:spPr>
          <a:xfrm>
            <a:off x="2257795" y="1596826"/>
            <a:ext cx="4600203" cy="365699"/>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600" b="1">
                <a:solidFill>
                  <a:schemeClr val="bg2">
                    <a:lumMod val="40000"/>
                    <a:lumOff val="60000"/>
                  </a:schemeClr>
                </a:solidFill>
              </a:rPr>
              <a:t>	Exploratory Data Analysis</a:t>
            </a:r>
          </a:p>
        </p:txBody>
      </p:sp>
      <p:sp>
        <p:nvSpPr>
          <p:cNvPr id="28" name="Rectangle 27">
            <a:extLst>
              <a:ext uri="{FF2B5EF4-FFF2-40B4-BE49-F238E27FC236}">
                <a16:creationId xmlns:a16="http://schemas.microsoft.com/office/drawing/2014/main" id="{1B47642D-B42E-46BA-9E5F-761FCAE8848A}"/>
              </a:ext>
            </a:extLst>
          </p:cNvPr>
          <p:cNvSpPr/>
          <p:nvPr/>
        </p:nvSpPr>
        <p:spPr>
          <a:xfrm>
            <a:off x="0" y="1596826"/>
            <a:ext cx="2257798" cy="358549"/>
          </a:xfrm>
          <a:prstGeom prst="rect">
            <a:avLst/>
          </a:prstGeom>
          <a:solidFill>
            <a:srgbClr val="002368">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GB" sz="2000" b="1">
                <a:solidFill>
                  <a:schemeClr val="bg2">
                    <a:lumMod val="20000"/>
                    <a:lumOff val="80000"/>
                  </a:schemeClr>
                </a:solidFill>
              </a:rPr>
              <a:t>2</a:t>
            </a:r>
          </a:p>
        </p:txBody>
      </p:sp>
      <p:sp>
        <p:nvSpPr>
          <p:cNvPr id="33" name="Rectangle 32">
            <a:extLst>
              <a:ext uri="{FF2B5EF4-FFF2-40B4-BE49-F238E27FC236}">
                <a16:creationId xmlns:a16="http://schemas.microsoft.com/office/drawing/2014/main" id="{E2D73938-908C-4230-9C38-2BAC8FEB1F29}"/>
              </a:ext>
            </a:extLst>
          </p:cNvPr>
          <p:cNvSpPr/>
          <p:nvPr/>
        </p:nvSpPr>
        <p:spPr>
          <a:xfrm>
            <a:off x="3660565" y="3687382"/>
            <a:ext cx="3197431" cy="35855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575" b="1">
                <a:solidFill>
                  <a:schemeClr val="tx1"/>
                </a:solidFill>
              </a:rPr>
              <a:t>	</a:t>
            </a:r>
            <a:r>
              <a:rPr lang="en-GB" sz="1600" b="1">
                <a:solidFill>
                  <a:schemeClr val="tx1"/>
                </a:solidFill>
              </a:rPr>
              <a:t>Recommendations</a:t>
            </a:r>
            <a:endParaRPr lang="en-GB" sz="788" b="1">
              <a:solidFill>
                <a:schemeClr val="tx1"/>
              </a:solidFill>
            </a:endParaRPr>
          </a:p>
        </p:txBody>
      </p:sp>
      <p:sp>
        <p:nvSpPr>
          <p:cNvPr id="34" name="Rectangle 33">
            <a:extLst>
              <a:ext uri="{FF2B5EF4-FFF2-40B4-BE49-F238E27FC236}">
                <a16:creationId xmlns:a16="http://schemas.microsoft.com/office/drawing/2014/main" id="{85169B41-CDAC-4B6C-A14F-C21B8A31EC17}"/>
              </a:ext>
            </a:extLst>
          </p:cNvPr>
          <p:cNvSpPr/>
          <p:nvPr/>
        </p:nvSpPr>
        <p:spPr>
          <a:xfrm>
            <a:off x="-2" y="3687380"/>
            <a:ext cx="3660567" cy="358551"/>
          </a:xfrm>
          <a:prstGeom prst="rect">
            <a:avLst/>
          </a:prstGeom>
          <a:solidFill>
            <a:srgbClr val="94AE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GB" sz="2000" b="1"/>
              <a:t>6</a:t>
            </a:r>
          </a:p>
        </p:txBody>
      </p:sp>
    </p:spTree>
    <p:extLst>
      <p:ext uri="{BB962C8B-B14F-4D97-AF65-F5344CB8AC3E}">
        <p14:creationId xmlns:p14="http://schemas.microsoft.com/office/powerpoint/2010/main" val="25897062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E4213C-6FC6-024B-9F31-F30B6A8F4E46}"/>
              </a:ext>
            </a:extLst>
          </p:cNvPr>
          <p:cNvSpPr txBox="1">
            <a:spLocks/>
          </p:cNvSpPr>
          <p:nvPr/>
        </p:nvSpPr>
        <p:spPr>
          <a:xfrm>
            <a:off x="259403" y="838068"/>
            <a:ext cx="6264767" cy="527334"/>
          </a:xfrm>
          <a:prstGeom prst="rect">
            <a:avLst/>
          </a:prstGeom>
          <a:solidFill>
            <a:schemeClr val="tx2"/>
          </a:solid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lvl="3" algn="ctr"/>
            <a:r>
              <a:rPr lang="en-SG" sz="1200" b="1">
                <a:latin typeface="Calibri" panose="020F0502020204030204" pitchFamily="34" charset="0"/>
                <a:cs typeface="Calibri" panose="020F0502020204030204" pitchFamily="34" charset="0"/>
              </a:rPr>
              <a:t>Conventional Solutions </a:t>
            </a:r>
            <a:r>
              <a:rPr lang="en-SG" sz="1200" b="1">
                <a:latin typeface="Calibri" panose="020F0502020204030204" pitchFamily="34" charset="0"/>
                <a:cs typeface="Calibri" panose="020F0502020204030204" pitchFamily="34" charset="0"/>
                <a:sym typeface="Wingdings" pitchFamily="2" charset="2"/>
              </a:rPr>
              <a:t> Reactive Fraud Detection</a:t>
            </a:r>
          </a:p>
          <a:p>
            <a:pPr lvl="3" algn="ctr"/>
            <a:r>
              <a:rPr lang="en-SG" sz="1200">
                <a:latin typeface="Calibri" panose="020F0502020204030204" pitchFamily="34" charset="0"/>
                <a:cs typeface="Calibri" panose="020F0502020204030204" pitchFamily="34" charset="0"/>
                <a:sym typeface="Wingdings" pitchFamily="2" charset="2"/>
              </a:rPr>
              <a:t>Mixture of various Security Tool Detection Techniques  </a:t>
            </a:r>
            <a:r>
              <a:rPr lang="en-SG" sz="1200">
                <a:latin typeface="Calibri" panose="020F0502020204030204" pitchFamily="34" charset="0"/>
                <a:cs typeface="Calibri" panose="020F0502020204030204" pitchFamily="34" charset="0"/>
              </a:rPr>
              <a:t> </a:t>
            </a:r>
          </a:p>
          <a:p>
            <a:pPr lvl="3" algn="ctr"/>
            <a:r>
              <a:rPr lang="en-SG" sz="1200">
                <a:latin typeface="Calibri" panose="020F0502020204030204" pitchFamily="34" charset="0"/>
                <a:cs typeface="Calibri" panose="020F0502020204030204" pitchFamily="34" charset="0"/>
              </a:rPr>
              <a:t> </a:t>
            </a:r>
          </a:p>
          <a:p>
            <a:pPr lvl="3" algn="ctr"/>
            <a:endParaRPr lang="en-SG" sz="1200">
              <a:latin typeface="Calibri" panose="020F0502020204030204" pitchFamily="34" charset="0"/>
              <a:cs typeface="Calibri" panose="020F0502020204030204" pitchFamily="34" charset="0"/>
            </a:endParaRPr>
          </a:p>
        </p:txBody>
      </p:sp>
      <p:sp>
        <p:nvSpPr>
          <p:cNvPr id="3" name="Title 1">
            <a:extLst>
              <a:ext uri="{FF2B5EF4-FFF2-40B4-BE49-F238E27FC236}">
                <a16:creationId xmlns:a16="http://schemas.microsoft.com/office/drawing/2014/main" id="{B99A7077-1D77-BD47-A4EB-55461ED96A7B}"/>
              </a:ext>
            </a:extLst>
          </p:cNvPr>
          <p:cNvSpPr txBox="1">
            <a:spLocks/>
          </p:cNvSpPr>
          <p:nvPr/>
        </p:nvSpPr>
        <p:spPr>
          <a:xfrm>
            <a:off x="262392" y="1453458"/>
            <a:ext cx="1043893" cy="869575"/>
          </a:xfrm>
          <a:prstGeom prst="rect">
            <a:avLst/>
          </a:prstGeom>
          <a:solidFill>
            <a:schemeClr val="tx2"/>
          </a:solid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lvl="3" algn="ctr"/>
            <a:r>
              <a:rPr lang="en-SG" sz="1200" b="1">
                <a:solidFill>
                  <a:schemeClr val="tx1"/>
                </a:solidFill>
                <a:latin typeface="Calibri" panose="020F0502020204030204" pitchFamily="34" charset="0"/>
                <a:cs typeface="Calibri" panose="020F0502020204030204" pitchFamily="34" charset="0"/>
              </a:rPr>
              <a:t>Address Verification Service</a:t>
            </a:r>
            <a:endParaRPr lang="en-SG" sz="1200">
              <a:solidFill>
                <a:schemeClr val="tx1"/>
              </a:solidFill>
              <a:latin typeface="Calibri" panose="020F0502020204030204" pitchFamily="34" charset="0"/>
              <a:cs typeface="Calibri" panose="020F0502020204030204" pitchFamily="34" charset="0"/>
            </a:endParaRPr>
          </a:p>
        </p:txBody>
      </p:sp>
      <p:sp>
        <p:nvSpPr>
          <p:cNvPr id="4" name="Title 1">
            <a:extLst>
              <a:ext uri="{FF2B5EF4-FFF2-40B4-BE49-F238E27FC236}">
                <a16:creationId xmlns:a16="http://schemas.microsoft.com/office/drawing/2014/main" id="{C872A16E-22A1-C340-A89F-47B532A2A36F}"/>
              </a:ext>
            </a:extLst>
          </p:cNvPr>
          <p:cNvSpPr txBox="1">
            <a:spLocks/>
          </p:cNvSpPr>
          <p:nvPr/>
        </p:nvSpPr>
        <p:spPr>
          <a:xfrm>
            <a:off x="1655765" y="1453457"/>
            <a:ext cx="1043893" cy="869575"/>
          </a:xfrm>
          <a:prstGeom prst="rect">
            <a:avLst/>
          </a:prstGeom>
          <a:solidFill>
            <a:schemeClr val="tx2"/>
          </a:solid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lvl="3" algn="ctr"/>
            <a:r>
              <a:rPr lang="en-SG" sz="1200" b="1">
                <a:solidFill>
                  <a:schemeClr val="tx1"/>
                </a:solidFill>
                <a:latin typeface="Calibri" panose="020F0502020204030204" pitchFamily="34" charset="0"/>
                <a:cs typeface="Calibri" panose="020F0502020204030204" pitchFamily="34" charset="0"/>
              </a:rPr>
              <a:t>Card Verification Number</a:t>
            </a:r>
          </a:p>
        </p:txBody>
      </p:sp>
      <p:sp>
        <p:nvSpPr>
          <p:cNvPr id="5" name="Title 1">
            <a:extLst>
              <a:ext uri="{FF2B5EF4-FFF2-40B4-BE49-F238E27FC236}">
                <a16:creationId xmlns:a16="http://schemas.microsoft.com/office/drawing/2014/main" id="{9EA1DC60-DD44-3F41-8460-C07F0AD0B4EA}"/>
              </a:ext>
            </a:extLst>
          </p:cNvPr>
          <p:cNvSpPr txBox="1">
            <a:spLocks/>
          </p:cNvSpPr>
          <p:nvPr/>
        </p:nvSpPr>
        <p:spPr>
          <a:xfrm>
            <a:off x="2945408" y="1453456"/>
            <a:ext cx="1168509" cy="869575"/>
          </a:xfrm>
          <a:prstGeom prst="rect">
            <a:avLst/>
          </a:prstGeom>
          <a:solidFill>
            <a:schemeClr val="tx2"/>
          </a:solid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lvl="3" algn="ctr"/>
            <a:r>
              <a:rPr lang="en-SG" sz="1200" b="1">
                <a:solidFill>
                  <a:schemeClr val="tx1"/>
                </a:solidFill>
                <a:latin typeface="Calibri" panose="020F0502020204030204" pitchFamily="34" charset="0"/>
                <a:cs typeface="Calibri" panose="020F0502020204030204" pitchFamily="34" charset="0"/>
              </a:rPr>
              <a:t>Payer Authentication </a:t>
            </a:r>
          </a:p>
          <a:p>
            <a:pPr lvl="3" algn="ctr"/>
            <a:r>
              <a:rPr lang="en-SG" sz="1200" b="1">
                <a:solidFill>
                  <a:schemeClr val="tx1"/>
                </a:solidFill>
                <a:latin typeface="Calibri" panose="020F0502020204030204" pitchFamily="34" charset="0"/>
                <a:cs typeface="Calibri" panose="020F0502020204030204" pitchFamily="34" charset="0"/>
              </a:rPr>
              <a:t>(3-D Secure)</a:t>
            </a:r>
          </a:p>
        </p:txBody>
      </p:sp>
      <p:sp>
        <p:nvSpPr>
          <p:cNvPr id="6" name="Title 1">
            <a:extLst>
              <a:ext uri="{FF2B5EF4-FFF2-40B4-BE49-F238E27FC236}">
                <a16:creationId xmlns:a16="http://schemas.microsoft.com/office/drawing/2014/main" id="{ED6A8022-6997-1444-BF85-7B8CEF726E92}"/>
              </a:ext>
            </a:extLst>
          </p:cNvPr>
          <p:cNvSpPr txBox="1">
            <a:spLocks/>
          </p:cNvSpPr>
          <p:nvPr/>
        </p:nvSpPr>
        <p:spPr>
          <a:xfrm>
            <a:off x="4316753" y="1453457"/>
            <a:ext cx="1168509" cy="1000730"/>
          </a:xfrm>
          <a:prstGeom prst="rect">
            <a:avLst/>
          </a:prstGeom>
          <a:solidFill>
            <a:schemeClr val="tx2"/>
          </a:solid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lvl="3" algn="ctr"/>
            <a:r>
              <a:rPr lang="en-SG" sz="1200" b="1">
                <a:solidFill>
                  <a:schemeClr val="tx1"/>
                </a:solidFill>
                <a:latin typeface="Calibri" panose="020F0502020204030204" pitchFamily="34" charset="0"/>
                <a:cs typeface="Calibri" panose="020F0502020204030204" pitchFamily="34" charset="0"/>
              </a:rPr>
              <a:t>Two-factor Phone Authentication</a:t>
            </a:r>
          </a:p>
        </p:txBody>
      </p:sp>
      <p:sp>
        <p:nvSpPr>
          <p:cNvPr id="7" name="Title 1">
            <a:extLst>
              <a:ext uri="{FF2B5EF4-FFF2-40B4-BE49-F238E27FC236}">
                <a16:creationId xmlns:a16="http://schemas.microsoft.com/office/drawing/2014/main" id="{3E34D884-F120-0F48-AC8D-86F952C5BC9E}"/>
              </a:ext>
            </a:extLst>
          </p:cNvPr>
          <p:cNvSpPr txBox="1">
            <a:spLocks/>
          </p:cNvSpPr>
          <p:nvPr/>
        </p:nvSpPr>
        <p:spPr>
          <a:xfrm>
            <a:off x="5612720" y="1447404"/>
            <a:ext cx="948663" cy="1006781"/>
          </a:xfrm>
          <a:prstGeom prst="rect">
            <a:avLst/>
          </a:prstGeom>
          <a:solidFill>
            <a:schemeClr val="tx2"/>
          </a:solid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lvl="3" algn="ctr"/>
            <a:r>
              <a:rPr lang="en-SG" sz="1200" b="1">
                <a:solidFill>
                  <a:schemeClr val="tx1"/>
                </a:solidFill>
                <a:latin typeface="Calibri" panose="020F0502020204030204" pitchFamily="34" charset="0"/>
                <a:cs typeface="Calibri" panose="020F0502020204030204" pitchFamily="34" charset="0"/>
              </a:rPr>
              <a:t>Credit History Check</a:t>
            </a:r>
          </a:p>
          <a:p>
            <a:pPr lvl="3" algn="ctr"/>
            <a:endParaRPr lang="en-SG" sz="1200" b="1">
              <a:solidFill>
                <a:schemeClr val="tx1"/>
              </a:solidFill>
              <a:latin typeface="Calibri" panose="020F0502020204030204" pitchFamily="34" charset="0"/>
              <a:cs typeface="Calibri" panose="020F0502020204030204" pitchFamily="34" charset="0"/>
            </a:endParaRPr>
          </a:p>
        </p:txBody>
      </p:sp>
      <p:sp>
        <p:nvSpPr>
          <p:cNvPr id="8" name="Title 1">
            <a:extLst>
              <a:ext uri="{FF2B5EF4-FFF2-40B4-BE49-F238E27FC236}">
                <a16:creationId xmlns:a16="http://schemas.microsoft.com/office/drawing/2014/main" id="{2535ACED-836D-C34D-BF87-E29504A324DE}"/>
              </a:ext>
            </a:extLst>
          </p:cNvPr>
          <p:cNvSpPr txBox="1">
            <a:spLocks/>
          </p:cNvSpPr>
          <p:nvPr/>
        </p:nvSpPr>
        <p:spPr>
          <a:xfrm>
            <a:off x="262393" y="3036513"/>
            <a:ext cx="1043892" cy="869575"/>
          </a:xfrm>
          <a:prstGeom prst="rect">
            <a:avLst/>
          </a:prstGeom>
          <a:solidFill>
            <a:schemeClr val="tx2"/>
          </a:solid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lvl="3" algn="ctr"/>
            <a:r>
              <a:rPr lang="en-SG" sz="1200" b="1">
                <a:solidFill>
                  <a:schemeClr val="tx1"/>
                </a:solidFill>
                <a:latin typeface="Calibri" panose="020F0502020204030204" pitchFamily="34" charset="0"/>
                <a:cs typeface="Calibri" panose="020F0502020204030204" pitchFamily="34" charset="0"/>
              </a:rPr>
              <a:t>Email Verification</a:t>
            </a:r>
          </a:p>
        </p:txBody>
      </p:sp>
      <p:sp>
        <p:nvSpPr>
          <p:cNvPr id="9" name="Title 1">
            <a:extLst>
              <a:ext uri="{FF2B5EF4-FFF2-40B4-BE49-F238E27FC236}">
                <a16:creationId xmlns:a16="http://schemas.microsoft.com/office/drawing/2014/main" id="{722FC5AF-1906-FE47-B075-4959EBADE035}"/>
              </a:ext>
            </a:extLst>
          </p:cNvPr>
          <p:cNvSpPr txBox="1">
            <a:spLocks/>
          </p:cNvSpPr>
          <p:nvPr/>
        </p:nvSpPr>
        <p:spPr>
          <a:xfrm>
            <a:off x="1655765" y="3036512"/>
            <a:ext cx="1043893" cy="869575"/>
          </a:xfrm>
          <a:prstGeom prst="rect">
            <a:avLst/>
          </a:prstGeom>
          <a:solidFill>
            <a:schemeClr val="tx2"/>
          </a:solid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lvl="3" algn="ctr"/>
            <a:r>
              <a:rPr lang="en-SG" sz="1200" b="1">
                <a:solidFill>
                  <a:schemeClr val="tx1"/>
                </a:solidFill>
                <a:latin typeface="Calibri" panose="020F0502020204030204" pitchFamily="34" charset="0"/>
                <a:cs typeface="Calibri" panose="020F0502020204030204" pitchFamily="34" charset="0"/>
              </a:rPr>
              <a:t>Customer Order History </a:t>
            </a:r>
          </a:p>
        </p:txBody>
      </p:sp>
      <p:sp>
        <p:nvSpPr>
          <p:cNvPr id="10" name="Title 1">
            <a:extLst>
              <a:ext uri="{FF2B5EF4-FFF2-40B4-BE49-F238E27FC236}">
                <a16:creationId xmlns:a16="http://schemas.microsoft.com/office/drawing/2014/main" id="{EFB2A839-50F5-0E44-91B3-7D09748B685F}"/>
              </a:ext>
            </a:extLst>
          </p:cNvPr>
          <p:cNvSpPr txBox="1">
            <a:spLocks/>
          </p:cNvSpPr>
          <p:nvPr/>
        </p:nvSpPr>
        <p:spPr>
          <a:xfrm>
            <a:off x="2945408" y="3039717"/>
            <a:ext cx="1168509" cy="869575"/>
          </a:xfrm>
          <a:prstGeom prst="rect">
            <a:avLst/>
          </a:prstGeom>
          <a:solidFill>
            <a:schemeClr val="tx2"/>
          </a:solid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lvl="3" algn="ctr"/>
            <a:r>
              <a:rPr lang="en-SG" sz="1200" b="1">
                <a:solidFill>
                  <a:schemeClr val="tx1"/>
                </a:solidFill>
                <a:latin typeface="Calibri" panose="020F0502020204030204" pitchFamily="34" charset="0"/>
                <a:cs typeface="Calibri" panose="020F0502020204030204" pitchFamily="34" charset="0"/>
              </a:rPr>
              <a:t>Device Fingerprinting</a:t>
            </a:r>
          </a:p>
        </p:txBody>
      </p:sp>
      <p:sp>
        <p:nvSpPr>
          <p:cNvPr id="11" name="Title 1">
            <a:extLst>
              <a:ext uri="{FF2B5EF4-FFF2-40B4-BE49-F238E27FC236}">
                <a16:creationId xmlns:a16="http://schemas.microsoft.com/office/drawing/2014/main" id="{B6E16F68-E2B0-AA4F-8C90-F304DB7A71A6}"/>
              </a:ext>
            </a:extLst>
          </p:cNvPr>
          <p:cNvSpPr txBox="1">
            <a:spLocks/>
          </p:cNvSpPr>
          <p:nvPr/>
        </p:nvSpPr>
        <p:spPr>
          <a:xfrm>
            <a:off x="262392" y="2113318"/>
            <a:ext cx="1043893" cy="692594"/>
          </a:xfrm>
          <a:prstGeom prst="rect">
            <a:avLst/>
          </a:prstGeom>
          <a:solidFill>
            <a:schemeClr val="tx2"/>
          </a:solid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lvl="3" algn="ctr"/>
            <a:r>
              <a:rPr lang="en-SG" sz="1000">
                <a:solidFill>
                  <a:schemeClr val="tx1"/>
                </a:solidFill>
                <a:latin typeface="Calibri" panose="020F0502020204030204" pitchFamily="34" charset="0"/>
                <a:cs typeface="Calibri" panose="020F0502020204030204" pitchFamily="34" charset="0"/>
              </a:rPr>
              <a:t>Matching address with issuing bank</a:t>
            </a:r>
          </a:p>
        </p:txBody>
      </p:sp>
      <p:sp>
        <p:nvSpPr>
          <p:cNvPr id="12" name="Title 1">
            <a:extLst>
              <a:ext uri="{FF2B5EF4-FFF2-40B4-BE49-F238E27FC236}">
                <a16:creationId xmlns:a16="http://schemas.microsoft.com/office/drawing/2014/main" id="{15531D3C-D752-6847-B0A7-F047B06B0F8D}"/>
              </a:ext>
            </a:extLst>
          </p:cNvPr>
          <p:cNvSpPr txBox="1">
            <a:spLocks/>
          </p:cNvSpPr>
          <p:nvPr/>
        </p:nvSpPr>
        <p:spPr>
          <a:xfrm>
            <a:off x="1655765" y="2113316"/>
            <a:ext cx="1043893" cy="692593"/>
          </a:xfrm>
          <a:prstGeom prst="rect">
            <a:avLst/>
          </a:prstGeom>
          <a:solidFill>
            <a:schemeClr val="tx2"/>
          </a:solid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lvl="3" algn="ctr"/>
            <a:r>
              <a:rPr lang="en-SG" sz="1000">
                <a:solidFill>
                  <a:schemeClr val="tx1"/>
                </a:solidFill>
                <a:latin typeface="Calibri" panose="020F0502020204030204" pitchFamily="34" charset="0"/>
                <a:cs typeface="Calibri" panose="020F0502020204030204" pitchFamily="34" charset="0"/>
              </a:rPr>
              <a:t>Verify Card Verification Code (CVV)</a:t>
            </a:r>
          </a:p>
        </p:txBody>
      </p:sp>
      <p:sp>
        <p:nvSpPr>
          <p:cNvPr id="13" name="Title 1">
            <a:extLst>
              <a:ext uri="{FF2B5EF4-FFF2-40B4-BE49-F238E27FC236}">
                <a16:creationId xmlns:a16="http://schemas.microsoft.com/office/drawing/2014/main" id="{F6E256C2-EC3A-C844-A047-1D7FF33283AE}"/>
              </a:ext>
            </a:extLst>
          </p:cNvPr>
          <p:cNvSpPr txBox="1">
            <a:spLocks/>
          </p:cNvSpPr>
          <p:nvPr/>
        </p:nvSpPr>
        <p:spPr>
          <a:xfrm>
            <a:off x="2945408" y="3580177"/>
            <a:ext cx="1168509" cy="687644"/>
          </a:xfrm>
          <a:prstGeom prst="rect">
            <a:avLst/>
          </a:prstGeom>
          <a:solidFill>
            <a:schemeClr val="tx2"/>
          </a:solid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lvl="3" algn="ctr"/>
            <a:r>
              <a:rPr lang="en-SG" sz="1000">
                <a:solidFill>
                  <a:schemeClr val="tx1"/>
                </a:solidFill>
                <a:latin typeface="Calibri" panose="020F0502020204030204" pitchFamily="34" charset="0"/>
                <a:cs typeface="Calibri" panose="020F0502020204030204" pitchFamily="34" charset="0"/>
              </a:rPr>
              <a:t>Device Identification Techniques</a:t>
            </a:r>
          </a:p>
        </p:txBody>
      </p:sp>
      <p:sp>
        <p:nvSpPr>
          <p:cNvPr id="14" name="Title 1">
            <a:extLst>
              <a:ext uri="{FF2B5EF4-FFF2-40B4-BE49-F238E27FC236}">
                <a16:creationId xmlns:a16="http://schemas.microsoft.com/office/drawing/2014/main" id="{59B166EC-B1C0-354F-B6EE-E45D783EF76D}"/>
              </a:ext>
            </a:extLst>
          </p:cNvPr>
          <p:cNvSpPr txBox="1">
            <a:spLocks/>
          </p:cNvSpPr>
          <p:nvPr/>
        </p:nvSpPr>
        <p:spPr>
          <a:xfrm>
            <a:off x="4316753" y="3036511"/>
            <a:ext cx="1168509" cy="869575"/>
          </a:xfrm>
          <a:prstGeom prst="rect">
            <a:avLst/>
          </a:prstGeom>
          <a:solidFill>
            <a:schemeClr val="tx2"/>
          </a:solid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lvl="3" algn="ctr"/>
            <a:r>
              <a:rPr lang="en-SG" sz="1200" b="1">
                <a:solidFill>
                  <a:schemeClr val="tx1"/>
                </a:solidFill>
                <a:latin typeface="Calibri" panose="020F0502020204030204" pitchFamily="34" charset="0"/>
                <a:cs typeface="Calibri" panose="020F0502020204030204" pitchFamily="34" charset="0"/>
              </a:rPr>
              <a:t>Black Listing </a:t>
            </a:r>
          </a:p>
        </p:txBody>
      </p:sp>
      <p:sp>
        <p:nvSpPr>
          <p:cNvPr id="15" name="Title 1">
            <a:extLst>
              <a:ext uri="{FF2B5EF4-FFF2-40B4-BE49-F238E27FC236}">
                <a16:creationId xmlns:a16="http://schemas.microsoft.com/office/drawing/2014/main" id="{4E3BC670-F9B8-664E-80C1-417261D7D20F}"/>
              </a:ext>
            </a:extLst>
          </p:cNvPr>
          <p:cNvSpPr txBox="1">
            <a:spLocks/>
          </p:cNvSpPr>
          <p:nvPr/>
        </p:nvSpPr>
        <p:spPr>
          <a:xfrm>
            <a:off x="4316754" y="3575230"/>
            <a:ext cx="1168508" cy="692592"/>
          </a:xfrm>
          <a:prstGeom prst="rect">
            <a:avLst/>
          </a:prstGeom>
          <a:solidFill>
            <a:schemeClr val="tx2"/>
          </a:solid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lvl="3" algn="ctr"/>
            <a:r>
              <a:rPr lang="en-SG" sz="1000">
                <a:solidFill>
                  <a:schemeClr val="tx1"/>
                </a:solidFill>
                <a:latin typeface="Calibri" panose="020F0502020204030204" pitchFamily="34" charset="0"/>
                <a:cs typeface="Calibri" panose="020F0502020204030204" pitchFamily="34" charset="0"/>
              </a:rPr>
              <a:t>Profiling Suspicious Customers</a:t>
            </a:r>
          </a:p>
        </p:txBody>
      </p:sp>
      <p:sp>
        <p:nvSpPr>
          <p:cNvPr id="16" name="Title 1">
            <a:extLst>
              <a:ext uri="{FF2B5EF4-FFF2-40B4-BE49-F238E27FC236}">
                <a16:creationId xmlns:a16="http://schemas.microsoft.com/office/drawing/2014/main" id="{308F43A3-6659-D540-AE20-AF025DE47FD0}"/>
              </a:ext>
            </a:extLst>
          </p:cNvPr>
          <p:cNvSpPr txBox="1">
            <a:spLocks/>
          </p:cNvSpPr>
          <p:nvPr/>
        </p:nvSpPr>
        <p:spPr>
          <a:xfrm>
            <a:off x="5612720" y="3030979"/>
            <a:ext cx="948663" cy="869575"/>
          </a:xfrm>
          <a:prstGeom prst="rect">
            <a:avLst/>
          </a:prstGeom>
          <a:solidFill>
            <a:schemeClr val="tx2"/>
          </a:solid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lvl="3" algn="ctr"/>
            <a:r>
              <a:rPr lang="en-SG" sz="1200" b="1">
                <a:solidFill>
                  <a:schemeClr val="tx1"/>
                </a:solidFill>
                <a:latin typeface="Calibri" panose="020F0502020204030204" pitchFamily="34" charset="0"/>
                <a:cs typeface="Calibri" panose="020F0502020204030204" pitchFamily="34" charset="0"/>
              </a:rPr>
              <a:t>Velocity Checks </a:t>
            </a:r>
          </a:p>
        </p:txBody>
      </p:sp>
      <p:sp>
        <p:nvSpPr>
          <p:cNvPr id="17" name="Title 1">
            <a:extLst>
              <a:ext uri="{FF2B5EF4-FFF2-40B4-BE49-F238E27FC236}">
                <a16:creationId xmlns:a16="http://schemas.microsoft.com/office/drawing/2014/main" id="{83AD53AA-EC37-604E-98E4-F4621D9D289B}"/>
              </a:ext>
            </a:extLst>
          </p:cNvPr>
          <p:cNvSpPr txBox="1">
            <a:spLocks/>
          </p:cNvSpPr>
          <p:nvPr/>
        </p:nvSpPr>
        <p:spPr>
          <a:xfrm>
            <a:off x="5625679" y="3580175"/>
            <a:ext cx="936885" cy="687647"/>
          </a:xfrm>
          <a:prstGeom prst="rect">
            <a:avLst/>
          </a:prstGeom>
          <a:solidFill>
            <a:schemeClr val="tx2"/>
          </a:solid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lvl="3" algn="ctr"/>
            <a:r>
              <a:rPr lang="en-SG" sz="1000">
                <a:solidFill>
                  <a:schemeClr val="tx1"/>
                </a:solidFill>
                <a:latin typeface="Calibri" panose="020F0502020204030204" pitchFamily="34" charset="0"/>
                <a:cs typeface="Calibri" panose="020F0502020204030204" pitchFamily="34" charset="0"/>
              </a:rPr>
              <a:t>Detect Automated Fraud</a:t>
            </a:r>
          </a:p>
        </p:txBody>
      </p:sp>
      <p:sp>
        <p:nvSpPr>
          <p:cNvPr id="18" name="Title 1">
            <a:extLst>
              <a:ext uri="{FF2B5EF4-FFF2-40B4-BE49-F238E27FC236}">
                <a16:creationId xmlns:a16="http://schemas.microsoft.com/office/drawing/2014/main" id="{BDDB0D07-8967-1A44-934D-C296F0BAE3FE}"/>
              </a:ext>
            </a:extLst>
          </p:cNvPr>
          <p:cNvSpPr txBox="1">
            <a:spLocks/>
          </p:cNvSpPr>
          <p:nvPr/>
        </p:nvSpPr>
        <p:spPr>
          <a:xfrm>
            <a:off x="2945408" y="2116840"/>
            <a:ext cx="1168509" cy="692592"/>
          </a:xfrm>
          <a:prstGeom prst="rect">
            <a:avLst/>
          </a:prstGeom>
          <a:solidFill>
            <a:schemeClr val="tx2"/>
          </a:solid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lvl="3" algn="ctr"/>
            <a:r>
              <a:rPr lang="en-SG" sz="1000">
                <a:solidFill>
                  <a:schemeClr val="tx1"/>
                </a:solidFill>
                <a:latin typeface="Calibri" panose="020F0502020204030204" pitchFamily="34" charset="0"/>
                <a:cs typeface="Calibri" panose="020F0502020204030204" pitchFamily="34" charset="0"/>
              </a:rPr>
              <a:t>User Authentication</a:t>
            </a:r>
          </a:p>
        </p:txBody>
      </p:sp>
      <p:sp>
        <p:nvSpPr>
          <p:cNvPr id="19" name="Title 1">
            <a:extLst>
              <a:ext uri="{FF2B5EF4-FFF2-40B4-BE49-F238E27FC236}">
                <a16:creationId xmlns:a16="http://schemas.microsoft.com/office/drawing/2014/main" id="{FC45C936-C04A-E248-870D-6B7EF863B8AC}"/>
              </a:ext>
            </a:extLst>
          </p:cNvPr>
          <p:cNvSpPr txBox="1">
            <a:spLocks/>
          </p:cNvSpPr>
          <p:nvPr/>
        </p:nvSpPr>
        <p:spPr>
          <a:xfrm>
            <a:off x="4316753" y="2113316"/>
            <a:ext cx="1168509" cy="692592"/>
          </a:xfrm>
          <a:prstGeom prst="rect">
            <a:avLst/>
          </a:prstGeom>
          <a:solidFill>
            <a:schemeClr val="tx2"/>
          </a:solid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lvl="3" algn="ctr"/>
            <a:r>
              <a:rPr lang="en-SG" sz="1000">
                <a:solidFill>
                  <a:schemeClr val="tx1"/>
                </a:solidFill>
                <a:latin typeface="Calibri" panose="020F0502020204030204" pitchFamily="34" charset="0"/>
                <a:cs typeface="Calibri" panose="020F0502020204030204" pitchFamily="34" charset="0"/>
              </a:rPr>
              <a:t>User Authentication</a:t>
            </a:r>
          </a:p>
        </p:txBody>
      </p:sp>
      <p:sp>
        <p:nvSpPr>
          <p:cNvPr id="20" name="Title 1">
            <a:extLst>
              <a:ext uri="{FF2B5EF4-FFF2-40B4-BE49-F238E27FC236}">
                <a16:creationId xmlns:a16="http://schemas.microsoft.com/office/drawing/2014/main" id="{8F70AB01-1149-ED4C-90ED-FCA22982C658}"/>
              </a:ext>
            </a:extLst>
          </p:cNvPr>
          <p:cNvSpPr txBox="1">
            <a:spLocks/>
          </p:cNvSpPr>
          <p:nvPr/>
        </p:nvSpPr>
        <p:spPr>
          <a:xfrm>
            <a:off x="262392" y="3580176"/>
            <a:ext cx="1056853" cy="687645"/>
          </a:xfrm>
          <a:prstGeom prst="rect">
            <a:avLst/>
          </a:prstGeom>
          <a:solidFill>
            <a:schemeClr val="tx2"/>
          </a:solid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lvl="3" algn="ctr"/>
            <a:r>
              <a:rPr lang="en-SG" sz="1000">
                <a:solidFill>
                  <a:schemeClr val="tx1"/>
                </a:solidFill>
                <a:latin typeface="Calibri" panose="020F0502020204030204" pitchFamily="34" charset="0"/>
                <a:cs typeface="Calibri" panose="020F0502020204030204" pitchFamily="34" charset="0"/>
              </a:rPr>
              <a:t>User Authentication</a:t>
            </a:r>
          </a:p>
        </p:txBody>
      </p:sp>
      <p:sp>
        <p:nvSpPr>
          <p:cNvPr id="21" name="Title 1">
            <a:extLst>
              <a:ext uri="{FF2B5EF4-FFF2-40B4-BE49-F238E27FC236}">
                <a16:creationId xmlns:a16="http://schemas.microsoft.com/office/drawing/2014/main" id="{9BE7BE94-9DDB-D448-8CDB-9874C5114BF1}"/>
              </a:ext>
            </a:extLst>
          </p:cNvPr>
          <p:cNvSpPr txBox="1">
            <a:spLocks/>
          </p:cNvSpPr>
          <p:nvPr/>
        </p:nvSpPr>
        <p:spPr>
          <a:xfrm>
            <a:off x="1655764" y="3580177"/>
            <a:ext cx="1043894" cy="687644"/>
          </a:xfrm>
          <a:prstGeom prst="rect">
            <a:avLst/>
          </a:prstGeom>
          <a:solidFill>
            <a:schemeClr val="tx2"/>
          </a:solid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lvl="3" algn="ctr"/>
            <a:r>
              <a:rPr lang="en-SG" sz="1000">
                <a:solidFill>
                  <a:schemeClr val="tx1"/>
                </a:solidFill>
                <a:latin typeface="Calibri" panose="020F0502020204030204" pitchFamily="34" charset="0"/>
                <a:cs typeface="Calibri" panose="020F0502020204030204" pitchFamily="34" charset="0"/>
              </a:rPr>
              <a:t>Background Check</a:t>
            </a:r>
          </a:p>
        </p:txBody>
      </p:sp>
      <p:sp>
        <p:nvSpPr>
          <p:cNvPr id="22" name="Title 1">
            <a:extLst>
              <a:ext uri="{FF2B5EF4-FFF2-40B4-BE49-F238E27FC236}">
                <a16:creationId xmlns:a16="http://schemas.microsoft.com/office/drawing/2014/main" id="{FBE510A1-2370-7F40-82E9-8A86A763CECD}"/>
              </a:ext>
            </a:extLst>
          </p:cNvPr>
          <p:cNvSpPr txBox="1">
            <a:spLocks/>
          </p:cNvSpPr>
          <p:nvPr/>
        </p:nvSpPr>
        <p:spPr>
          <a:xfrm>
            <a:off x="5612720" y="2113316"/>
            <a:ext cx="948664" cy="692592"/>
          </a:xfrm>
          <a:prstGeom prst="rect">
            <a:avLst/>
          </a:prstGeom>
          <a:solidFill>
            <a:schemeClr val="tx2"/>
          </a:solid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lvl="3" algn="ctr"/>
            <a:r>
              <a:rPr lang="en-SG" sz="1000">
                <a:solidFill>
                  <a:schemeClr val="tx1"/>
                </a:solidFill>
                <a:latin typeface="Calibri" panose="020F0502020204030204" pitchFamily="34" charset="0"/>
                <a:cs typeface="Calibri" panose="020F0502020204030204" pitchFamily="34" charset="0"/>
              </a:rPr>
              <a:t>Background Check</a:t>
            </a:r>
          </a:p>
        </p:txBody>
      </p:sp>
      <p:cxnSp>
        <p:nvCxnSpPr>
          <p:cNvPr id="24" name="Straight Connector 23">
            <a:extLst>
              <a:ext uri="{FF2B5EF4-FFF2-40B4-BE49-F238E27FC236}">
                <a16:creationId xmlns:a16="http://schemas.microsoft.com/office/drawing/2014/main" id="{1FE16B48-AAFB-47BB-8413-FC931AAAB71D}"/>
              </a:ext>
            </a:extLst>
          </p:cNvPr>
          <p:cNvCxnSpPr>
            <a:cxnSpLocks/>
          </p:cNvCxnSpPr>
          <p:nvPr/>
        </p:nvCxnSpPr>
        <p:spPr>
          <a:xfrm>
            <a:off x="296616" y="611052"/>
            <a:ext cx="6264767" cy="0"/>
          </a:xfrm>
          <a:prstGeom prst="line">
            <a:avLst/>
          </a:prstGeom>
          <a:ln w="57150">
            <a:solidFill>
              <a:srgbClr val="1F284F"/>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FD5B4D5F-7A5E-4E7B-9FEF-4862E6E95CB8}"/>
              </a:ext>
            </a:extLst>
          </p:cNvPr>
          <p:cNvCxnSpPr>
            <a:cxnSpLocks/>
          </p:cNvCxnSpPr>
          <p:nvPr/>
        </p:nvCxnSpPr>
        <p:spPr>
          <a:xfrm>
            <a:off x="296616" y="717377"/>
            <a:ext cx="6264767" cy="0"/>
          </a:xfrm>
          <a:prstGeom prst="line">
            <a:avLst/>
          </a:prstGeom>
          <a:ln w="19050">
            <a:solidFill>
              <a:srgbClr val="1F284F"/>
            </a:solidFill>
          </a:ln>
        </p:spPr>
        <p:style>
          <a:lnRef idx="1">
            <a:schemeClr val="accent1"/>
          </a:lnRef>
          <a:fillRef idx="0">
            <a:schemeClr val="accent1"/>
          </a:fillRef>
          <a:effectRef idx="0">
            <a:schemeClr val="accent1"/>
          </a:effectRef>
          <a:fontRef idx="minor">
            <a:schemeClr val="tx1"/>
          </a:fontRef>
        </p:style>
      </p:cxnSp>
      <p:sp>
        <p:nvSpPr>
          <p:cNvPr id="26" name="Title 1">
            <a:extLst>
              <a:ext uri="{FF2B5EF4-FFF2-40B4-BE49-F238E27FC236}">
                <a16:creationId xmlns:a16="http://schemas.microsoft.com/office/drawing/2014/main" id="{50411157-1005-4882-AB2C-CC7BC9F770F5}"/>
              </a:ext>
            </a:extLst>
          </p:cNvPr>
          <p:cNvSpPr txBox="1">
            <a:spLocks/>
          </p:cNvSpPr>
          <p:nvPr/>
        </p:nvSpPr>
        <p:spPr>
          <a:xfrm>
            <a:off x="259403" y="143823"/>
            <a:ext cx="4114800" cy="467229"/>
          </a:xfrm>
          <a:prstGeom prst="rect">
            <a:avLst/>
          </a:prstGeom>
        </p:spPr>
        <p:txBody>
          <a:bodyPr vert="horz" lIns="51435" tIns="25718" rIns="51435" bIns="25718"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2700">
                <a:latin typeface="Calibri" panose="020F0502020204030204" pitchFamily="34" charset="0"/>
                <a:cs typeface="Calibri" panose="020F0502020204030204" pitchFamily="34" charset="0"/>
              </a:rPr>
              <a:t>Credit Card Fraud Detection</a:t>
            </a:r>
          </a:p>
        </p:txBody>
      </p:sp>
    </p:spTree>
    <p:extLst>
      <p:ext uri="{BB962C8B-B14F-4D97-AF65-F5344CB8AC3E}">
        <p14:creationId xmlns:p14="http://schemas.microsoft.com/office/powerpoint/2010/main" val="321726336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BB5E2B32-BD8E-4944-BDA2-0E677871AC0B}"/>
              </a:ext>
            </a:extLst>
          </p:cNvPr>
          <p:cNvSpPr/>
          <p:nvPr/>
        </p:nvSpPr>
        <p:spPr>
          <a:xfrm>
            <a:off x="0" y="1742652"/>
            <a:ext cx="6858000" cy="2778932"/>
          </a:xfrm>
          <a:prstGeom prst="rect">
            <a:avLst/>
          </a:prstGeom>
          <a:solidFill>
            <a:schemeClr val="accent3">
              <a:lumMod val="20000"/>
              <a:lumOff val="8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just"/>
            <a:endParaRPr lang="en-SG">
              <a:latin typeface="Calibri" panose="020F0502020204030204" pitchFamily="34" charset="0"/>
              <a:cs typeface="Calibri" panose="020F0502020204030204" pitchFamily="34" charset="0"/>
            </a:endParaRPr>
          </a:p>
        </p:txBody>
      </p:sp>
      <p:grpSp>
        <p:nvGrpSpPr>
          <p:cNvPr id="2" name="Group 1">
            <a:extLst>
              <a:ext uri="{FF2B5EF4-FFF2-40B4-BE49-F238E27FC236}">
                <a16:creationId xmlns:a16="http://schemas.microsoft.com/office/drawing/2014/main" id="{7428243C-5124-4015-A34B-88886F0B856C}"/>
              </a:ext>
            </a:extLst>
          </p:cNvPr>
          <p:cNvGrpSpPr/>
          <p:nvPr/>
        </p:nvGrpSpPr>
        <p:grpSpPr>
          <a:xfrm>
            <a:off x="0" y="1848976"/>
            <a:ext cx="6858000" cy="2509237"/>
            <a:chOff x="0" y="1317131"/>
            <a:chExt cx="6858000" cy="2509237"/>
          </a:xfrm>
        </p:grpSpPr>
        <p:pic>
          <p:nvPicPr>
            <p:cNvPr id="11" name="Picture 10" descr="A picture containing crossword puzzle&#10;&#10;Description automatically generated">
              <a:extLst>
                <a:ext uri="{FF2B5EF4-FFF2-40B4-BE49-F238E27FC236}">
                  <a16:creationId xmlns:a16="http://schemas.microsoft.com/office/drawing/2014/main" id="{B6ECC83A-8366-4E60-955D-CF3707A18221}"/>
                </a:ext>
              </a:extLst>
            </p:cNvPr>
            <p:cNvPicPr>
              <a:picLocks noChangeAspect="1"/>
            </p:cNvPicPr>
            <p:nvPr/>
          </p:nvPicPr>
          <p:blipFill>
            <a:blip r:embed="rId2"/>
            <a:stretch>
              <a:fillRect/>
            </a:stretch>
          </p:blipFill>
          <p:spPr>
            <a:xfrm>
              <a:off x="0" y="1317131"/>
              <a:ext cx="6858000" cy="2509237"/>
            </a:xfrm>
            <a:prstGeom prst="rect">
              <a:avLst/>
            </a:prstGeom>
          </p:spPr>
        </p:pic>
        <p:sp>
          <p:nvSpPr>
            <p:cNvPr id="12" name="Rectangle 11">
              <a:extLst>
                <a:ext uri="{FF2B5EF4-FFF2-40B4-BE49-F238E27FC236}">
                  <a16:creationId xmlns:a16="http://schemas.microsoft.com/office/drawing/2014/main" id="{9BCDC8D2-57F6-4F79-B13B-7EDFE548356D}"/>
                </a:ext>
              </a:extLst>
            </p:cNvPr>
            <p:cNvSpPr/>
            <p:nvPr/>
          </p:nvSpPr>
          <p:spPr>
            <a:xfrm>
              <a:off x="2237014" y="2024743"/>
              <a:ext cx="800100" cy="473528"/>
            </a:xfrm>
            <a:prstGeom prst="rect">
              <a:avLst/>
            </a:prstGeom>
            <a:noFill/>
            <a:ln>
              <a:solidFill>
                <a:srgbClr val="C00000"/>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IN"/>
            </a:p>
          </p:txBody>
        </p:sp>
        <p:sp>
          <p:nvSpPr>
            <p:cNvPr id="13" name="Rectangle 12">
              <a:extLst>
                <a:ext uri="{FF2B5EF4-FFF2-40B4-BE49-F238E27FC236}">
                  <a16:creationId xmlns:a16="http://schemas.microsoft.com/office/drawing/2014/main" id="{216FFDE5-75F6-46E4-92CB-291021E24882}"/>
                </a:ext>
              </a:extLst>
            </p:cNvPr>
            <p:cNvSpPr/>
            <p:nvPr/>
          </p:nvSpPr>
          <p:spPr>
            <a:xfrm>
              <a:off x="2237014" y="2710543"/>
              <a:ext cx="800100" cy="473528"/>
            </a:xfrm>
            <a:prstGeom prst="rect">
              <a:avLst/>
            </a:prstGeom>
            <a:noFill/>
            <a:ln>
              <a:solidFill>
                <a:srgbClr val="C00000"/>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IN"/>
            </a:p>
          </p:txBody>
        </p:sp>
        <p:sp>
          <p:nvSpPr>
            <p:cNvPr id="14" name="Rectangle 13">
              <a:extLst>
                <a:ext uri="{FF2B5EF4-FFF2-40B4-BE49-F238E27FC236}">
                  <a16:creationId xmlns:a16="http://schemas.microsoft.com/office/drawing/2014/main" id="{9CC14953-0DCE-4919-87F0-E4A51E9CF9C9}"/>
                </a:ext>
              </a:extLst>
            </p:cNvPr>
            <p:cNvSpPr/>
            <p:nvPr/>
          </p:nvSpPr>
          <p:spPr>
            <a:xfrm>
              <a:off x="791936" y="2706285"/>
              <a:ext cx="800100" cy="504960"/>
            </a:xfrm>
            <a:prstGeom prst="rect">
              <a:avLst/>
            </a:prstGeom>
            <a:noFill/>
            <a:ln>
              <a:solidFill>
                <a:srgbClr val="00B050"/>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IN"/>
            </a:p>
          </p:txBody>
        </p:sp>
      </p:grpSp>
      <p:cxnSp>
        <p:nvCxnSpPr>
          <p:cNvPr id="15" name="Straight Connector 14">
            <a:extLst>
              <a:ext uri="{FF2B5EF4-FFF2-40B4-BE49-F238E27FC236}">
                <a16:creationId xmlns:a16="http://schemas.microsoft.com/office/drawing/2014/main" id="{A81670C4-2962-4B41-AFF2-34418823D387}"/>
              </a:ext>
            </a:extLst>
          </p:cNvPr>
          <p:cNvCxnSpPr>
            <a:cxnSpLocks/>
          </p:cNvCxnSpPr>
          <p:nvPr/>
        </p:nvCxnSpPr>
        <p:spPr>
          <a:xfrm>
            <a:off x="296616" y="611052"/>
            <a:ext cx="6264767" cy="0"/>
          </a:xfrm>
          <a:prstGeom prst="line">
            <a:avLst/>
          </a:prstGeom>
          <a:ln w="57150">
            <a:solidFill>
              <a:srgbClr val="1F284F"/>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88AF792F-33BC-46C5-A7F7-6FAAB2D5A6E2}"/>
              </a:ext>
            </a:extLst>
          </p:cNvPr>
          <p:cNvCxnSpPr>
            <a:cxnSpLocks/>
          </p:cNvCxnSpPr>
          <p:nvPr/>
        </p:nvCxnSpPr>
        <p:spPr>
          <a:xfrm>
            <a:off x="296616" y="717377"/>
            <a:ext cx="6264767" cy="0"/>
          </a:xfrm>
          <a:prstGeom prst="line">
            <a:avLst/>
          </a:prstGeom>
          <a:ln w="19050">
            <a:solidFill>
              <a:srgbClr val="1F284F"/>
            </a:solidFill>
          </a:ln>
        </p:spPr>
        <p:style>
          <a:lnRef idx="1">
            <a:schemeClr val="accent1"/>
          </a:lnRef>
          <a:fillRef idx="0">
            <a:schemeClr val="accent1"/>
          </a:fillRef>
          <a:effectRef idx="0">
            <a:schemeClr val="accent1"/>
          </a:effectRef>
          <a:fontRef idx="minor">
            <a:schemeClr val="tx1"/>
          </a:fontRef>
        </p:style>
      </p:cxnSp>
      <p:sp>
        <p:nvSpPr>
          <p:cNvPr id="17" name="Title 1">
            <a:extLst>
              <a:ext uri="{FF2B5EF4-FFF2-40B4-BE49-F238E27FC236}">
                <a16:creationId xmlns:a16="http://schemas.microsoft.com/office/drawing/2014/main" id="{0B4E2846-C012-4CDC-BC80-2D3E2777A5A1}"/>
              </a:ext>
            </a:extLst>
          </p:cNvPr>
          <p:cNvSpPr txBox="1">
            <a:spLocks/>
          </p:cNvSpPr>
          <p:nvPr/>
        </p:nvSpPr>
        <p:spPr>
          <a:xfrm>
            <a:off x="259402" y="143823"/>
            <a:ext cx="6300883" cy="467229"/>
          </a:xfrm>
          <a:prstGeom prst="rect">
            <a:avLst/>
          </a:prstGeom>
        </p:spPr>
        <p:txBody>
          <a:bodyPr vert="horz" lIns="51435" tIns="25718" rIns="51435" bIns="25718"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2700">
                <a:latin typeface="Calibri" panose="020F0502020204030204" pitchFamily="34" charset="0"/>
                <a:cs typeface="Calibri" panose="020F0502020204030204" pitchFamily="34" charset="0"/>
              </a:rPr>
              <a:t>Random Forest – Tree 1</a:t>
            </a:r>
          </a:p>
        </p:txBody>
      </p:sp>
      <p:sp>
        <p:nvSpPr>
          <p:cNvPr id="19" name="TextBox 18">
            <a:extLst>
              <a:ext uri="{FF2B5EF4-FFF2-40B4-BE49-F238E27FC236}">
                <a16:creationId xmlns:a16="http://schemas.microsoft.com/office/drawing/2014/main" id="{CAFBF15E-2B6C-473F-AAB1-54DD59916813}"/>
              </a:ext>
            </a:extLst>
          </p:cNvPr>
          <p:cNvSpPr txBox="1"/>
          <p:nvPr/>
        </p:nvSpPr>
        <p:spPr>
          <a:xfrm>
            <a:off x="296616" y="823702"/>
            <a:ext cx="6263671" cy="723275"/>
          </a:xfrm>
          <a:prstGeom prst="rect">
            <a:avLst/>
          </a:prstGeom>
          <a:noFill/>
          <a:ln>
            <a:solidFill>
              <a:schemeClr val="tx1"/>
            </a:solidFill>
            <a:prstDash val="lgDash"/>
          </a:ln>
        </p:spPr>
        <p:txBody>
          <a:bodyPr wrap="square" rtlCol="0">
            <a:spAutoFit/>
          </a:bodyPr>
          <a:lstStyle/>
          <a:p>
            <a:r>
              <a:rPr lang="en-SG" sz="1200"/>
              <a:t>Low value of feature 5: </a:t>
            </a:r>
            <a:r>
              <a:rPr lang="en-SG" sz="1200">
                <a:solidFill>
                  <a:srgbClr val="FF0000"/>
                </a:solidFill>
              </a:rPr>
              <a:t>Fraud</a:t>
            </a:r>
          </a:p>
          <a:p>
            <a:r>
              <a:rPr lang="en-SG" sz="1200"/>
              <a:t>Low value of Feature 26: </a:t>
            </a:r>
            <a:r>
              <a:rPr lang="en-SG" sz="1200">
                <a:solidFill>
                  <a:srgbClr val="FF0000"/>
                </a:solidFill>
              </a:rPr>
              <a:t>Fraud</a:t>
            </a:r>
            <a:endParaRPr lang="en-SG" sz="1200"/>
          </a:p>
          <a:p>
            <a:r>
              <a:rPr lang="en-SG" sz="1200"/>
              <a:t>Low value of feature 4: </a:t>
            </a:r>
            <a:r>
              <a:rPr lang="en-SG" sz="1200">
                <a:solidFill>
                  <a:srgbClr val="00B050"/>
                </a:solidFill>
              </a:rPr>
              <a:t>Non-Fraud</a:t>
            </a:r>
          </a:p>
          <a:p>
            <a:endParaRPr lang="en-SG" sz="500" i="1">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08590365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BB5E2B32-BD8E-4944-BDA2-0E677871AC0B}"/>
              </a:ext>
            </a:extLst>
          </p:cNvPr>
          <p:cNvSpPr/>
          <p:nvPr/>
        </p:nvSpPr>
        <p:spPr>
          <a:xfrm>
            <a:off x="-19157" y="1520531"/>
            <a:ext cx="6858000" cy="2778932"/>
          </a:xfrm>
          <a:prstGeom prst="rect">
            <a:avLst/>
          </a:prstGeom>
          <a:solidFill>
            <a:schemeClr val="accent3">
              <a:lumMod val="20000"/>
              <a:lumOff val="8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just"/>
            <a:endParaRPr lang="en-SG">
              <a:latin typeface="Calibri" panose="020F0502020204030204" pitchFamily="34" charset="0"/>
              <a:cs typeface="Calibri" panose="020F0502020204030204" pitchFamily="34" charset="0"/>
            </a:endParaRPr>
          </a:p>
        </p:txBody>
      </p:sp>
      <p:cxnSp>
        <p:nvCxnSpPr>
          <p:cNvPr id="15" name="Straight Connector 14">
            <a:extLst>
              <a:ext uri="{FF2B5EF4-FFF2-40B4-BE49-F238E27FC236}">
                <a16:creationId xmlns:a16="http://schemas.microsoft.com/office/drawing/2014/main" id="{A81670C4-2962-4B41-AFF2-34418823D387}"/>
              </a:ext>
            </a:extLst>
          </p:cNvPr>
          <p:cNvCxnSpPr>
            <a:cxnSpLocks/>
          </p:cNvCxnSpPr>
          <p:nvPr/>
        </p:nvCxnSpPr>
        <p:spPr>
          <a:xfrm>
            <a:off x="296616" y="611052"/>
            <a:ext cx="6264767" cy="0"/>
          </a:xfrm>
          <a:prstGeom prst="line">
            <a:avLst/>
          </a:prstGeom>
          <a:ln w="57150">
            <a:solidFill>
              <a:srgbClr val="1F284F"/>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88AF792F-33BC-46C5-A7F7-6FAAB2D5A6E2}"/>
              </a:ext>
            </a:extLst>
          </p:cNvPr>
          <p:cNvCxnSpPr>
            <a:cxnSpLocks/>
          </p:cNvCxnSpPr>
          <p:nvPr/>
        </p:nvCxnSpPr>
        <p:spPr>
          <a:xfrm>
            <a:off x="296616" y="717377"/>
            <a:ext cx="6264767" cy="0"/>
          </a:xfrm>
          <a:prstGeom prst="line">
            <a:avLst/>
          </a:prstGeom>
          <a:ln w="19050">
            <a:solidFill>
              <a:srgbClr val="1F284F"/>
            </a:solidFill>
          </a:ln>
        </p:spPr>
        <p:style>
          <a:lnRef idx="1">
            <a:schemeClr val="accent1"/>
          </a:lnRef>
          <a:fillRef idx="0">
            <a:schemeClr val="accent1"/>
          </a:fillRef>
          <a:effectRef idx="0">
            <a:schemeClr val="accent1"/>
          </a:effectRef>
          <a:fontRef idx="minor">
            <a:schemeClr val="tx1"/>
          </a:fontRef>
        </p:style>
      </p:cxnSp>
      <p:sp>
        <p:nvSpPr>
          <p:cNvPr id="17" name="Title 1">
            <a:extLst>
              <a:ext uri="{FF2B5EF4-FFF2-40B4-BE49-F238E27FC236}">
                <a16:creationId xmlns:a16="http://schemas.microsoft.com/office/drawing/2014/main" id="{0B4E2846-C012-4CDC-BC80-2D3E2777A5A1}"/>
              </a:ext>
            </a:extLst>
          </p:cNvPr>
          <p:cNvSpPr txBox="1">
            <a:spLocks/>
          </p:cNvSpPr>
          <p:nvPr/>
        </p:nvSpPr>
        <p:spPr>
          <a:xfrm>
            <a:off x="259402" y="143823"/>
            <a:ext cx="6300883" cy="467229"/>
          </a:xfrm>
          <a:prstGeom prst="rect">
            <a:avLst/>
          </a:prstGeom>
        </p:spPr>
        <p:txBody>
          <a:bodyPr vert="horz" lIns="51435" tIns="25718" rIns="51435" bIns="25718"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2700">
                <a:latin typeface="Calibri" panose="020F0502020204030204" pitchFamily="34" charset="0"/>
                <a:cs typeface="Calibri" panose="020F0502020204030204" pitchFamily="34" charset="0"/>
              </a:rPr>
              <a:t>Random Forest – Tree 2</a:t>
            </a:r>
          </a:p>
        </p:txBody>
      </p:sp>
      <p:sp>
        <p:nvSpPr>
          <p:cNvPr id="19" name="TextBox 18">
            <a:extLst>
              <a:ext uri="{FF2B5EF4-FFF2-40B4-BE49-F238E27FC236}">
                <a16:creationId xmlns:a16="http://schemas.microsoft.com/office/drawing/2014/main" id="{CAFBF15E-2B6C-473F-AAB1-54DD59916813}"/>
              </a:ext>
            </a:extLst>
          </p:cNvPr>
          <p:cNvSpPr txBox="1"/>
          <p:nvPr/>
        </p:nvSpPr>
        <p:spPr>
          <a:xfrm>
            <a:off x="296616" y="941983"/>
            <a:ext cx="6263671" cy="538609"/>
          </a:xfrm>
          <a:prstGeom prst="rect">
            <a:avLst/>
          </a:prstGeom>
          <a:noFill/>
          <a:ln>
            <a:solidFill>
              <a:schemeClr val="tx1"/>
            </a:solidFill>
            <a:prstDash val="lgDash"/>
          </a:ln>
        </p:spPr>
        <p:txBody>
          <a:bodyPr wrap="square" rtlCol="0">
            <a:spAutoFit/>
          </a:bodyPr>
          <a:lstStyle/>
          <a:p>
            <a:r>
              <a:rPr lang="en-SG" sz="1200"/>
              <a:t>Low value of Feature 28</a:t>
            </a:r>
            <a:r>
              <a:rPr lang="en-SG" sz="1200">
                <a:solidFill>
                  <a:srgbClr val="00B050"/>
                </a:solidFill>
              </a:rPr>
              <a:t>: Non-Fraud</a:t>
            </a:r>
          </a:p>
          <a:p>
            <a:r>
              <a:rPr lang="en-SG" sz="1200"/>
              <a:t>Low value of Feature 26: </a:t>
            </a:r>
            <a:r>
              <a:rPr lang="en-SG" sz="1200">
                <a:solidFill>
                  <a:srgbClr val="FF0000"/>
                </a:solidFill>
              </a:rPr>
              <a:t>Fraud</a:t>
            </a:r>
          </a:p>
          <a:p>
            <a:endParaRPr lang="en-SG" sz="500" i="1">
              <a:latin typeface="Calibri" panose="020F0502020204030204" pitchFamily="34" charset="0"/>
              <a:cs typeface="Calibri" panose="020F0502020204030204" pitchFamily="34" charset="0"/>
            </a:endParaRPr>
          </a:p>
        </p:txBody>
      </p:sp>
      <p:grpSp>
        <p:nvGrpSpPr>
          <p:cNvPr id="13" name="Group 12">
            <a:extLst>
              <a:ext uri="{FF2B5EF4-FFF2-40B4-BE49-F238E27FC236}">
                <a16:creationId xmlns:a16="http://schemas.microsoft.com/office/drawing/2014/main" id="{993B1288-73D1-4261-A593-29449AA5B0BE}"/>
              </a:ext>
            </a:extLst>
          </p:cNvPr>
          <p:cNvGrpSpPr/>
          <p:nvPr/>
        </p:nvGrpSpPr>
        <p:grpSpPr>
          <a:xfrm>
            <a:off x="-19157" y="1626856"/>
            <a:ext cx="6870341" cy="2571248"/>
            <a:chOff x="0" y="1283642"/>
            <a:chExt cx="6858000" cy="2576215"/>
          </a:xfrm>
        </p:grpSpPr>
        <p:pic>
          <p:nvPicPr>
            <p:cNvPr id="14" name="Picture 13" descr="A picture containing text&#10;&#10;Description automatically generated">
              <a:extLst>
                <a:ext uri="{FF2B5EF4-FFF2-40B4-BE49-F238E27FC236}">
                  <a16:creationId xmlns:a16="http://schemas.microsoft.com/office/drawing/2014/main" id="{C50B051C-FD33-4592-8E23-70D52E3C02EF}"/>
                </a:ext>
              </a:extLst>
            </p:cNvPr>
            <p:cNvPicPr>
              <a:picLocks noChangeAspect="1"/>
            </p:cNvPicPr>
            <p:nvPr/>
          </p:nvPicPr>
          <p:blipFill>
            <a:blip r:embed="rId2"/>
            <a:stretch>
              <a:fillRect/>
            </a:stretch>
          </p:blipFill>
          <p:spPr>
            <a:xfrm>
              <a:off x="0" y="1283642"/>
              <a:ext cx="6858000" cy="2576215"/>
            </a:xfrm>
            <a:prstGeom prst="rect">
              <a:avLst/>
            </a:prstGeom>
          </p:spPr>
        </p:pic>
        <p:sp>
          <p:nvSpPr>
            <p:cNvPr id="25" name="Rectangle 24">
              <a:extLst>
                <a:ext uri="{FF2B5EF4-FFF2-40B4-BE49-F238E27FC236}">
                  <a16:creationId xmlns:a16="http://schemas.microsoft.com/office/drawing/2014/main" id="{92B5170A-E54D-4005-8FAA-A70899536B03}"/>
                </a:ext>
              </a:extLst>
            </p:cNvPr>
            <p:cNvSpPr/>
            <p:nvPr/>
          </p:nvSpPr>
          <p:spPr>
            <a:xfrm>
              <a:off x="2326821" y="2000250"/>
              <a:ext cx="849085" cy="489857"/>
            </a:xfrm>
            <a:prstGeom prst="rect">
              <a:avLst/>
            </a:prstGeom>
            <a:noFill/>
            <a:ln>
              <a:solidFill>
                <a:srgbClr val="C00000"/>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IN"/>
            </a:p>
          </p:txBody>
        </p:sp>
      </p:grpSp>
      <p:sp>
        <p:nvSpPr>
          <p:cNvPr id="10" name="Rectangle 9">
            <a:extLst>
              <a:ext uri="{FF2B5EF4-FFF2-40B4-BE49-F238E27FC236}">
                <a16:creationId xmlns:a16="http://schemas.microsoft.com/office/drawing/2014/main" id="{8471F4D4-FFCC-49D4-875E-575D30CDE0FC}"/>
              </a:ext>
            </a:extLst>
          </p:cNvPr>
          <p:cNvSpPr/>
          <p:nvPr/>
        </p:nvSpPr>
        <p:spPr>
          <a:xfrm>
            <a:off x="2914649" y="1650579"/>
            <a:ext cx="942975" cy="473528"/>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92011728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BB5E2B32-BD8E-4944-BDA2-0E677871AC0B}"/>
              </a:ext>
            </a:extLst>
          </p:cNvPr>
          <p:cNvSpPr/>
          <p:nvPr/>
        </p:nvSpPr>
        <p:spPr>
          <a:xfrm>
            <a:off x="0" y="1725067"/>
            <a:ext cx="6858000" cy="2778932"/>
          </a:xfrm>
          <a:prstGeom prst="rect">
            <a:avLst/>
          </a:prstGeom>
          <a:solidFill>
            <a:schemeClr val="accent3">
              <a:lumMod val="20000"/>
              <a:lumOff val="8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just"/>
            <a:endParaRPr lang="en-SG">
              <a:latin typeface="Calibri" panose="020F0502020204030204" pitchFamily="34" charset="0"/>
              <a:cs typeface="Calibri" panose="020F0502020204030204" pitchFamily="34" charset="0"/>
            </a:endParaRPr>
          </a:p>
        </p:txBody>
      </p:sp>
      <p:cxnSp>
        <p:nvCxnSpPr>
          <p:cNvPr id="15" name="Straight Connector 14">
            <a:extLst>
              <a:ext uri="{FF2B5EF4-FFF2-40B4-BE49-F238E27FC236}">
                <a16:creationId xmlns:a16="http://schemas.microsoft.com/office/drawing/2014/main" id="{A81670C4-2962-4B41-AFF2-34418823D387}"/>
              </a:ext>
            </a:extLst>
          </p:cNvPr>
          <p:cNvCxnSpPr>
            <a:cxnSpLocks/>
          </p:cNvCxnSpPr>
          <p:nvPr/>
        </p:nvCxnSpPr>
        <p:spPr>
          <a:xfrm>
            <a:off x="296616" y="611052"/>
            <a:ext cx="6264767" cy="0"/>
          </a:xfrm>
          <a:prstGeom prst="line">
            <a:avLst/>
          </a:prstGeom>
          <a:ln w="57150">
            <a:solidFill>
              <a:srgbClr val="1F284F"/>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88AF792F-33BC-46C5-A7F7-6FAAB2D5A6E2}"/>
              </a:ext>
            </a:extLst>
          </p:cNvPr>
          <p:cNvCxnSpPr>
            <a:cxnSpLocks/>
          </p:cNvCxnSpPr>
          <p:nvPr/>
        </p:nvCxnSpPr>
        <p:spPr>
          <a:xfrm>
            <a:off x="296616" y="717377"/>
            <a:ext cx="6264767" cy="0"/>
          </a:xfrm>
          <a:prstGeom prst="line">
            <a:avLst/>
          </a:prstGeom>
          <a:ln w="19050">
            <a:solidFill>
              <a:srgbClr val="1F284F"/>
            </a:solidFill>
          </a:ln>
        </p:spPr>
        <p:style>
          <a:lnRef idx="1">
            <a:schemeClr val="accent1"/>
          </a:lnRef>
          <a:fillRef idx="0">
            <a:schemeClr val="accent1"/>
          </a:fillRef>
          <a:effectRef idx="0">
            <a:schemeClr val="accent1"/>
          </a:effectRef>
          <a:fontRef idx="minor">
            <a:schemeClr val="tx1"/>
          </a:fontRef>
        </p:style>
      </p:cxnSp>
      <p:sp>
        <p:nvSpPr>
          <p:cNvPr id="17" name="Title 1">
            <a:extLst>
              <a:ext uri="{FF2B5EF4-FFF2-40B4-BE49-F238E27FC236}">
                <a16:creationId xmlns:a16="http://schemas.microsoft.com/office/drawing/2014/main" id="{0B4E2846-C012-4CDC-BC80-2D3E2777A5A1}"/>
              </a:ext>
            </a:extLst>
          </p:cNvPr>
          <p:cNvSpPr txBox="1">
            <a:spLocks/>
          </p:cNvSpPr>
          <p:nvPr/>
        </p:nvSpPr>
        <p:spPr>
          <a:xfrm>
            <a:off x="259402" y="143823"/>
            <a:ext cx="6300883" cy="467229"/>
          </a:xfrm>
          <a:prstGeom prst="rect">
            <a:avLst/>
          </a:prstGeom>
        </p:spPr>
        <p:txBody>
          <a:bodyPr vert="horz" lIns="51435" tIns="25718" rIns="51435" bIns="25718"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2700">
                <a:latin typeface="Calibri" panose="020F0502020204030204" pitchFamily="34" charset="0"/>
                <a:cs typeface="Calibri" panose="020F0502020204030204" pitchFamily="34" charset="0"/>
              </a:rPr>
              <a:t>Random Forest – Tree 3</a:t>
            </a:r>
          </a:p>
        </p:txBody>
      </p:sp>
      <p:sp>
        <p:nvSpPr>
          <p:cNvPr id="19" name="TextBox 18">
            <a:extLst>
              <a:ext uri="{FF2B5EF4-FFF2-40B4-BE49-F238E27FC236}">
                <a16:creationId xmlns:a16="http://schemas.microsoft.com/office/drawing/2014/main" id="{CAFBF15E-2B6C-473F-AAB1-54DD59916813}"/>
              </a:ext>
            </a:extLst>
          </p:cNvPr>
          <p:cNvSpPr txBox="1"/>
          <p:nvPr/>
        </p:nvSpPr>
        <p:spPr>
          <a:xfrm>
            <a:off x="296616" y="823702"/>
            <a:ext cx="6263671" cy="907941"/>
          </a:xfrm>
          <a:prstGeom prst="rect">
            <a:avLst/>
          </a:prstGeom>
          <a:noFill/>
          <a:ln>
            <a:solidFill>
              <a:schemeClr val="tx1"/>
            </a:solidFill>
            <a:prstDash val="lgDash"/>
          </a:ln>
        </p:spPr>
        <p:txBody>
          <a:bodyPr wrap="square" rtlCol="0">
            <a:spAutoFit/>
          </a:bodyPr>
          <a:lstStyle/>
          <a:p>
            <a:r>
              <a:rPr lang="en-SG" sz="1200"/>
              <a:t>Low value of feature 5: </a:t>
            </a:r>
            <a:r>
              <a:rPr lang="en-SG" sz="1200">
                <a:solidFill>
                  <a:srgbClr val="FF0000"/>
                </a:solidFill>
              </a:rPr>
              <a:t>Fraud</a:t>
            </a:r>
          </a:p>
          <a:p>
            <a:r>
              <a:rPr lang="en-SG" sz="1200"/>
              <a:t>Low value of Feature 26: </a:t>
            </a:r>
            <a:r>
              <a:rPr lang="en-SG" sz="1200">
                <a:solidFill>
                  <a:srgbClr val="FF0000"/>
                </a:solidFill>
              </a:rPr>
              <a:t>Fraud</a:t>
            </a:r>
            <a:endParaRPr lang="en-SG" sz="1200"/>
          </a:p>
          <a:p>
            <a:r>
              <a:rPr lang="en-SG" sz="1200"/>
              <a:t>Low value of feature 4: </a:t>
            </a:r>
            <a:r>
              <a:rPr lang="en-SG" sz="1200">
                <a:solidFill>
                  <a:srgbClr val="00B050"/>
                </a:solidFill>
              </a:rPr>
              <a:t>Non-Fraud</a:t>
            </a:r>
          </a:p>
          <a:p>
            <a:r>
              <a:rPr lang="en-SG" sz="1200"/>
              <a:t>Low value of feature 28: </a:t>
            </a:r>
            <a:r>
              <a:rPr lang="en-SG" sz="1200">
                <a:solidFill>
                  <a:srgbClr val="00B050"/>
                </a:solidFill>
              </a:rPr>
              <a:t>Non-Fraud</a:t>
            </a:r>
          </a:p>
          <a:p>
            <a:endParaRPr lang="en-SG" sz="500" i="1">
              <a:latin typeface="Calibri" panose="020F0502020204030204" pitchFamily="34" charset="0"/>
              <a:cs typeface="Calibri" panose="020F0502020204030204" pitchFamily="34" charset="0"/>
            </a:endParaRPr>
          </a:p>
        </p:txBody>
      </p:sp>
      <p:grpSp>
        <p:nvGrpSpPr>
          <p:cNvPr id="3" name="Group 2">
            <a:extLst>
              <a:ext uri="{FF2B5EF4-FFF2-40B4-BE49-F238E27FC236}">
                <a16:creationId xmlns:a16="http://schemas.microsoft.com/office/drawing/2014/main" id="{A628025A-D7EF-47C3-9580-273A73AFA4EF}"/>
              </a:ext>
            </a:extLst>
          </p:cNvPr>
          <p:cNvGrpSpPr/>
          <p:nvPr/>
        </p:nvGrpSpPr>
        <p:grpSpPr>
          <a:xfrm>
            <a:off x="44903" y="1831392"/>
            <a:ext cx="6768193" cy="2528477"/>
            <a:chOff x="44903" y="1945690"/>
            <a:chExt cx="6768193" cy="2528477"/>
          </a:xfrm>
        </p:grpSpPr>
        <p:pic>
          <p:nvPicPr>
            <p:cNvPr id="20" name="Picture 19" descr="A close up of a piece of paper&#10;&#10;Description automatically generated">
              <a:extLst>
                <a:ext uri="{FF2B5EF4-FFF2-40B4-BE49-F238E27FC236}">
                  <a16:creationId xmlns:a16="http://schemas.microsoft.com/office/drawing/2014/main" id="{53C44119-1311-4060-AB35-258CDDE014F3}"/>
                </a:ext>
              </a:extLst>
            </p:cNvPr>
            <p:cNvPicPr>
              <a:picLocks noChangeAspect="1"/>
            </p:cNvPicPr>
            <p:nvPr/>
          </p:nvPicPr>
          <p:blipFill>
            <a:blip r:embed="rId2"/>
            <a:stretch>
              <a:fillRect/>
            </a:stretch>
          </p:blipFill>
          <p:spPr>
            <a:xfrm>
              <a:off x="44903" y="1945690"/>
              <a:ext cx="6768193" cy="2528477"/>
            </a:xfrm>
            <a:prstGeom prst="rect">
              <a:avLst/>
            </a:prstGeom>
          </p:spPr>
        </p:pic>
        <p:sp>
          <p:nvSpPr>
            <p:cNvPr id="21" name="Rectangle 20">
              <a:extLst>
                <a:ext uri="{FF2B5EF4-FFF2-40B4-BE49-F238E27FC236}">
                  <a16:creationId xmlns:a16="http://schemas.microsoft.com/office/drawing/2014/main" id="{8E5B3899-1859-45ED-98CA-DFA56DC6D74F}"/>
                </a:ext>
              </a:extLst>
            </p:cNvPr>
            <p:cNvSpPr/>
            <p:nvPr/>
          </p:nvSpPr>
          <p:spPr>
            <a:xfrm>
              <a:off x="2175781" y="2662922"/>
              <a:ext cx="800100" cy="473528"/>
            </a:xfrm>
            <a:prstGeom prst="rect">
              <a:avLst/>
            </a:prstGeom>
            <a:noFill/>
            <a:ln>
              <a:solidFill>
                <a:srgbClr val="C00000"/>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IN"/>
            </a:p>
          </p:txBody>
        </p:sp>
        <p:sp>
          <p:nvSpPr>
            <p:cNvPr id="22" name="Rectangle 21">
              <a:extLst>
                <a:ext uri="{FF2B5EF4-FFF2-40B4-BE49-F238E27FC236}">
                  <a16:creationId xmlns:a16="http://schemas.microsoft.com/office/drawing/2014/main" id="{3750A153-0C5A-4EA7-AD2C-45336416712B}"/>
                </a:ext>
              </a:extLst>
            </p:cNvPr>
            <p:cNvSpPr/>
            <p:nvPr/>
          </p:nvSpPr>
          <p:spPr>
            <a:xfrm>
              <a:off x="2192110" y="3348722"/>
              <a:ext cx="783771" cy="473528"/>
            </a:xfrm>
            <a:prstGeom prst="rect">
              <a:avLst/>
            </a:prstGeom>
            <a:noFill/>
            <a:ln>
              <a:solidFill>
                <a:srgbClr val="C00000"/>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IN"/>
            </a:p>
          </p:txBody>
        </p:sp>
        <p:sp>
          <p:nvSpPr>
            <p:cNvPr id="23" name="Rectangle 22">
              <a:extLst>
                <a:ext uri="{FF2B5EF4-FFF2-40B4-BE49-F238E27FC236}">
                  <a16:creationId xmlns:a16="http://schemas.microsoft.com/office/drawing/2014/main" id="{827BA354-E2A0-4DFC-95F2-B4AE62BE4FF4}"/>
                </a:ext>
              </a:extLst>
            </p:cNvPr>
            <p:cNvSpPr/>
            <p:nvPr/>
          </p:nvSpPr>
          <p:spPr>
            <a:xfrm>
              <a:off x="3428998" y="3348722"/>
              <a:ext cx="845005" cy="473528"/>
            </a:xfrm>
            <a:prstGeom prst="rect">
              <a:avLst/>
            </a:prstGeom>
            <a:noFill/>
            <a:ln>
              <a:solidFill>
                <a:srgbClr val="C00000"/>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IN"/>
            </a:p>
          </p:txBody>
        </p:sp>
        <p:sp>
          <p:nvSpPr>
            <p:cNvPr id="24" name="Rectangle 23">
              <a:extLst>
                <a:ext uri="{FF2B5EF4-FFF2-40B4-BE49-F238E27FC236}">
                  <a16:creationId xmlns:a16="http://schemas.microsoft.com/office/drawing/2014/main" id="{3CB25DCA-BF2A-46D7-A22E-35DA83004CD5}"/>
                </a:ext>
              </a:extLst>
            </p:cNvPr>
            <p:cNvSpPr/>
            <p:nvPr/>
          </p:nvSpPr>
          <p:spPr>
            <a:xfrm>
              <a:off x="2763610" y="1945690"/>
              <a:ext cx="906236" cy="504960"/>
            </a:xfrm>
            <a:prstGeom prst="rect">
              <a:avLst/>
            </a:prstGeom>
            <a:noFill/>
            <a:ln>
              <a:solidFill>
                <a:srgbClr val="00B050"/>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IN"/>
            </a:p>
          </p:txBody>
        </p:sp>
      </p:grpSp>
      <p:sp>
        <p:nvSpPr>
          <p:cNvPr id="2" name="Rectangle 1">
            <a:extLst>
              <a:ext uri="{FF2B5EF4-FFF2-40B4-BE49-F238E27FC236}">
                <a16:creationId xmlns:a16="http://schemas.microsoft.com/office/drawing/2014/main" id="{3425068B-EC2F-47BD-BAE4-6732E15ADD6C}"/>
              </a:ext>
            </a:extLst>
          </p:cNvPr>
          <p:cNvSpPr/>
          <p:nvPr/>
        </p:nvSpPr>
        <p:spPr>
          <a:xfrm>
            <a:off x="4964906" y="3234424"/>
            <a:ext cx="889908" cy="473528"/>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95980236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A81670C4-2962-4B41-AFF2-34418823D387}"/>
              </a:ext>
            </a:extLst>
          </p:cNvPr>
          <p:cNvCxnSpPr>
            <a:cxnSpLocks/>
          </p:cNvCxnSpPr>
          <p:nvPr/>
        </p:nvCxnSpPr>
        <p:spPr>
          <a:xfrm>
            <a:off x="296616" y="611052"/>
            <a:ext cx="6264767" cy="0"/>
          </a:xfrm>
          <a:prstGeom prst="line">
            <a:avLst/>
          </a:prstGeom>
          <a:ln w="57150">
            <a:solidFill>
              <a:srgbClr val="1F284F"/>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88AF792F-33BC-46C5-A7F7-6FAAB2D5A6E2}"/>
              </a:ext>
            </a:extLst>
          </p:cNvPr>
          <p:cNvCxnSpPr>
            <a:cxnSpLocks/>
          </p:cNvCxnSpPr>
          <p:nvPr/>
        </p:nvCxnSpPr>
        <p:spPr>
          <a:xfrm>
            <a:off x="296616" y="717377"/>
            <a:ext cx="6264767" cy="0"/>
          </a:xfrm>
          <a:prstGeom prst="line">
            <a:avLst/>
          </a:prstGeom>
          <a:ln w="19050">
            <a:solidFill>
              <a:srgbClr val="1F284F"/>
            </a:solidFill>
          </a:ln>
        </p:spPr>
        <p:style>
          <a:lnRef idx="1">
            <a:schemeClr val="accent1"/>
          </a:lnRef>
          <a:fillRef idx="0">
            <a:schemeClr val="accent1"/>
          </a:fillRef>
          <a:effectRef idx="0">
            <a:schemeClr val="accent1"/>
          </a:effectRef>
          <a:fontRef idx="minor">
            <a:schemeClr val="tx1"/>
          </a:fontRef>
        </p:style>
      </p:cxnSp>
      <p:sp>
        <p:nvSpPr>
          <p:cNvPr id="17" name="Title 1">
            <a:extLst>
              <a:ext uri="{FF2B5EF4-FFF2-40B4-BE49-F238E27FC236}">
                <a16:creationId xmlns:a16="http://schemas.microsoft.com/office/drawing/2014/main" id="{0B4E2846-C012-4CDC-BC80-2D3E2777A5A1}"/>
              </a:ext>
            </a:extLst>
          </p:cNvPr>
          <p:cNvSpPr txBox="1">
            <a:spLocks/>
          </p:cNvSpPr>
          <p:nvPr/>
        </p:nvSpPr>
        <p:spPr>
          <a:xfrm>
            <a:off x="259402" y="143823"/>
            <a:ext cx="6300883" cy="467229"/>
          </a:xfrm>
          <a:prstGeom prst="rect">
            <a:avLst/>
          </a:prstGeom>
        </p:spPr>
        <p:txBody>
          <a:bodyPr vert="horz" lIns="51435" tIns="25718" rIns="51435" bIns="25718"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2700">
                <a:latin typeface="+mn-lt"/>
              </a:rPr>
              <a:t>Feature Importance</a:t>
            </a:r>
          </a:p>
        </p:txBody>
      </p:sp>
      <p:pic>
        <p:nvPicPr>
          <p:cNvPr id="4" name="Picture 3">
            <a:extLst>
              <a:ext uri="{FF2B5EF4-FFF2-40B4-BE49-F238E27FC236}">
                <a16:creationId xmlns:a16="http://schemas.microsoft.com/office/drawing/2014/main" id="{BB9248E4-18BD-4497-8315-7E12B25D8086}"/>
              </a:ext>
            </a:extLst>
          </p:cNvPr>
          <p:cNvPicPr>
            <a:picLocks noChangeAspect="1"/>
          </p:cNvPicPr>
          <p:nvPr/>
        </p:nvPicPr>
        <p:blipFill>
          <a:blip r:embed="rId2"/>
          <a:stretch>
            <a:fillRect/>
          </a:stretch>
        </p:blipFill>
        <p:spPr>
          <a:xfrm>
            <a:off x="874022" y="1959351"/>
            <a:ext cx="4679156" cy="2746665"/>
          </a:xfrm>
          <a:prstGeom prst="rect">
            <a:avLst/>
          </a:prstGeom>
        </p:spPr>
      </p:pic>
      <p:pic>
        <p:nvPicPr>
          <p:cNvPr id="5" name="Picture 4">
            <a:extLst>
              <a:ext uri="{FF2B5EF4-FFF2-40B4-BE49-F238E27FC236}">
                <a16:creationId xmlns:a16="http://schemas.microsoft.com/office/drawing/2014/main" id="{063D621B-036C-4229-A82C-3973817D40AC}"/>
              </a:ext>
            </a:extLst>
          </p:cNvPr>
          <p:cNvPicPr>
            <a:picLocks noChangeAspect="1"/>
          </p:cNvPicPr>
          <p:nvPr/>
        </p:nvPicPr>
        <p:blipFill>
          <a:blip r:embed="rId3"/>
          <a:stretch>
            <a:fillRect/>
          </a:stretch>
        </p:blipFill>
        <p:spPr>
          <a:xfrm>
            <a:off x="809728" y="919782"/>
            <a:ext cx="5022056" cy="933243"/>
          </a:xfrm>
          <a:prstGeom prst="rect">
            <a:avLst/>
          </a:prstGeom>
        </p:spPr>
      </p:pic>
    </p:spTree>
    <p:extLst>
      <p:ext uri="{BB962C8B-B14F-4D97-AF65-F5344CB8AC3E}">
        <p14:creationId xmlns:p14="http://schemas.microsoft.com/office/powerpoint/2010/main" val="139321041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Straight Connector 12">
            <a:extLst>
              <a:ext uri="{FF2B5EF4-FFF2-40B4-BE49-F238E27FC236}">
                <a16:creationId xmlns:a16="http://schemas.microsoft.com/office/drawing/2014/main" id="{10F47D05-F852-4289-A2CF-0759FFEA9400}"/>
              </a:ext>
            </a:extLst>
          </p:cNvPr>
          <p:cNvCxnSpPr>
            <a:cxnSpLocks/>
          </p:cNvCxnSpPr>
          <p:nvPr/>
        </p:nvCxnSpPr>
        <p:spPr>
          <a:xfrm>
            <a:off x="0" y="4696311"/>
            <a:ext cx="6858000" cy="0"/>
          </a:xfrm>
          <a:prstGeom prst="line">
            <a:avLst/>
          </a:prstGeom>
          <a:ln>
            <a:solidFill>
              <a:srgbClr val="222F3E"/>
            </a:solidFill>
          </a:ln>
        </p:spPr>
        <p:style>
          <a:lnRef idx="2">
            <a:schemeClr val="accent2"/>
          </a:lnRef>
          <a:fillRef idx="0">
            <a:schemeClr val="accent2"/>
          </a:fillRef>
          <a:effectRef idx="1">
            <a:schemeClr val="accent2"/>
          </a:effectRef>
          <a:fontRef idx="minor">
            <a:schemeClr val="tx1"/>
          </a:fontRef>
        </p:style>
      </p:cxnSp>
      <p:cxnSp>
        <p:nvCxnSpPr>
          <p:cNvPr id="32" name="Straight Connector 31">
            <a:extLst>
              <a:ext uri="{FF2B5EF4-FFF2-40B4-BE49-F238E27FC236}">
                <a16:creationId xmlns:a16="http://schemas.microsoft.com/office/drawing/2014/main" id="{080665A1-1DFB-E649-B5D2-78ADBB755892}"/>
              </a:ext>
            </a:extLst>
          </p:cNvPr>
          <p:cNvCxnSpPr>
            <a:cxnSpLocks/>
          </p:cNvCxnSpPr>
          <p:nvPr/>
        </p:nvCxnSpPr>
        <p:spPr>
          <a:xfrm>
            <a:off x="296616" y="611052"/>
            <a:ext cx="6264767" cy="0"/>
          </a:xfrm>
          <a:prstGeom prst="line">
            <a:avLst/>
          </a:prstGeom>
          <a:ln w="57150">
            <a:solidFill>
              <a:srgbClr val="1F284F"/>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B765E10-EB92-BD49-8702-EB33FC1BA02B}"/>
              </a:ext>
            </a:extLst>
          </p:cNvPr>
          <p:cNvCxnSpPr>
            <a:cxnSpLocks/>
          </p:cNvCxnSpPr>
          <p:nvPr/>
        </p:nvCxnSpPr>
        <p:spPr>
          <a:xfrm>
            <a:off x="296616" y="717377"/>
            <a:ext cx="6264767" cy="0"/>
          </a:xfrm>
          <a:prstGeom prst="line">
            <a:avLst/>
          </a:prstGeom>
          <a:ln w="19050">
            <a:solidFill>
              <a:srgbClr val="1F284F"/>
            </a:solidFill>
          </a:ln>
        </p:spPr>
        <p:style>
          <a:lnRef idx="1">
            <a:schemeClr val="accent1"/>
          </a:lnRef>
          <a:fillRef idx="0">
            <a:schemeClr val="accent1"/>
          </a:fillRef>
          <a:effectRef idx="0">
            <a:schemeClr val="accent1"/>
          </a:effectRef>
          <a:fontRef idx="minor">
            <a:schemeClr val="tx1"/>
          </a:fontRef>
        </p:style>
      </p:cxnSp>
      <p:sp>
        <p:nvSpPr>
          <p:cNvPr id="34" name="Title 1">
            <a:extLst>
              <a:ext uri="{FF2B5EF4-FFF2-40B4-BE49-F238E27FC236}">
                <a16:creationId xmlns:a16="http://schemas.microsoft.com/office/drawing/2014/main" id="{C3CDACFE-AF42-BA4B-AEBE-1C61DFC53DA0}"/>
              </a:ext>
            </a:extLst>
          </p:cNvPr>
          <p:cNvSpPr txBox="1">
            <a:spLocks/>
          </p:cNvSpPr>
          <p:nvPr/>
        </p:nvSpPr>
        <p:spPr>
          <a:xfrm>
            <a:off x="259402" y="143823"/>
            <a:ext cx="6300883" cy="467229"/>
          </a:xfrm>
          <a:prstGeom prst="rect">
            <a:avLst/>
          </a:prstGeom>
        </p:spPr>
        <p:txBody>
          <a:bodyPr vert="horz" lIns="51435" tIns="25718" rIns="51435" bIns="25718"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2700">
                <a:latin typeface="+mn-lt"/>
              </a:rPr>
              <a:t>Decision Making Process</a:t>
            </a:r>
          </a:p>
        </p:txBody>
      </p:sp>
      <p:graphicFrame>
        <p:nvGraphicFramePr>
          <p:cNvPr id="39" name="Table 38">
            <a:extLst>
              <a:ext uri="{FF2B5EF4-FFF2-40B4-BE49-F238E27FC236}">
                <a16:creationId xmlns:a16="http://schemas.microsoft.com/office/drawing/2014/main" id="{E22A76D4-2D44-D640-B31C-0DBF681F042F}"/>
              </a:ext>
            </a:extLst>
          </p:cNvPr>
          <p:cNvGraphicFramePr>
            <a:graphicFrameLocks noGrp="1"/>
          </p:cNvGraphicFramePr>
          <p:nvPr>
            <p:extLst>
              <p:ext uri="{D42A27DB-BD31-4B8C-83A1-F6EECF244321}">
                <p14:modId xmlns:p14="http://schemas.microsoft.com/office/powerpoint/2010/main" val="615404404"/>
              </p:ext>
            </p:extLst>
          </p:nvPr>
        </p:nvGraphicFramePr>
        <p:xfrm>
          <a:off x="738555" y="1031358"/>
          <a:ext cx="5301760" cy="2785710"/>
        </p:xfrm>
        <a:graphic>
          <a:graphicData uri="http://schemas.openxmlformats.org/drawingml/2006/table">
            <a:tbl>
              <a:tblPr firstRow="1" bandRow="1">
                <a:tableStyleId>{5C22544A-7EE6-4342-B048-85BDC9FD1C3A}</a:tableStyleId>
              </a:tblPr>
              <a:tblGrid>
                <a:gridCol w="2649712">
                  <a:extLst>
                    <a:ext uri="{9D8B030D-6E8A-4147-A177-3AD203B41FA5}">
                      <a16:colId xmlns:a16="http://schemas.microsoft.com/office/drawing/2014/main" val="1269735153"/>
                    </a:ext>
                  </a:extLst>
                </a:gridCol>
                <a:gridCol w="2652048">
                  <a:extLst>
                    <a:ext uri="{9D8B030D-6E8A-4147-A177-3AD203B41FA5}">
                      <a16:colId xmlns:a16="http://schemas.microsoft.com/office/drawing/2014/main" val="1490776684"/>
                    </a:ext>
                  </a:extLst>
                </a:gridCol>
              </a:tblGrid>
              <a:tr h="501611">
                <a:tc>
                  <a:txBody>
                    <a:bodyPr/>
                    <a:lstStyle/>
                    <a:p>
                      <a:pPr algn="ctr"/>
                      <a:r>
                        <a:rPr lang="en-IN" sz="2000">
                          <a:latin typeface="Calibri" panose="020F0502020204030204" pitchFamily="34" charset="0"/>
                          <a:cs typeface="Calibri" panose="020F0502020204030204" pitchFamily="34" charset="0"/>
                        </a:rPr>
                        <a:t>Fraud Category</a:t>
                      </a:r>
                    </a:p>
                  </a:txBody>
                  <a:tcPr>
                    <a:solidFill>
                      <a:schemeClr val="tx1"/>
                    </a:solidFill>
                  </a:tcPr>
                </a:tc>
                <a:tc>
                  <a:txBody>
                    <a:bodyPr/>
                    <a:lstStyle/>
                    <a:p>
                      <a:pPr algn="ctr"/>
                      <a:r>
                        <a:rPr lang="en-IN" sz="2000">
                          <a:latin typeface="Calibri" panose="020F0502020204030204" pitchFamily="34" charset="0"/>
                          <a:cs typeface="Calibri" panose="020F0502020204030204" pitchFamily="34" charset="0"/>
                        </a:rPr>
                        <a:t>Corresponding Actions</a:t>
                      </a:r>
                    </a:p>
                  </a:txBody>
                  <a:tcPr>
                    <a:solidFill>
                      <a:schemeClr val="tx1"/>
                    </a:solidFill>
                  </a:tcPr>
                </a:tc>
                <a:extLst>
                  <a:ext uri="{0D108BD9-81ED-4DB2-BD59-A6C34878D82A}">
                    <a16:rowId xmlns:a16="http://schemas.microsoft.com/office/drawing/2014/main" val="144130622"/>
                  </a:ext>
                </a:extLst>
              </a:tr>
              <a:tr h="621487">
                <a:tc>
                  <a:txBody>
                    <a:bodyPr/>
                    <a:lstStyle/>
                    <a:p>
                      <a:pPr algn="l"/>
                      <a:r>
                        <a:rPr lang="en-IN" sz="2000">
                          <a:solidFill>
                            <a:schemeClr val="bg1"/>
                          </a:solidFill>
                          <a:latin typeface="Calibri" panose="020F0502020204030204" pitchFamily="34" charset="0"/>
                          <a:cs typeface="Calibri" panose="020F0502020204030204" pitchFamily="34" charset="0"/>
                        </a:rPr>
                        <a:t>Fraud </a:t>
                      </a:r>
                    </a:p>
                  </a:txBody>
                  <a:tcPr>
                    <a:solidFill>
                      <a:srgbClr val="FF0000"/>
                    </a:solidFill>
                  </a:tcPr>
                </a:tc>
                <a:tc>
                  <a:txBody>
                    <a:bodyPr/>
                    <a:lstStyle/>
                    <a:p>
                      <a:pPr algn="l"/>
                      <a:r>
                        <a:rPr lang="en-IN" sz="2000">
                          <a:solidFill>
                            <a:schemeClr val="bg1"/>
                          </a:solidFill>
                          <a:latin typeface="Calibri" panose="020F0502020204030204" pitchFamily="34" charset="0"/>
                          <a:cs typeface="Calibri" panose="020F0502020204030204" pitchFamily="34" charset="0"/>
                        </a:rPr>
                        <a:t>Block and investigate</a:t>
                      </a:r>
                    </a:p>
                  </a:txBody>
                  <a:tcPr>
                    <a:solidFill>
                      <a:srgbClr val="FF0000"/>
                    </a:solidFill>
                  </a:tcPr>
                </a:tc>
                <a:extLst>
                  <a:ext uri="{0D108BD9-81ED-4DB2-BD59-A6C34878D82A}">
                    <a16:rowId xmlns:a16="http://schemas.microsoft.com/office/drawing/2014/main" val="938795202"/>
                  </a:ext>
                </a:extLst>
              </a:tr>
              <a:tr h="585920">
                <a:tc>
                  <a:txBody>
                    <a:bodyPr/>
                    <a:lstStyle/>
                    <a:p>
                      <a:pPr algn="l"/>
                      <a:r>
                        <a:rPr lang="en-IN" sz="2000">
                          <a:solidFill>
                            <a:schemeClr val="bg1"/>
                          </a:solidFill>
                          <a:latin typeface="Calibri" panose="020F0502020204030204" pitchFamily="34" charset="0"/>
                          <a:cs typeface="Calibri" panose="020F0502020204030204" pitchFamily="34" charset="0"/>
                        </a:rPr>
                        <a:t>Moderate Fraud</a:t>
                      </a:r>
                    </a:p>
                  </a:txBody>
                  <a:tcPr>
                    <a:solidFill>
                      <a:srgbClr val="EF8600"/>
                    </a:solidFill>
                  </a:tcPr>
                </a:tc>
                <a:tc>
                  <a:txBody>
                    <a:bodyPr/>
                    <a:lstStyle/>
                    <a:p>
                      <a:pPr algn="l"/>
                      <a:r>
                        <a:rPr lang="en-IN" sz="2000">
                          <a:solidFill>
                            <a:schemeClr val="bg1"/>
                          </a:solidFill>
                          <a:latin typeface="Calibri" panose="020F0502020204030204" pitchFamily="34" charset="0"/>
                          <a:cs typeface="Calibri" panose="020F0502020204030204" pitchFamily="34" charset="0"/>
                        </a:rPr>
                        <a:t>Investigate and block</a:t>
                      </a:r>
                    </a:p>
                  </a:txBody>
                  <a:tcPr>
                    <a:solidFill>
                      <a:srgbClr val="EF8600"/>
                    </a:solidFill>
                  </a:tcPr>
                </a:tc>
                <a:extLst>
                  <a:ext uri="{0D108BD9-81ED-4DB2-BD59-A6C34878D82A}">
                    <a16:rowId xmlns:a16="http://schemas.microsoft.com/office/drawing/2014/main" val="2113637600"/>
                  </a:ext>
                </a:extLst>
              </a:tr>
              <a:tr h="555874">
                <a:tc>
                  <a:txBody>
                    <a:bodyPr/>
                    <a:lstStyle/>
                    <a:p>
                      <a:pPr algn="l"/>
                      <a:r>
                        <a:rPr lang="en-IN" sz="2000">
                          <a:solidFill>
                            <a:schemeClr val="tx1"/>
                          </a:solidFill>
                          <a:latin typeface="Calibri" panose="020F0502020204030204" pitchFamily="34" charset="0"/>
                          <a:cs typeface="Calibri" panose="020F0502020204030204" pitchFamily="34" charset="0"/>
                        </a:rPr>
                        <a:t>Moderate Non-Fraud</a:t>
                      </a:r>
                    </a:p>
                  </a:txBody>
                  <a:tcPr>
                    <a:solidFill>
                      <a:srgbClr val="92D050"/>
                    </a:solidFill>
                  </a:tcPr>
                </a:tc>
                <a:tc>
                  <a:txBody>
                    <a:bodyPr/>
                    <a:lstStyle/>
                    <a:p>
                      <a:pPr algn="l"/>
                      <a:r>
                        <a:rPr lang="en-IN" sz="2000">
                          <a:solidFill>
                            <a:schemeClr val="tx1"/>
                          </a:solidFill>
                          <a:latin typeface="Calibri" panose="020F0502020204030204" pitchFamily="34" charset="0"/>
                          <a:cs typeface="Calibri" panose="020F0502020204030204" pitchFamily="34" charset="0"/>
                        </a:rPr>
                        <a:t>Accept and Investigate</a:t>
                      </a:r>
                    </a:p>
                  </a:txBody>
                  <a:tcPr>
                    <a:solidFill>
                      <a:srgbClr val="92D050"/>
                    </a:solidFill>
                  </a:tcPr>
                </a:tc>
                <a:extLst>
                  <a:ext uri="{0D108BD9-81ED-4DB2-BD59-A6C34878D82A}">
                    <a16:rowId xmlns:a16="http://schemas.microsoft.com/office/drawing/2014/main" val="1602111845"/>
                  </a:ext>
                </a:extLst>
              </a:tr>
              <a:tr h="520818">
                <a:tc>
                  <a:txBody>
                    <a:bodyPr/>
                    <a:lstStyle/>
                    <a:p>
                      <a:pPr algn="l"/>
                      <a:r>
                        <a:rPr lang="en-IN" sz="2000">
                          <a:solidFill>
                            <a:schemeClr val="tx1"/>
                          </a:solidFill>
                          <a:latin typeface="Calibri" panose="020F0502020204030204" pitchFamily="34" charset="0"/>
                          <a:cs typeface="Calibri" panose="020F0502020204030204" pitchFamily="34" charset="0"/>
                        </a:rPr>
                        <a:t>Non-Fraud</a:t>
                      </a:r>
                    </a:p>
                  </a:txBody>
                  <a:tcPr>
                    <a:solidFill>
                      <a:srgbClr val="00B050"/>
                    </a:solidFill>
                  </a:tcPr>
                </a:tc>
                <a:tc>
                  <a:txBody>
                    <a:bodyPr/>
                    <a:lstStyle/>
                    <a:p>
                      <a:pPr algn="l"/>
                      <a:r>
                        <a:rPr lang="en-IN" sz="2000">
                          <a:solidFill>
                            <a:schemeClr val="tx1"/>
                          </a:solidFill>
                          <a:latin typeface="Calibri" panose="020F0502020204030204" pitchFamily="34" charset="0"/>
                          <a:cs typeface="Calibri" panose="020F0502020204030204" pitchFamily="34" charset="0"/>
                        </a:rPr>
                        <a:t>Accept</a:t>
                      </a:r>
                    </a:p>
                  </a:txBody>
                  <a:tcPr>
                    <a:solidFill>
                      <a:srgbClr val="00B050"/>
                    </a:solidFill>
                  </a:tcPr>
                </a:tc>
                <a:extLst>
                  <a:ext uri="{0D108BD9-81ED-4DB2-BD59-A6C34878D82A}">
                    <a16:rowId xmlns:a16="http://schemas.microsoft.com/office/drawing/2014/main" val="1421021968"/>
                  </a:ext>
                </a:extLst>
              </a:tr>
            </a:tbl>
          </a:graphicData>
        </a:graphic>
      </p:graphicFrame>
    </p:spTree>
    <p:extLst>
      <p:ext uri="{BB962C8B-B14F-4D97-AF65-F5344CB8AC3E}">
        <p14:creationId xmlns:p14="http://schemas.microsoft.com/office/powerpoint/2010/main" val="97026029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Straight Connector 12">
            <a:extLst>
              <a:ext uri="{FF2B5EF4-FFF2-40B4-BE49-F238E27FC236}">
                <a16:creationId xmlns:a16="http://schemas.microsoft.com/office/drawing/2014/main" id="{10F47D05-F852-4289-A2CF-0759FFEA9400}"/>
              </a:ext>
            </a:extLst>
          </p:cNvPr>
          <p:cNvCxnSpPr>
            <a:cxnSpLocks/>
          </p:cNvCxnSpPr>
          <p:nvPr/>
        </p:nvCxnSpPr>
        <p:spPr>
          <a:xfrm>
            <a:off x="0" y="4696311"/>
            <a:ext cx="6858000" cy="0"/>
          </a:xfrm>
          <a:prstGeom prst="line">
            <a:avLst/>
          </a:prstGeom>
          <a:ln>
            <a:solidFill>
              <a:srgbClr val="222F3E"/>
            </a:solidFill>
          </a:ln>
        </p:spPr>
        <p:style>
          <a:lnRef idx="2">
            <a:schemeClr val="accent2"/>
          </a:lnRef>
          <a:fillRef idx="0">
            <a:schemeClr val="accent2"/>
          </a:fillRef>
          <a:effectRef idx="1">
            <a:schemeClr val="accent2"/>
          </a:effectRef>
          <a:fontRef idx="minor">
            <a:schemeClr val="tx1"/>
          </a:fontRef>
        </p:style>
      </p:cxnSp>
      <p:cxnSp>
        <p:nvCxnSpPr>
          <p:cNvPr id="32" name="Straight Connector 31">
            <a:extLst>
              <a:ext uri="{FF2B5EF4-FFF2-40B4-BE49-F238E27FC236}">
                <a16:creationId xmlns:a16="http://schemas.microsoft.com/office/drawing/2014/main" id="{080665A1-1DFB-E649-B5D2-78ADBB755892}"/>
              </a:ext>
            </a:extLst>
          </p:cNvPr>
          <p:cNvCxnSpPr>
            <a:cxnSpLocks/>
          </p:cNvCxnSpPr>
          <p:nvPr/>
        </p:nvCxnSpPr>
        <p:spPr>
          <a:xfrm>
            <a:off x="296616" y="611052"/>
            <a:ext cx="6264767" cy="0"/>
          </a:xfrm>
          <a:prstGeom prst="line">
            <a:avLst/>
          </a:prstGeom>
          <a:ln w="57150">
            <a:solidFill>
              <a:srgbClr val="1F284F"/>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B765E10-EB92-BD49-8702-EB33FC1BA02B}"/>
              </a:ext>
            </a:extLst>
          </p:cNvPr>
          <p:cNvCxnSpPr>
            <a:cxnSpLocks/>
          </p:cNvCxnSpPr>
          <p:nvPr/>
        </p:nvCxnSpPr>
        <p:spPr>
          <a:xfrm>
            <a:off x="296616" y="717377"/>
            <a:ext cx="6264767" cy="0"/>
          </a:xfrm>
          <a:prstGeom prst="line">
            <a:avLst/>
          </a:prstGeom>
          <a:ln w="19050">
            <a:solidFill>
              <a:srgbClr val="1F284F"/>
            </a:solidFill>
          </a:ln>
        </p:spPr>
        <p:style>
          <a:lnRef idx="1">
            <a:schemeClr val="accent1"/>
          </a:lnRef>
          <a:fillRef idx="0">
            <a:schemeClr val="accent1"/>
          </a:fillRef>
          <a:effectRef idx="0">
            <a:schemeClr val="accent1"/>
          </a:effectRef>
          <a:fontRef idx="minor">
            <a:schemeClr val="tx1"/>
          </a:fontRef>
        </p:style>
      </p:cxnSp>
      <p:sp>
        <p:nvSpPr>
          <p:cNvPr id="34" name="Title 1">
            <a:extLst>
              <a:ext uri="{FF2B5EF4-FFF2-40B4-BE49-F238E27FC236}">
                <a16:creationId xmlns:a16="http://schemas.microsoft.com/office/drawing/2014/main" id="{C3CDACFE-AF42-BA4B-AEBE-1C61DFC53DA0}"/>
              </a:ext>
            </a:extLst>
          </p:cNvPr>
          <p:cNvSpPr txBox="1">
            <a:spLocks/>
          </p:cNvSpPr>
          <p:nvPr/>
        </p:nvSpPr>
        <p:spPr>
          <a:xfrm>
            <a:off x="259402" y="143823"/>
            <a:ext cx="6300883" cy="467229"/>
          </a:xfrm>
          <a:prstGeom prst="rect">
            <a:avLst/>
          </a:prstGeom>
        </p:spPr>
        <p:txBody>
          <a:bodyPr vert="horz" lIns="51435" tIns="25718" rIns="51435" bIns="25718"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2700">
                <a:latin typeface="+mn-lt"/>
              </a:rPr>
              <a:t>Naïve Baes – Decision Making Process</a:t>
            </a:r>
          </a:p>
        </p:txBody>
      </p:sp>
      <p:grpSp>
        <p:nvGrpSpPr>
          <p:cNvPr id="55" name="Group 54">
            <a:extLst>
              <a:ext uri="{FF2B5EF4-FFF2-40B4-BE49-F238E27FC236}">
                <a16:creationId xmlns:a16="http://schemas.microsoft.com/office/drawing/2014/main" id="{5FC6EF64-FF65-41A4-9045-030BDFFBD0BF}"/>
              </a:ext>
            </a:extLst>
          </p:cNvPr>
          <p:cNvGrpSpPr/>
          <p:nvPr/>
        </p:nvGrpSpPr>
        <p:grpSpPr>
          <a:xfrm>
            <a:off x="982797" y="823702"/>
            <a:ext cx="4744476" cy="3587013"/>
            <a:chOff x="1177109" y="823117"/>
            <a:chExt cx="4744476" cy="3587013"/>
          </a:xfrm>
        </p:grpSpPr>
        <p:sp>
          <p:nvSpPr>
            <p:cNvPr id="2" name="Rectangle 1">
              <a:extLst>
                <a:ext uri="{FF2B5EF4-FFF2-40B4-BE49-F238E27FC236}">
                  <a16:creationId xmlns:a16="http://schemas.microsoft.com/office/drawing/2014/main" id="{1A8196F1-096A-48C3-A5E1-5BF46EDB7F58}"/>
                </a:ext>
              </a:extLst>
            </p:cNvPr>
            <p:cNvSpPr/>
            <p:nvPr/>
          </p:nvSpPr>
          <p:spPr>
            <a:xfrm>
              <a:off x="3648623" y="1779289"/>
              <a:ext cx="771525" cy="515712"/>
            </a:xfrm>
            <a:prstGeom prst="rect">
              <a:avLst/>
            </a:prstGeom>
            <a:solidFill>
              <a:schemeClr val="accent3">
                <a:lumMod val="20000"/>
                <a:lumOff val="8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IN" sz="1600">
                  <a:solidFill>
                    <a:schemeClr val="dk1"/>
                  </a:solidFill>
                  <a:latin typeface="Calibri" panose="020F0502020204030204" pitchFamily="34" charset="0"/>
                  <a:cs typeface="Calibri" panose="020F0502020204030204" pitchFamily="34" charset="0"/>
                </a:rPr>
                <a:t>Flag as 1</a:t>
              </a:r>
            </a:p>
          </p:txBody>
        </p:sp>
        <p:sp>
          <p:nvSpPr>
            <p:cNvPr id="21" name="Rectangle 20">
              <a:extLst>
                <a:ext uri="{FF2B5EF4-FFF2-40B4-BE49-F238E27FC236}">
                  <a16:creationId xmlns:a16="http://schemas.microsoft.com/office/drawing/2014/main" id="{CA7A3B98-0010-4E78-B3EA-329E64BDC50F}"/>
                </a:ext>
              </a:extLst>
            </p:cNvPr>
            <p:cNvSpPr/>
            <p:nvPr/>
          </p:nvSpPr>
          <p:spPr>
            <a:xfrm>
              <a:off x="2430768" y="1779289"/>
              <a:ext cx="771525" cy="515712"/>
            </a:xfrm>
            <a:prstGeom prst="rect">
              <a:avLst/>
            </a:prstGeom>
            <a:solidFill>
              <a:schemeClr val="accent3">
                <a:lumMod val="20000"/>
                <a:lumOff val="8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IN" sz="1600">
                  <a:solidFill>
                    <a:schemeClr val="dk1"/>
                  </a:solidFill>
                  <a:latin typeface="Calibri" panose="020F0502020204030204" pitchFamily="34" charset="0"/>
                  <a:cs typeface="Calibri" panose="020F0502020204030204" pitchFamily="34" charset="0"/>
                </a:rPr>
                <a:t>Flag as 0</a:t>
              </a:r>
            </a:p>
          </p:txBody>
        </p:sp>
        <p:sp>
          <p:nvSpPr>
            <p:cNvPr id="23" name="Rectangle 22">
              <a:extLst>
                <a:ext uri="{FF2B5EF4-FFF2-40B4-BE49-F238E27FC236}">
                  <a16:creationId xmlns:a16="http://schemas.microsoft.com/office/drawing/2014/main" id="{73FD026D-23A8-46F7-94E0-1D50B370723E}"/>
                </a:ext>
              </a:extLst>
            </p:cNvPr>
            <p:cNvSpPr/>
            <p:nvPr/>
          </p:nvSpPr>
          <p:spPr>
            <a:xfrm>
              <a:off x="1700242" y="2500616"/>
              <a:ext cx="1404910" cy="1021615"/>
            </a:xfrm>
            <a:prstGeom prst="rect">
              <a:avLst/>
            </a:prstGeom>
            <a:solidFill>
              <a:schemeClr val="accent3">
                <a:lumMod val="20000"/>
                <a:lumOff val="8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IN" sz="1600">
                  <a:solidFill>
                    <a:schemeClr val="dk1"/>
                  </a:solidFill>
                  <a:latin typeface="Calibri" panose="020F0502020204030204" pitchFamily="34" charset="0"/>
                  <a:cs typeface="Calibri" panose="020F0502020204030204" pitchFamily="34" charset="0"/>
                </a:rPr>
                <a:t>Feature 4,28 have low value</a:t>
              </a:r>
            </a:p>
          </p:txBody>
        </p:sp>
        <p:sp>
          <p:nvSpPr>
            <p:cNvPr id="25" name="Rectangle 24">
              <a:extLst>
                <a:ext uri="{FF2B5EF4-FFF2-40B4-BE49-F238E27FC236}">
                  <a16:creationId xmlns:a16="http://schemas.microsoft.com/office/drawing/2014/main" id="{7850FF07-E97B-479B-B055-519DFA1C6693}"/>
                </a:ext>
              </a:extLst>
            </p:cNvPr>
            <p:cNvSpPr/>
            <p:nvPr/>
          </p:nvSpPr>
          <p:spPr>
            <a:xfrm>
              <a:off x="3764288" y="3880187"/>
              <a:ext cx="1030340" cy="515712"/>
            </a:xfrm>
            <a:prstGeom prst="rect">
              <a:avLst/>
            </a:prstGeom>
            <a:solidFill>
              <a:schemeClr val="accent4">
                <a:lumMod val="75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IN" sz="1600">
                  <a:solidFill>
                    <a:schemeClr val="dk1"/>
                  </a:solidFill>
                  <a:latin typeface="Calibri" panose="020F0502020204030204" pitchFamily="34" charset="0"/>
                  <a:cs typeface="Calibri" panose="020F0502020204030204" pitchFamily="34" charset="0"/>
                </a:rPr>
                <a:t>Moderate Fraud</a:t>
              </a:r>
            </a:p>
          </p:txBody>
        </p:sp>
        <p:sp>
          <p:nvSpPr>
            <p:cNvPr id="26" name="Rectangle 25">
              <a:extLst>
                <a:ext uri="{FF2B5EF4-FFF2-40B4-BE49-F238E27FC236}">
                  <a16:creationId xmlns:a16="http://schemas.microsoft.com/office/drawing/2014/main" id="{68266184-7F9D-477D-9BDE-E408DBD57A83}"/>
                </a:ext>
              </a:extLst>
            </p:cNvPr>
            <p:cNvSpPr/>
            <p:nvPr/>
          </p:nvSpPr>
          <p:spPr>
            <a:xfrm>
              <a:off x="5023882" y="3875375"/>
              <a:ext cx="897703" cy="534755"/>
            </a:xfrm>
            <a:prstGeom prst="rect">
              <a:avLst/>
            </a:prstGeom>
            <a:solidFill>
              <a:srgbClr val="FF0000"/>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IN" sz="1600">
                  <a:solidFill>
                    <a:schemeClr val="dk1"/>
                  </a:solidFill>
                  <a:latin typeface="Calibri" panose="020F0502020204030204" pitchFamily="34" charset="0"/>
                  <a:cs typeface="Calibri" panose="020F0502020204030204" pitchFamily="34" charset="0"/>
                </a:rPr>
                <a:t>Fraud</a:t>
              </a:r>
            </a:p>
          </p:txBody>
        </p:sp>
        <p:sp>
          <p:nvSpPr>
            <p:cNvPr id="27" name="Rectangle 26">
              <a:extLst>
                <a:ext uri="{FF2B5EF4-FFF2-40B4-BE49-F238E27FC236}">
                  <a16:creationId xmlns:a16="http://schemas.microsoft.com/office/drawing/2014/main" id="{5B7C58BF-0D55-4EF4-8BCF-391380C1DC78}"/>
                </a:ext>
              </a:extLst>
            </p:cNvPr>
            <p:cNvSpPr/>
            <p:nvPr/>
          </p:nvSpPr>
          <p:spPr>
            <a:xfrm>
              <a:off x="2422914" y="3875375"/>
              <a:ext cx="1112120" cy="515712"/>
            </a:xfrm>
            <a:prstGeom prst="rect">
              <a:avLst/>
            </a:prstGeom>
            <a:solidFill>
              <a:srgbClr val="92D050"/>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IN" sz="1600">
                  <a:solidFill>
                    <a:schemeClr val="dk1"/>
                  </a:solidFill>
                  <a:latin typeface="Calibri" panose="020F0502020204030204" pitchFamily="34" charset="0"/>
                  <a:cs typeface="Calibri" panose="020F0502020204030204" pitchFamily="34" charset="0"/>
                </a:rPr>
                <a:t>Moderate Non-Fraud</a:t>
              </a:r>
            </a:p>
          </p:txBody>
        </p:sp>
        <p:sp>
          <p:nvSpPr>
            <p:cNvPr id="28" name="Rectangle 27">
              <a:extLst>
                <a:ext uri="{FF2B5EF4-FFF2-40B4-BE49-F238E27FC236}">
                  <a16:creationId xmlns:a16="http://schemas.microsoft.com/office/drawing/2014/main" id="{DDEF0FB1-8EC0-47D2-BF59-512269AEAB25}"/>
                </a:ext>
              </a:extLst>
            </p:cNvPr>
            <p:cNvSpPr/>
            <p:nvPr/>
          </p:nvSpPr>
          <p:spPr>
            <a:xfrm>
              <a:off x="1177109" y="3875375"/>
              <a:ext cx="908895" cy="515712"/>
            </a:xfrm>
            <a:prstGeom prst="rect">
              <a:avLst/>
            </a:prstGeom>
            <a:solidFill>
              <a:srgbClr val="00B050"/>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IN" sz="1600">
                  <a:solidFill>
                    <a:schemeClr val="dk1"/>
                  </a:solidFill>
                  <a:latin typeface="Calibri" panose="020F0502020204030204" pitchFamily="34" charset="0"/>
                  <a:cs typeface="Calibri" panose="020F0502020204030204" pitchFamily="34" charset="0"/>
                </a:rPr>
                <a:t>Non Fraud</a:t>
              </a:r>
            </a:p>
          </p:txBody>
        </p:sp>
        <p:sp>
          <p:nvSpPr>
            <p:cNvPr id="30" name="Rectangle 29">
              <a:extLst>
                <a:ext uri="{FF2B5EF4-FFF2-40B4-BE49-F238E27FC236}">
                  <a16:creationId xmlns:a16="http://schemas.microsoft.com/office/drawing/2014/main" id="{FC807CD5-8248-4B02-BDE9-F212B4F33685}"/>
                </a:ext>
              </a:extLst>
            </p:cNvPr>
            <p:cNvSpPr/>
            <p:nvPr/>
          </p:nvSpPr>
          <p:spPr>
            <a:xfrm>
              <a:off x="3837858" y="2506459"/>
              <a:ext cx="1385819" cy="1021615"/>
            </a:xfrm>
            <a:prstGeom prst="rect">
              <a:avLst/>
            </a:prstGeom>
            <a:solidFill>
              <a:schemeClr val="accent3">
                <a:lumMod val="20000"/>
                <a:lumOff val="8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IN" sz="1600">
                  <a:solidFill>
                    <a:schemeClr val="dk1"/>
                  </a:solidFill>
                  <a:latin typeface="Calibri" panose="020F0502020204030204" pitchFamily="34" charset="0"/>
                  <a:cs typeface="Calibri" panose="020F0502020204030204" pitchFamily="34" charset="0"/>
                </a:rPr>
                <a:t>Feature 5,26 have high value</a:t>
              </a:r>
            </a:p>
          </p:txBody>
        </p:sp>
        <p:sp>
          <p:nvSpPr>
            <p:cNvPr id="31" name="Rectangle 30">
              <a:extLst>
                <a:ext uri="{FF2B5EF4-FFF2-40B4-BE49-F238E27FC236}">
                  <a16:creationId xmlns:a16="http://schemas.microsoft.com/office/drawing/2014/main" id="{0E424B20-1167-4950-A076-11E94D30821B}"/>
                </a:ext>
              </a:extLst>
            </p:cNvPr>
            <p:cNvSpPr/>
            <p:nvPr/>
          </p:nvSpPr>
          <p:spPr>
            <a:xfrm>
              <a:off x="2568234" y="823117"/>
              <a:ext cx="1851913" cy="678240"/>
            </a:xfrm>
            <a:prstGeom prst="rect">
              <a:avLst/>
            </a:prstGeom>
            <a:solidFill>
              <a:schemeClr val="accent3">
                <a:lumMod val="20000"/>
                <a:lumOff val="8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SG" sz="1600">
                  <a:latin typeface="Calibri" panose="020F0502020204030204" pitchFamily="34" charset="0"/>
                  <a:cs typeface="Calibri" panose="020F0502020204030204" pitchFamily="34" charset="0"/>
                </a:rPr>
                <a:t>Apply Model on Transactions</a:t>
              </a:r>
              <a:endParaRPr lang="en-SG">
                <a:latin typeface="Calibri" panose="020F0502020204030204" pitchFamily="34" charset="0"/>
                <a:cs typeface="Calibri" panose="020F0502020204030204" pitchFamily="34" charset="0"/>
              </a:endParaRPr>
            </a:p>
          </p:txBody>
        </p:sp>
        <p:cxnSp>
          <p:nvCxnSpPr>
            <p:cNvPr id="5" name="Straight Arrow Connector 4">
              <a:extLst>
                <a:ext uri="{FF2B5EF4-FFF2-40B4-BE49-F238E27FC236}">
                  <a16:creationId xmlns:a16="http://schemas.microsoft.com/office/drawing/2014/main" id="{8A9044A2-614F-4D72-96D4-220ABA2E2587}"/>
                </a:ext>
              </a:extLst>
            </p:cNvPr>
            <p:cNvCxnSpPr>
              <a:cxnSpLocks/>
              <a:stCxn id="31" idx="2"/>
              <a:endCxn id="21" idx="0"/>
            </p:cNvCxnSpPr>
            <p:nvPr/>
          </p:nvCxnSpPr>
          <p:spPr>
            <a:xfrm flipH="1">
              <a:off x="2816531" y="1501357"/>
              <a:ext cx="677660" cy="27793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5" name="Straight Arrow Connector 34">
              <a:extLst>
                <a:ext uri="{FF2B5EF4-FFF2-40B4-BE49-F238E27FC236}">
                  <a16:creationId xmlns:a16="http://schemas.microsoft.com/office/drawing/2014/main" id="{58A04940-3CBC-4DAA-82FD-D2AA3163802E}"/>
                </a:ext>
              </a:extLst>
            </p:cNvPr>
            <p:cNvCxnSpPr>
              <a:cxnSpLocks/>
              <a:stCxn id="31" idx="2"/>
              <a:endCxn id="2" idx="0"/>
            </p:cNvCxnSpPr>
            <p:nvPr/>
          </p:nvCxnSpPr>
          <p:spPr>
            <a:xfrm>
              <a:off x="3494191" y="1501357"/>
              <a:ext cx="540195" cy="27793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6" name="Straight Arrow Connector 35">
              <a:extLst>
                <a:ext uri="{FF2B5EF4-FFF2-40B4-BE49-F238E27FC236}">
                  <a16:creationId xmlns:a16="http://schemas.microsoft.com/office/drawing/2014/main" id="{33FB4671-1771-456B-ACDE-845F81E8F145}"/>
                </a:ext>
              </a:extLst>
            </p:cNvPr>
            <p:cNvCxnSpPr>
              <a:cxnSpLocks/>
              <a:stCxn id="2" idx="2"/>
              <a:endCxn id="30" idx="0"/>
            </p:cNvCxnSpPr>
            <p:nvPr/>
          </p:nvCxnSpPr>
          <p:spPr>
            <a:xfrm>
              <a:off x="4034386" y="2295001"/>
              <a:ext cx="496382" cy="21145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7" name="Straight Arrow Connector 36">
              <a:extLst>
                <a:ext uri="{FF2B5EF4-FFF2-40B4-BE49-F238E27FC236}">
                  <a16:creationId xmlns:a16="http://schemas.microsoft.com/office/drawing/2014/main" id="{7264DE99-1246-44EC-8FF8-F8CC0D520CB6}"/>
                </a:ext>
              </a:extLst>
            </p:cNvPr>
            <p:cNvCxnSpPr>
              <a:cxnSpLocks/>
              <a:stCxn id="21" idx="2"/>
              <a:endCxn id="23" idx="0"/>
            </p:cNvCxnSpPr>
            <p:nvPr/>
          </p:nvCxnSpPr>
          <p:spPr>
            <a:xfrm flipH="1">
              <a:off x="2402697" y="2295001"/>
              <a:ext cx="413834" cy="20561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8" name="Straight Arrow Connector 37">
              <a:extLst>
                <a:ext uri="{FF2B5EF4-FFF2-40B4-BE49-F238E27FC236}">
                  <a16:creationId xmlns:a16="http://schemas.microsoft.com/office/drawing/2014/main" id="{88CA27FA-0722-4DF7-8AE2-08D22FC20BE8}"/>
                </a:ext>
              </a:extLst>
            </p:cNvPr>
            <p:cNvCxnSpPr>
              <a:cxnSpLocks/>
              <a:stCxn id="23" idx="2"/>
              <a:endCxn id="28" idx="0"/>
            </p:cNvCxnSpPr>
            <p:nvPr/>
          </p:nvCxnSpPr>
          <p:spPr>
            <a:xfrm flipH="1">
              <a:off x="1631557" y="3522231"/>
              <a:ext cx="771140" cy="35314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2" name="Straight Arrow Connector 41">
              <a:extLst>
                <a:ext uri="{FF2B5EF4-FFF2-40B4-BE49-F238E27FC236}">
                  <a16:creationId xmlns:a16="http://schemas.microsoft.com/office/drawing/2014/main" id="{DFA840E7-2993-4B03-80D7-F4EE3411AB77}"/>
                </a:ext>
              </a:extLst>
            </p:cNvPr>
            <p:cNvCxnSpPr>
              <a:cxnSpLocks/>
              <a:stCxn id="23" idx="2"/>
              <a:endCxn id="27" idx="0"/>
            </p:cNvCxnSpPr>
            <p:nvPr/>
          </p:nvCxnSpPr>
          <p:spPr>
            <a:xfrm>
              <a:off x="2402697" y="3522231"/>
              <a:ext cx="576277" cy="35314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5" name="Straight Arrow Connector 44">
              <a:extLst>
                <a:ext uri="{FF2B5EF4-FFF2-40B4-BE49-F238E27FC236}">
                  <a16:creationId xmlns:a16="http://schemas.microsoft.com/office/drawing/2014/main" id="{E29AE759-EC11-4E51-A6D0-CBC78296A7CF}"/>
                </a:ext>
              </a:extLst>
            </p:cNvPr>
            <p:cNvCxnSpPr>
              <a:cxnSpLocks/>
              <a:stCxn id="30" idx="2"/>
              <a:endCxn id="25" idx="0"/>
            </p:cNvCxnSpPr>
            <p:nvPr/>
          </p:nvCxnSpPr>
          <p:spPr>
            <a:xfrm flipH="1">
              <a:off x="4279458" y="3528074"/>
              <a:ext cx="251310" cy="35211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8" name="Straight Arrow Connector 47">
              <a:extLst>
                <a:ext uri="{FF2B5EF4-FFF2-40B4-BE49-F238E27FC236}">
                  <a16:creationId xmlns:a16="http://schemas.microsoft.com/office/drawing/2014/main" id="{9995F393-65BE-489A-B13B-9AF9CF5A0E96}"/>
                </a:ext>
              </a:extLst>
            </p:cNvPr>
            <p:cNvCxnSpPr>
              <a:cxnSpLocks/>
              <a:stCxn id="30" idx="2"/>
              <a:endCxn id="26" idx="0"/>
            </p:cNvCxnSpPr>
            <p:nvPr/>
          </p:nvCxnSpPr>
          <p:spPr>
            <a:xfrm>
              <a:off x="4530768" y="3528074"/>
              <a:ext cx="941966" cy="34730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
        <p:nvSpPr>
          <p:cNvPr id="57" name="TextBox 56">
            <a:extLst>
              <a:ext uri="{FF2B5EF4-FFF2-40B4-BE49-F238E27FC236}">
                <a16:creationId xmlns:a16="http://schemas.microsoft.com/office/drawing/2014/main" id="{F56AF419-9073-3E4D-A902-28FD5AF3ED16}"/>
              </a:ext>
            </a:extLst>
          </p:cNvPr>
          <p:cNvSpPr txBox="1"/>
          <p:nvPr/>
        </p:nvSpPr>
        <p:spPr>
          <a:xfrm>
            <a:off x="1149015" y="3528659"/>
            <a:ext cx="645145" cy="307777"/>
          </a:xfrm>
          <a:prstGeom prst="rect">
            <a:avLst/>
          </a:prstGeom>
          <a:noFill/>
        </p:spPr>
        <p:txBody>
          <a:bodyPr wrap="square" rtlCol="0">
            <a:spAutoFit/>
          </a:bodyPr>
          <a:lstStyle/>
          <a:p>
            <a:r>
              <a:rPr lang="en-US"/>
              <a:t>Yes</a:t>
            </a:r>
          </a:p>
        </p:txBody>
      </p:sp>
      <p:sp>
        <p:nvSpPr>
          <p:cNvPr id="58" name="TextBox 57">
            <a:extLst>
              <a:ext uri="{FF2B5EF4-FFF2-40B4-BE49-F238E27FC236}">
                <a16:creationId xmlns:a16="http://schemas.microsoft.com/office/drawing/2014/main" id="{37333440-4739-9E4D-97A1-70D74BFE244A}"/>
              </a:ext>
            </a:extLst>
          </p:cNvPr>
          <p:cNvSpPr txBox="1"/>
          <p:nvPr/>
        </p:nvSpPr>
        <p:spPr>
          <a:xfrm>
            <a:off x="3677632" y="3572995"/>
            <a:ext cx="645145" cy="307777"/>
          </a:xfrm>
          <a:prstGeom prst="rect">
            <a:avLst/>
          </a:prstGeom>
          <a:noFill/>
        </p:spPr>
        <p:txBody>
          <a:bodyPr wrap="square" rtlCol="0">
            <a:spAutoFit/>
          </a:bodyPr>
          <a:lstStyle/>
          <a:p>
            <a:r>
              <a:rPr lang="en-US"/>
              <a:t>Yes</a:t>
            </a:r>
          </a:p>
        </p:txBody>
      </p:sp>
      <p:sp>
        <p:nvSpPr>
          <p:cNvPr id="66" name="TextBox 65">
            <a:extLst>
              <a:ext uri="{FF2B5EF4-FFF2-40B4-BE49-F238E27FC236}">
                <a16:creationId xmlns:a16="http://schemas.microsoft.com/office/drawing/2014/main" id="{DA000151-24B8-F54C-ADDA-CB3C6E4BDB69}"/>
              </a:ext>
            </a:extLst>
          </p:cNvPr>
          <p:cNvSpPr txBox="1"/>
          <p:nvPr/>
        </p:nvSpPr>
        <p:spPr>
          <a:xfrm>
            <a:off x="2785930" y="3575426"/>
            <a:ext cx="645145" cy="307777"/>
          </a:xfrm>
          <a:prstGeom prst="rect">
            <a:avLst/>
          </a:prstGeom>
          <a:noFill/>
        </p:spPr>
        <p:txBody>
          <a:bodyPr wrap="square" rtlCol="0">
            <a:spAutoFit/>
          </a:bodyPr>
          <a:lstStyle/>
          <a:p>
            <a:r>
              <a:rPr lang="en-US"/>
              <a:t>No</a:t>
            </a:r>
          </a:p>
        </p:txBody>
      </p:sp>
      <p:sp>
        <p:nvSpPr>
          <p:cNvPr id="67" name="TextBox 66">
            <a:extLst>
              <a:ext uri="{FF2B5EF4-FFF2-40B4-BE49-F238E27FC236}">
                <a16:creationId xmlns:a16="http://schemas.microsoft.com/office/drawing/2014/main" id="{73DA31B2-B025-3C4C-8188-6FA01DA59F67}"/>
              </a:ext>
            </a:extLst>
          </p:cNvPr>
          <p:cNvSpPr txBox="1"/>
          <p:nvPr/>
        </p:nvSpPr>
        <p:spPr>
          <a:xfrm>
            <a:off x="5098182" y="3548421"/>
            <a:ext cx="645145" cy="307777"/>
          </a:xfrm>
          <a:prstGeom prst="rect">
            <a:avLst/>
          </a:prstGeom>
          <a:noFill/>
        </p:spPr>
        <p:txBody>
          <a:bodyPr wrap="square" rtlCol="0">
            <a:spAutoFit/>
          </a:bodyPr>
          <a:lstStyle/>
          <a:p>
            <a:r>
              <a:rPr lang="en-US"/>
              <a:t>No</a:t>
            </a:r>
          </a:p>
        </p:txBody>
      </p:sp>
    </p:spTree>
    <p:extLst>
      <p:ext uri="{BB962C8B-B14F-4D97-AF65-F5344CB8AC3E}">
        <p14:creationId xmlns:p14="http://schemas.microsoft.com/office/powerpoint/2010/main" val="356383109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itle 1">
            <a:extLst>
              <a:ext uri="{FF2B5EF4-FFF2-40B4-BE49-F238E27FC236}">
                <a16:creationId xmlns:a16="http://schemas.microsoft.com/office/drawing/2014/main" id="{822F8B81-2680-49BD-BCF8-0489DB9EF751}"/>
              </a:ext>
            </a:extLst>
          </p:cNvPr>
          <p:cNvSpPr txBox="1">
            <a:spLocks/>
          </p:cNvSpPr>
          <p:nvPr/>
        </p:nvSpPr>
        <p:spPr>
          <a:xfrm>
            <a:off x="280217" y="750374"/>
            <a:ext cx="6264767" cy="3741038"/>
          </a:xfrm>
          <a:prstGeom prst="rect">
            <a:avLst/>
          </a:prstGeom>
          <a:solidFill>
            <a:srgbClr val="EEEEEE"/>
          </a:solidFill>
          <a:ln>
            <a:noFill/>
          </a:ln>
        </p:spPr>
        <p:txBody>
          <a:bodyPr spcFirstLastPara="1" wrap="square" lIns="68569" tIns="68569" rIns="68569" bIns="68569"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just">
              <a:buSzPct val="150000"/>
            </a:pPr>
            <a:endParaRPr lang="en-US" sz="1300">
              <a:solidFill>
                <a:schemeClr val="tx1"/>
              </a:solidFill>
              <a:latin typeface="Calibri" panose="020F0502020204030204" pitchFamily="34" charset="0"/>
              <a:cs typeface="Calibri" panose="020F0502020204030204" pitchFamily="34" charset="0"/>
            </a:endParaRPr>
          </a:p>
        </p:txBody>
      </p:sp>
      <p:cxnSp>
        <p:nvCxnSpPr>
          <p:cNvPr id="13" name="Straight Connector 12">
            <a:extLst>
              <a:ext uri="{FF2B5EF4-FFF2-40B4-BE49-F238E27FC236}">
                <a16:creationId xmlns:a16="http://schemas.microsoft.com/office/drawing/2014/main" id="{10F47D05-F852-4289-A2CF-0759FFEA9400}"/>
              </a:ext>
            </a:extLst>
          </p:cNvPr>
          <p:cNvCxnSpPr>
            <a:cxnSpLocks/>
          </p:cNvCxnSpPr>
          <p:nvPr/>
        </p:nvCxnSpPr>
        <p:spPr>
          <a:xfrm>
            <a:off x="0" y="4696311"/>
            <a:ext cx="6858000" cy="0"/>
          </a:xfrm>
          <a:prstGeom prst="line">
            <a:avLst/>
          </a:prstGeom>
          <a:ln>
            <a:solidFill>
              <a:srgbClr val="222F3E"/>
            </a:solidFill>
          </a:ln>
        </p:spPr>
        <p:style>
          <a:lnRef idx="2">
            <a:schemeClr val="accent2"/>
          </a:lnRef>
          <a:fillRef idx="0">
            <a:schemeClr val="accent2"/>
          </a:fillRef>
          <a:effectRef idx="1">
            <a:schemeClr val="accent2"/>
          </a:effectRef>
          <a:fontRef idx="minor">
            <a:schemeClr val="tx1"/>
          </a:fontRef>
        </p:style>
      </p:cxnSp>
      <p:sp>
        <p:nvSpPr>
          <p:cNvPr id="6" name="TextBox 5">
            <a:extLst>
              <a:ext uri="{FF2B5EF4-FFF2-40B4-BE49-F238E27FC236}">
                <a16:creationId xmlns:a16="http://schemas.microsoft.com/office/drawing/2014/main" id="{58B09736-D4F2-43AB-B1A4-9D7444D4F90C}"/>
              </a:ext>
            </a:extLst>
          </p:cNvPr>
          <p:cNvSpPr txBox="1"/>
          <p:nvPr/>
        </p:nvSpPr>
        <p:spPr>
          <a:xfrm>
            <a:off x="0" y="59768"/>
            <a:ext cx="6857999" cy="400110"/>
          </a:xfrm>
          <a:prstGeom prst="rect">
            <a:avLst/>
          </a:prstGeom>
          <a:noFill/>
        </p:spPr>
        <p:txBody>
          <a:bodyPr wrap="square" rtlCol="0">
            <a:spAutoFit/>
          </a:bodyPr>
          <a:lstStyle/>
          <a:p>
            <a:pPr algn="ctr"/>
            <a:r>
              <a:rPr lang="en-SG" sz="2000" b="1">
                <a:solidFill>
                  <a:schemeClr val="bg1"/>
                </a:solidFill>
                <a:latin typeface="OCR A Extended" panose="02010509020102010303" pitchFamily="50" charset="0"/>
              </a:rPr>
              <a:t>Business Solution- Model Application</a:t>
            </a:r>
          </a:p>
        </p:txBody>
      </p:sp>
      <p:sp>
        <p:nvSpPr>
          <p:cNvPr id="5" name="Diamond 4">
            <a:extLst>
              <a:ext uri="{FF2B5EF4-FFF2-40B4-BE49-F238E27FC236}">
                <a16:creationId xmlns:a16="http://schemas.microsoft.com/office/drawing/2014/main" id="{021F1702-8771-494E-8BFA-17B7A370F809}"/>
              </a:ext>
            </a:extLst>
          </p:cNvPr>
          <p:cNvSpPr/>
          <p:nvPr/>
        </p:nvSpPr>
        <p:spPr>
          <a:xfrm>
            <a:off x="2011666" y="840262"/>
            <a:ext cx="1902619" cy="1244970"/>
          </a:xfrm>
          <a:prstGeom prst="diamond">
            <a:avLst/>
          </a:prstGeom>
          <a:solidFill>
            <a:srgbClr val="748D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solidFill>
                  <a:schemeClr val="bg1"/>
                </a:solidFill>
                <a:latin typeface="Calibri" panose="020F0502020204030204" pitchFamily="34" charset="0"/>
                <a:cs typeface="Calibri" panose="020F0502020204030204" pitchFamily="34" charset="0"/>
              </a:rPr>
              <a:t>Objective Changed</a:t>
            </a:r>
          </a:p>
        </p:txBody>
      </p:sp>
      <p:sp>
        <p:nvSpPr>
          <p:cNvPr id="8" name="Rectangle: Rounded Corners 7">
            <a:extLst>
              <a:ext uri="{FF2B5EF4-FFF2-40B4-BE49-F238E27FC236}">
                <a16:creationId xmlns:a16="http://schemas.microsoft.com/office/drawing/2014/main" id="{A156A4EF-AFAA-46D9-A988-F0708BAC22BC}"/>
              </a:ext>
            </a:extLst>
          </p:cNvPr>
          <p:cNvSpPr/>
          <p:nvPr/>
        </p:nvSpPr>
        <p:spPr>
          <a:xfrm>
            <a:off x="4755858" y="1252599"/>
            <a:ext cx="1445417" cy="422010"/>
          </a:xfrm>
          <a:prstGeom prst="roundRect">
            <a:avLst/>
          </a:prstGeom>
          <a:solidFill>
            <a:srgbClr val="748D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solidFill>
                  <a:schemeClr val="bg1"/>
                </a:solidFill>
                <a:latin typeface="Calibri" panose="020F0502020204030204" pitchFamily="34" charset="0"/>
                <a:cs typeface="Calibri" panose="020F0502020204030204" pitchFamily="34" charset="0"/>
              </a:rPr>
              <a:t>Retrain Model</a:t>
            </a:r>
          </a:p>
        </p:txBody>
      </p:sp>
      <p:sp>
        <p:nvSpPr>
          <p:cNvPr id="9" name="Rectangle: Rounded Corners 8">
            <a:extLst>
              <a:ext uri="{FF2B5EF4-FFF2-40B4-BE49-F238E27FC236}">
                <a16:creationId xmlns:a16="http://schemas.microsoft.com/office/drawing/2014/main" id="{B64B861C-34B2-4CE7-8DC8-1F0BB5F054B4}"/>
              </a:ext>
            </a:extLst>
          </p:cNvPr>
          <p:cNvSpPr/>
          <p:nvPr/>
        </p:nvSpPr>
        <p:spPr>
          <a:xfrm>
            <a:off x="4755858" y="2291473"/>
            <a:ext cx="1445417" cy="567962"/>
          </a:xfrm>
          <a:prstGeom prst="roundRect">
            <a:avLst/>
          </a:prstGeom>
          <a:solidFill>
            <a:srgbClr val="748D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solidFill>
                  <a:schemeClr val="bg1"/>
                </a:solidFill>
                <a:latin typeface="Calibri" panose="020F0502020204030204" pitchFamily="34" charset="0"/>
                <a:cs typeface="Calibri" panose="020F0502020204030204" pitchFamily="34" charset="0"/>
              </a:rPr>
              <a:t>Model Predictions</a:t>
            </a:r>
          </a:p>
        </p:txBody>
      </p:sp>
      <p:sp>
        <p:nvSpPr>
          <p:cNvPr id="10" name="Rectangle: Rounded Corners 9">
            <a:extLst>
              <a:ext uri="{FF2B5EF4-FFF2-40B4-BE49-F238E27FC236}">
                <a16:creationId xmlns:a16="http://schemas.microsoft.com/office/drawing/2014/main" id="{1B511DAA-1A97-4A99-88D0-D8F33B5D87C3}"/>
              </a:ext>
            </a:extLst>
          </p:cNvPr>
          <p:cNvSpPr/>
          <p:nvPr/>
        </p:nvSpPr>
        <p:spPr>
          <a:xfrm>
            <a:off x="4755858" y="3345805"/>
            <a:ext cx="1445418" cy="832460"/>
          </a:xfrm>
          <a:prstGeom prst="roundRect">
            <a:avLst/>
          </a:prstGeom>
          <a:solidFill>
            <a:srgbClr val="748D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solidFill>
                  <a:schemeClr val="bg1"/>
                </a:solidFill>
                <a:latin typeface="Calibri" panose="020F0502020204030204" pitchFamily="34" charset="0"/>
                <a:cs typeface="Calibri" panose="020F0502020204030204" pitchFamily="34" charset="0"/>
              </a:rPr>
              <a:t>Conduct Decision Making Process</a:t>
            </a:r>
          </a:p>
        </p:txBody>
      </p:sp>
      <p:sp>
        <p:nvSpPr>
          <p:cNvPr id="22" name="Rectangle: Rounded Corners 21">
            <a:extLst>
              <a:ext uri="{FF2B5EF4-FFF2-40B4-BE49-F238E27FC236}">
                <a16:creationId xmlns:a16="http://schemas.microsoft.com/office/drawing/2014/main" id="{B9F2A13B-D697-4461-87E9-E616B18032F9}"/>
              </a:ext>
            </a:extLst>
          </p:cNvPr>
          <p:cNvSpPr/>
          <p:nvPr/>
        </p:nvSpPr>
        <p:spPr>
          <a:xfrm>
            <a:off x="2675606" y="3355679"/>
            <a:ext cx="1445419" cy="812711"/>
          </a:xfrm>
          <a:prstGeom prst="roundRect">
            <a:avLst/>
          </a:prstGeom>
          <a:solidFill>
            <a:srgbClr val="748D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solidFill>
                  <a:schemeClr val="bg1"/>
                </a:solidFill>
                <a:latin typeface="Calibri" panose="020F0502020204030204" pitchFamily="34" charset="0"/>
                <a:cs typeface="Calibri" panose="020F0502020204030204" pitchFamily="34" charset="0"/>
              </a:rPr>
              <a:t>Perform Corresponding Action </a:t>
            </a:r>
          </a:p>
        </p:txBody>
      </p:sp>
      <p:sp>
        <p:nvSpPr>
          <p:cNvPr id="21" name="Oval 20">
            <a:extLst>
              <a:ext uri="{FF2B5EF4-FFF2-40B4-BE49-F238E27FC236}">
                <a16:creationId xmlns:a16="http://schemas.microsoft.com/office/drawing/2014/main" id="{8EA1C566-7443-45A0-B509-5F9AFBF97F1D}"/>
              </a:ext>
            </a:extLst>
          </p:cNvPr>
          <p:cNvSpPr/>
          <p:nvPr/>
        </p:nvSpPr>
        <p:spPr>
          <a:xfrm>
            <a:off x="500340" y="3304834"/>
            <a:ext cx="1192992" cy="914400"/>
          </a:xfrm>
          <a:prstGeom prst="ellipse">
            <a:avLst/>
          </a:prstGeom>
          <a:solidFill>
            <a:srgbClr val="748D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solidFill>
                  <a:schemeClr val="bg1"/>
                </a:solidFill>
                <a:latin typeface="Calibri" panose="020F0502020204030204" pitchFamily="34" charset="0"/>
                <a:cs typeface="Calibri" panose="020F0502020204030204" pitchFamily="34" charset="0"/>
              </a:rPr>
              <a:t>Achieve Cost Savings</a:t>
            </a:r>
          </a:p>
        </p:txBody>
      </p:sp>
      <p:sp>
        <p:nvSpPr>
          <p:cNvPr id="24" name="Rectangle: Rounded Corners 23">
            <a:extLst>
              <a:ext uri="{FF2B5EF4-FFF2-40B4-BE49-F238E27FC236}">
                <a16:creationId xmlns:a16="http://schemas.microsoft.com/office/drawing/2014/main" id="{0C5C5B63-8A45-41D6-AEEE-43FF42883AE8}"/>
              </a:ext>
            </a:extLst>
          </p:cNvPr>
          <p:cNvSpPr/>
          <p:nvPr/>
        </p:nvSpPr>
        <p:spPr>
          <a:xfrm>
            <a:off x="421158" y="1005547"/>
            <a:ext cx="1193007" cy="914400"/>
          </a:xfrm>
          <a:prstGeom prst="roundRect">
            <a:avLst/>
          </a:prstGeom>
          <a:solidFill>
            <a:srgbClr val="748D9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solidFill>
                  <a:schemeClr val="bg1"/>
                </a:solidFill>
                <a:latin typeface="Calibri" panose="020F0502020204030204" pitchFamily="34" charset="0"/>
                <a:cs typeface="Calibri" panose="020F0502020204030204" pitchFamily="34" charset="0"/>
              </a:rPr>
              <a:t>25Credit Decides Objective</a:t>
            </a:r>
          </a:p>
        </p:txBody>
      </p:sp>
      <p:cxnSp>
        <p:nvCxnSpPr>
          <p:cNvPr id="25" name="Straight Arrow Connector 24">
            <a:extLst>
              <a:ext uri="{FF2B5EF4-FFF2-40B4-BE49-F238E27FC236}">
                <a16:creationId xmlns:a16="http://schemas.microsoft.com/office/drawing/2014/main" id="{6AC206BC-07F2-4771-A2CA-6F2C3BE7C8A5}"/>
              </a:ext>
            </a:extLst>
          </p:cNvPr>
          <p:cNvCxnSpPr>
            <a:cxnSpLocks/>
            <a:stCxn id="24" idx="3"/>
            <a:endCxn id="5" idx="1"/>
          </p:cNvCxnSpPr>
          <p:nvPr/>
        </p:nvCxnSpPr>
        <p:spPr>
          <a:xfrm>
            <a:off x="1614165" y="1462747"/>
            <a:ext cx="397501"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9A28B19-2DB6-4FD7-BFA9-E076C968747A}"/>
              </a:ext>
            </a:extLst>
          </p:cNvPr>
          <p:cNvCxnSpPr>
            <a:cxnSpLocks/>
            <a:stCxn id="10" idx="1"/>
            <a:endCxn id="22" idx="3"/>
          </p:cNvCxnSpPr>
          <p:nvPr/>
        </p:nvCxnSpPr>
        <p:spPr>
          <a:xfrm flipH="1">
            <a:off x="4121025" y="3762035"/>
            <a:ext cx="634833"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4A01BD47-399B-44C8-8A1C-1D87CA89B6C7}"/>
              </a:ext>
            </a:extLst>
          </p:cNvPr>
          <p:cNvCxnSpPr>
            <a:cxnSpLocks/>
            <a:stCxn id="9" idx="2"/>
            <a:endCxn id="10" idx="0"/>
          </p:cNvCxnSpPr>
          <p:nvPr/>
        </p:nvCxnSpPr>
        <p:spPr>
          <a:xfrm>
            <a:off x="5478567" y="2859435"/>
            <a:ext cx="0" cy="48637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E12FE526-2B8B-405C-B913-4FEEAD5F1E68}"/>
              </a:ext>
            </a:extLst>
          </p:cNvPr>
          <p:cNvCxnSpPr>
            <a:cxnSpLocks/>
            <a:stCxn id="8" idx="2"/>
            <a:endCxn id="9" idx="0"/>
          </p:cNvCxnSpPr>
          <p:nvPr/>
        </p:nvCxnSpPr>
        <p:spPr>
          <a:xfrm>
            <a:off x="5478567" y="1674609"/>
            <a:ext cx="0" cy="61686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0C535FEE-13B6-419C-8097-0089512CDB13}"/>
              </a:ext>
            </a:extLst>
          </p:cNvPr>
          <p:cNvCxnSpPr>
            <a:cxnSpLocks/>
            <a:stCxn id="5" idx="2"/>
            <a:endCxn id="9" idx="1"/>
          </p:cNvCxnSpPr>
          <p:nvPr/>
        </p:nvCxnSpPr>
        <p:spPr>
          <a:xfrm>
            <a:off x="2962976" y="2085232"/>
            <a:ext cx="1792882" cy="49022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23401800-865E-4973-91DE-1015D73B712D}"/>
              </a:ext>
            </a:extLst>
          </p:cNvPr>
          <p:cNvCxnSpPr>
            <a:cxnSpLocks/>
            <a:stCxn id="5" idx="3"/>
            <a:endCxn id="8" idx="1"/>
          </p:cNvCxnSpPr>
          <p:nvPr/>
        </p:nvCxnSpPr>
        <p:spPr>
          <a:xfrm>
            <a:off x="3914285" y="1462747"/>
            <a:ext cx="841573" cy="85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FB7DC81A-667C-4D1F-AC9D-194CF3AB5560}"/>
              </a:ext>
            </a:extLst>
          </p:cNvPr>
          <p:cNvCxnSpPr>
            <a:cxnSpLocks/>
            <a:stCxn id="22" idx="1"/>
            <a:endCxn id="21" idx="6"/>
          </p:cNvCxnSpPr>
          <p:nvPr/>
        </p:nvCxnSpPr>
        <p:spPr>
          <a:xfrm flipH="1" flipV="1">
            <a:off x="1693332" y="3762034"/>
            <a:ext cx="982274" cy="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F1716252-B21E-41DD-A7A1-1AA97C90EB65}"/>
              </a:ext>
            </a:extLst>
          </p:cNvPr>
          <p:cNvSpPr txBox="1"/>
          <p:nvPr/>
        </p:nvSpPr>
        <p:spPr>
          <a:xfrm>
            <a:off x="4192311" y="909202"/>
            <a:ext cx="476412" cy="338554"/>
          </a:xfrm>
          <a:prstGeom prst="rect">
            <a:avLst/>
          </a:prstGeom>
          <a:noFill/>
        </p:spPr>
        <p:txBody>
          <a:bodyPr wrap="none" rtlCol="0">
            <a:spAutoFit/>
          </a:bodyPr>
          <a:lstStyle/>
          <a:p>
            <a:r>
              <a:rPr lang="en-IN" sz="1600" b="1">
                <a:latin typeface="Calibri" panose="020F0502020204030204" pitchFamily="34" charset="0"/>
                <a:cs typeface="Calibri" panose="020F0502020204030204" pitchFamily="34" charset="0"/>
              </a:rPr>
              <a:t>Yes</a:t>
            </a:r>
          </a:p>
        </p:txBody>
      </p:sp>
      <p:sp>
        <p:nvSpPr>
          <p:cNvPr id="57" name="TextBox 56">
            <a:extLst>
              <a:ext uri="{FF2B5EF4-FFF2-40B4-BE49-F238E27FC236}">
                <a16:creationId xmlns:a16="http://schemas.microsoft.com/office/drawing/2014/main" id="{F52AF14A-2E3F-4C0C-8B4A-5944B8BB856A}"/>
              </a:ext>
            </a:extLst>
          </p:cNvPr>
          <p:cNvSpPr txBox="1"/>
          <p:nvPr/>
        </p:nvSpPr>
        <p:spPr>
          <a:xfrm>
            <a:off x="3822695" y="1952919"/>
            <a:ext cx="429926" cy="338554"/>
          </a:xfrm>
          <a:prstGeom prst="rect">
            <a:avLst/>
          </a:prstGeom>
          <a:noFill/>
        </p:spPr>
        <p:txBody>
          <a:bodyPr wrap="none" rtlCol="0">
            <a:spAutoFit/>
          </a:bodyPr>
          <a:lstStyle/>
          <a:p>
            <a:r>
              <a:rPr lang="en-IN" sz="1600" b="1">
                <a:latin typeface="Calibri" panose="020F0502020204030204" pitchFamily="34" charset="0"/>
                <a:cs typeface="Calibri" panose="020F0502020204030204" pitchFamily="34" charset="0"/>
              </a:rPr>
              <a:t>No</a:t>
            </a:r>
          </a:p>
        </p:txBody>
      </p:sp>
      <p:cxnSp>
        <p:nvCxnSpPr>
          <p:cNvPr id="48" name="Straight Connector 47">
            <a:extLst>
              <a:ext uri="{FF2B5EF4-FFF2-40B4-BE49-F238E27FC236}">
                <a16:creationId xmlns:a16="http://schemas.microsoft.com/office/drawing/2014/main" id="{4D70DE61-25FF-46A5-87B0-C47B7A47FD82}"/>
              </a:ext>
            </a:extLst>
          </p:cNvPr>
          <p:cNvCxnSpPr>
            <a:cxnSpLocks/>
          </p:cNvCxnSpPr>
          <p:nvPr/>
        </p:nvCxnSpPr>
        <p:spPr>
          <a:xfrm>
            <a:off x="296616" y="611052"/>
            <a:ext cx="6264767" cy="0"/>
          </a:xfrm>
          <a:prstGeom prst="line">
            <a:avLst/>
          </a:prstGeom>
          <a:ln w="57150">
            <a:solidFill>
              <a:srgbClr val="1F284F"/>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AC388CC3-5834-43AD-8724-B55FC2FB2AD5}"/>
              </a:ext>
            </a:extLst>
          </p:cNvPr>
          <p:cNvCxnSpPr>
            <a:cxnSpLocks/>
          </p:cNvCxnSpPr>
          <p:nvPr/>
        </p:nvCxnSpPr>
        <p:spPr>
          <a:xfrm>
            <a:off x="296616" y="717377"/>
            <a:ext cx="6264767" cy="0"/>
          </a:xfrm>
          <a:prstGeom prst="line">
            <a:avLst/>
          </a:prstGeom>
          <a:ln w="19050">
            <a:solidFill>
              <a:srgbClr val="1F284F"/>
            </a:solidFill>
          </a:ln>
        </p:spPr>
        <p:style>
          <a:lnRef idx="1">
            <a:schemeClr val="accent1"/>
          </a:lnRef>
          <a:fillRef idx="0">
            <a:schemeClr val="accent1"/>
          </a:fillRef>
          <a:effectRef idx="0">
            <a:schemeClr val="accent1"/>
          </a:effectRef>
          <a:fontRef idx="minor">
            <a:schemeClr val="tx1"/>
          </a:fontRef>
        </p:style>
      </p:cxnSp>
      <p:sp>
        <p:nvSpPr>
          <p:cNvPr id="50" name="Title 1">
            <a:extLst>
              <a:ext uri="{FF2B5EF4-FFF2-40B4-BE49-F238E27FC236}">
                <a16:creationId xmlns:a16="http://schemas.microsoft.com/office/drawing/2014/main" id="{3DFC2CE9-8D31-46EE-A6EF-CC78A7EF3EA3}"/>
              </a:ext>
            </a:extLst>
          </p:cNvPr>
          <p:cNvSpPr txBox="1">
            <a:spLocks/>
          </p:cNvSpPr>
          <p:nvPr/>
        </p:nvSpPr>
        <p:spPr>
          <a:xfrm>
            <a:off x="259402" y="143823"/>
            <a:ext cx="6300883" cy="467229"/>
          </a:xfrm>
          <a:prstGeom prst="rect">
            <a:avLst/>
          </a:prstGeom>
        </p:spPr>
        <p:txBody>
          <a:bodyPr vert="horz" lIns="51435" tIns="25718" rIns="51435" bIns="25718"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2700">
                <a:latin typeface="+mn-lt"/>
              </a:rPr>
              <a:t>Business Process</a:t>
            </a:r>
          </a:p>
        </p:txBody>
      </p:sp>
    </p:spTree>
    <p:extLst>
      <p:ext uri="{BB962C8B-B14F-4D97-AF65-F5344CB8AC3E}">
        <p14:creationId xmlns:p14="http://schemas.microsoft.com/office/powerpoint/2010/main" val="262692850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Straight Connector 12">
            <a:extLst>
              <a:ext uri="{FF2B5EF4-FFF2-40B4-BE49-F238E27FC236}">
                <a16:creationId xmlns:a16="http://schemas.microsoft.com/office/drawing/2014/main" id="{10F47D05-F852-4289-A2CF-0759FFEA9400}"/>
              </a:ext>
            </a:extLst>
          </p:cNvPr>
          <p:cNvCxnSpPr>
            <a:cxnSpLocks/>
          </p:cNvCxnSpPr>
          <p:nvPr/>
        </p:nvCxnSpPr>
        <p:spPr>
          <a:xfrm>
            <a:off x="0" y="4696311"/>
            <a:ext cx="6858000" cy="0"/>
          </a:xfrm>
          <a:prstGeom prst="line">
            <a:avLst/>
          </a:prstGeom>
          <a:ln>
            <a:solidFill>
              <a:srgbClr val="222F3E"/>
            </a:solidFill>
          </a:ln>
        </p:spPr>
        <p:style>
          <a:lnRef idx="2">
            <a:schemeClr val="accent2"/>
          </a:lnRef>
          <a:fillRef idx="0">
            <a:schemeClr val="accent2"/>
          </a:fillRef>
          <a:effectRef idx="1">
            <a:schemeClr val="accent2"/>
          </a:effectRef>
          <a:fontRef idx="minor">
            <a:schemeClr val="tx1"/>
          </a:fontRef>
        </p:style>
      </p:cxnSp>
      <p:sp>
        <p:nvSpPr>
          <p:cNvPr id="6" name="TextBox 5">
            <a:extLst>
              <a:ext uri="{FF2B5EF4-FFF2-40B4-BE49-F238E27FC236}">
                <a16:creationId xmlns:a16="http://schemas.microsoft.com/office/drawing/2014/main" id="{58B09736-D4F2-43AB-B1A4-9D7444D4F90C}"/>
              </a:ext>
            </a:extLst>
          </p:cNvPr>
          <p:cNvSpPr txBox="1"/>
          <p:nvPr/>
        </p:nvSpPr>
        <p:spPr>
          <a:xfrm>
            <a:off x="0" y="59768"/>
            <a:ext cx="6857999" cy="400110"/>
          </a:xfrm>
          <a:prstGeom prst="rect">
            <a:avLst/>
          </a:prstGeom>
          <a:noFill/>
        </p:spPr>
        <p:txBody>
          <a:bodyPr wrap="square" rtlCol="0">
            <a:spAutoFit/>
          </a:bodyPr>
          <a:lstStyle/>
          <a:p>
            <a:pPr algn="ctr"/>
            <a:r>
              <a:rPr lang="en-SG" sz="2000" b="1">
                <a:solidFill>
                  <a:schemeClr val="bg1"/>
                </a:solidFill>
                <a:latin typeface="OCR A Extended" panose="02010509020102010303" pitchFamily="50" charset="0"/>
              </a:rPr>
              <a:t>Business Solution- Model Application</a:t>
            </a:r>
          </a:p>
        </p:txBody>
      </p:sp>
      <p:sp>
        <p:nvSpPr>
          <p:cNvPr id="7" name="Title 1">
            <a:extLst>
              <a:ext uri="{FF2B5EF4-FFF2-40B4-BE49-F238E27FC236}">
                <a16:creationId xmlns:a16="http://schemas.microsoft.com/office/drawing/2014/main" id="{C0EF1683-A775-4B08-8DDD-7A7A9146886A}"/>
              </a:ext>
            </a:extLst>
          </p:cNvPr>
          <p:cNvSpPr txBox="1">
            <a:spLocks/>
          </p:cNvSpPr>
          <p:nvPr/>
        </p:nvSpPr>
        <p:spPr>
          <a:xfrm>
            <a:off x="2349047" y="1748742"/>
            <a:ext cx="3972403" cy="705991"/>
          </a:xfrm>
          <a:prstGeom prst="rect">
            <a:avLst/>
          </a:prstGeom>
          <a:solidFill>
            <a:srgbClr val="EEEEEE"/>
          </a:solidFill>
          <a:ln>
            <a:noFill/>
          </a:ln>
        </p:spPr>
        <p:txBody>
          <a:bodyPr spcFirstLastPara="1" wrap="square" lIns="68569" tIns="68569" rIns="68569" bIns="68569"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just">
              <a:buSzPct val="150000"/>
            </a:pPr>
            <a:r>
              <a:rPr lang="en-US" sz="1300" i="1" u="sng">
                <a:solidFill>
                  <a:schemeClr val="tx1"/>
                </a:solidFill>
                <a:latin typeface="Calibri" panose="020F0502020204030204" pitchFamily="34" charset="0"/>
                <a:cs typeface="Calibri" panose="020F0502020204030204" pitchFamily="34" charset="0"/>
              </a:rPr>
              <a:t>Run model in real-time </a:t>
            </a:r>
            <a:r>
              <a:rPr lang="en-US" sz="1300">
                <a:solidFill>
                  <a:schemeClr val="tx1"/>
                </a:solidFill>
                <a:latin typeface="Calibri" panose="020F0502020204030204" pitchFamily="34" charset="0"/>
                <a:cs typeface="Calibri" panose="020F0502020204030204" pitchFamily="34" charset="0"/>
              </a:rPr>
              <a:t>to classify whether transaction is fraudulent or not. </a:t>
            </a:r>
          </a:p>
          <a:p>
            <a:pPr algn="just">
              <a:buSzPct val="150000"/>
            </a:pPr>
            <a:endParaRPr lang="en-US" sz="1300">
              <a:solidFill>
                <a:schemeClr val="tx1"/>
              </a:solidFill>
              <a:latin typeface="Calibri" panose="020F0502020204030204" pitchFamily="34" charset="0"/>
              <a:cs typeface="Calibri" panose="020F0502020204030204" pitchFamily="34" charset="0"/>
            </a:endParaRPr>
          </a:p>
        </p:txBody>
      </p:sp>
      <p:sp>
        <p:nvSpPr>
          <p:cNvPr id="15" name="Title 1">
            <a:extLst>
              <a:ext uri="{FF2B5EF4-FFF2-40B4-BE49-F238E27FC236}">
                <a16:creationId xmlns:a16="http://schemas.microsoft.com/office/drawing/2014/main" id="{55DFDC54-0DA0-4C66-9375-BEAC8D2513A6}"/>
              </a:ext>
            </a:extLst>
          </p:cNvPr>
          <p:cNvSpPr txBox="1">
            <a:spLocks/>
          </p:cNvSpPr>
          <p:nvPr/>
        </p:nvSpPr>
        <p:spPr>
          <a:xfrm>
            <a:off x="2349046" y="792693"/>
            <a:ext cx="3972404" cy="729991"/>
          </a:xfrm>
          <a:prstGeom prst="rect">
            <a:avLst/>
          </a:prstGeom>
          <a:solidFill>
            <a:srgbClr val="EEEEEE"/>
          </a:solidFill>
          <a:ln>
            <a:noFill/>
          </a:ln>
        </p:spPr>
        <p:txBody>
          <a:bodyPr spcFirstLastPara="1" wrap="square" lIns="68569" tIns="68569" rIns="68569" bIns="68569"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just">
              <a:buSzPct val="150000"/>
            </a:pPr>
            <a:r>
              <a:rPr lang="en-US" sz="1300">
                <a:solidFill>
                  <a:schemeClr val="tx1"/>
                </a:solidFill>
                <a:latin typeface="Calibri" panose="020F0502020204030204" pitchFamily="34" charset="0"/>
                <a:cs typeface="Calibri" panose="020F0502020204030204" pitchFamily="34" charset="0"/>
              </a:rPr>
              <a:t>First the model must be put into </a:t>
            </a:r>
            <a:r>
              <a:rPr lang="en-US" sz="1300" i="1" u="sng">
                <a:solidFill>
                  <a:schemeClr val="tx1"/>
                </a:solidFill>
                <a:latin typeface="Calibri" panose="020F0502020204030204" pitchFamily="34" charset="0"/>
                <a:cs typeface="Calibri" panose="020F0502020204030204" pitchFamily="34" charset="0"/>
              </a:rPr>
              <a:t>live server </a:t>
            </a:r>
            <a:r>
              <a:rPr lang="en-US" sz="1300">
                <a:solidFill>
                  <a:schemeClr val="tx1"/>
                </a:solidFill>
                <a:latin typeface="Calibri" panose="020F0502020204030204" pitchFamily="34" charset="0"/>
                <a:cs typeface="Calibri" panose="020F0502020204030204" pitchFamily="34" charset="0"/>
              </a:rPr>
              <a:t>but not affect any decisions to be made. </a:t>
            </a:r>
          </a:p>
          <a:p>
            <a:pPr algn="just">
              <a:buSzPct val="150000"/>
            </a:pPr>
            <a:r>
              <a:rPr lang="en-US" sz="1300">
                <a:solidFill>
                  <a:schemeClr val="tx1"/>
                </a:solidFill>
                <a:latin typeface="Calibri" panose="020F0502020204030204" pitchFamily="34" charset="0"/>
                <a:cs typeface="Calibri" panose="020F0502020204030204" pitchFamily="34" charset="0"/>
              </a:rPr>
              <a:t>This will </a:t>
            </a:r>
            <a:r>
              <a:rPr lang="en-US" sz="1300" i="1" u="sng">
                <a:solidFill>
                  <a:schemeClr val="tx1"/>
                </a:solidFill>
                <a:latin typeface="Calibri" panose="020F0502020204030204" pitchFamily="34" charset="0"/>
                <a:cs typeface="Calibri" panose="020F0502020204030204" pitchFamily="34" charset="0"/>
              </a:rPr>
              <a:t>train the model well </a:t>
            </a:r>
          </a:p>
          <a:p>
            <a:pPr algn="just">
              <a:buSzPct val="150000"/>
            </a:pPr>
            <a:endParaRPr lang="en-US" sz="1300">
              <a:solidFill>
                <a:schemeClr val="tx1"/>
              </a:solidFill>
              <a:latin typeface="Calibri" panose="020F0502020204030204" pitchFamily="34" charset="0"/>
              <a:cs typeface="Calibri" panose="020F0502020204030204" pitchFamily="34" charset="0"/>
            </a:endParaRPr>
          </a:p>
        </p:txBody>
      </p:sp>
      <p:sp>
        <p:nvSpPr>
          <p:cNvPr id="18" name="Rectangle 17">
            <a:extLst>
              <a:ext uri="{FF2B5EF4-FFF2-40B4-BE49-F238E27FC236}">
                <a16:creationId xmlns:a16="http://schemas.microsoft.com/office/drawing/2014/main" id="{9B410A7C-4AA1-4223-BDA0-064675938D04}"/>
              </a:ext>
            </a:extLst>
          </p:cNvPr>
          <p:cNvSpPr/>
          <p:nvPr/>
        </p:nvSpPr>
        <p:spPr>
          <a:xfrm>
            <a:off x="676854" y="791241"/>
            <a:ext cx="1315828" cy="731443"/>
          </a:xfrm>
          <a:prstGeom prst="rect">
            <a:avLst/>
          </a:prstGeom>
          <a:solidFill>
            <a:srgbClr val="748D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a:solidFill>
                  <a:schemeClr val="bg1"/>
                </a:solidFill>
                <a:latin typeface="Calibri" panose="020F0502020204030204" pitchFamily="34" charset="0"/>
                <a:cs typeface="Calibri" panose="020F0502020204030204" pitchFamily="34" charset="0"/>
              </a:rPr>
              <a:t>Test Model on Live Scenario</a:t>
            </a:r>
          </a:p>
        </p:txBody>
      </p:sp>
      <p:sp>
        <p:nvSpPr>
          <p:cNvPr id="19" name="Rectangle 18">
            <a:extLst>
              <a:ext uri="{FF2B5EF4-FFF2-40B4-BE49-F238E27FC236}">
                <a16:creationId xmlns:a16="http://schemas.microsoft.com/office/drawing/2014/main" id="{0F9857E3-4B15-49F8-BD90-91D5A6101491}"/>
              </a:ext>
            </a:extLst>
          </p:cNvPr>
          <p:cNvSpPr/>
          <p:nvPr/>
        </p:nvSpPr>
        <p:spPr>
          <a:xfrm>
            <a:off x="676854" y="1748742"/>
            <a:ext cx="1315828" cy="731443"/>
          </a:xfrm>
          <a:prstGeom prst="rect">
            <a:avLst/>
          </a:prstGeom>
          <a:solidFill>
            <a:srgbClr val="748D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a:solidFill>
                  <a:schemeClr val="bg1"/>
                </a:solidFill>
                <a:latin typeface="Calibri" panose="020F0502020204030204" pitchFamily="34" charset="0"/>
                <a:cs typeface="Calibri" panose="020F0502020204030204" pitchFamily="34" charset="0"/>
              </a:rPr>
              <a:t>Real Time Analysis</a:t>
            </a:r>
          </a:p>
        </p:txBody>
      </p:sp>
      <p:sp>
        <p:nvSpPr>
          <p:cNvPr id="11" name="Rectangle 10">
            <a:extLst>
              <a:ext uri="{FF2B5EF4-FFF2-40B4-BE49-F238E27FC236}">
                <a16:creationId xmlns:a16="http://schemas.microsoft.com/office/drawing/2014/main" id="{D1718C36-589D-6C4C-935D-97524B126A6C}"/>
              </a:ext>
            </a:extLst>
          </p:cNvPr>
          <p:cNvSpPr/>
          <p:nvPr/>
        </p:nvSpPr>
        <p:spPr>
          <a:xfrm>
            <a:off x="676854" y="2708795"/>
            <a:ext cx="1315828" cy="705991"/>
          </a:xfrm>
          <a:prstGeom prst="rect">
            <a:avLst/>
          </a:prstGeom>
          <a:solidFill>
            <a:srgbClr val="748D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a:solidFill>
                  <a:schemeClr val="bg1"/>
                </a:solidFill>
                <a:latin typeface="Calibri" panose="020F0502020204030204" pitchFamily="34" charset="0"/>
                <a:cs typeface="Calibri" panose="020F0502020204030204" pitchFamily="34" charset="0"/>
              </a:rPr>
              <a:t>Continuous Training</a:t>
            </a:r>
          </a:p>
        </p:txBody>
      </p:sp>
      <p:sp>
        <p:nvSpPr>
          <p:cNvPr id="14" name="Title 1">
            <a:extLst>
              <a:ext uri="{FF2B5EF4-FFF2-40B4-BE49-F238E27FC236}">
                <a16:creationId xmlns:a16="http://schemas.microsoft.com/office/drawing/2014/main" id="{91CA37DF-5AC2-7F48-B13F-C660DD9340B0}"/>
              </a:ext>
            </a:extLst>
          </p:cNvPr>
          <p:cNvSpPr txBox="1">
            <a:spLocks/>
          </p:cNvSpPr>
          <p:nvPr/>
        </p:nvSpPr>
        <p:spPr>
          <a:xfrm>
            <a:off x="2349044" y="2708795"/>
            <a:ext cx="3972403" cy="705991"/>
          </a:xfrm>
          <a:prstGeom prst="rect">
            <a:avLst/>
          </a:prstGeom>
          <a:solidFill>
            <a:srgbClr val="EEEEEE"/>
          </a:solidFill>
          <a:ln>
            <a:noFill/>
          </a:ln>
        </p:spPr>
        <p:txBody>
          <a:bodyPr spcFirstLastPara="1" wrap="square" lIns="68569" tIns="68569" rIns="68569" bIns="68569"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just">
              <a:buSzPct val="150000"/>
            </a:pPr>
            <a:r>
              <a:rPr lang="en-US" sz="1300">
                <a:solidFill>
                  <a:schemeClr val="tx1"/>
                </a:solidFill>
                <a:latin typeface="Calibri" panose="020F0502020204030204" pitchFamily="34" charset="0"/>
                <a:cs typeface="Calibri" panose="020F0502020204030204" pitchFamily="34" charset="0"/>
              </a:rPr>
              <a:t>As more data points are generated, the model will </a:t>
            </a:r>
            <a:r>
              <a:rPr lang="en-US" sz="1300" i="1" u="sng">
                <a:solidFill>
                  <a:schemeClr val="tx1"/>
                </a:solidFill>
                <a:latin typeface="Calibri" panose="020F0502020204030204" pitchFamily="34" charset="0"/>
                <a:cs typeface="Calibri" panose="020F0502020204030204" pitchFamily="34" charset="0"/>
              </a:rPr>
              <a:t>automatically retrain the model and select new important features</a:t>
            </a:r>
            <a:r>
              <a:rPr lang="en-US" sz="1300">
                <a:solidFill>
                  <a:schemeClr val="tx1"/>
                </a:solidFill>
                <a:latin typeface="Calibri" panose="020F0502020204030204" pitchFamily="34" charset="0"/>
                <a:cs typeface="Calibri" panose="020F0502020204030204" pitchFamily="34" charset="0"/>
              </a:rPr>
              <a:t> for fraud classification. </a:t>
            </a:r>
          </a:p>
        </p:txBody>
      </p:sp>
      <p:sp>
        <p:nvSpPr>
          <p:cNvPr id="16" name="Rectangle 15">
            <a:extLst>
              <a:ext uri="{FF2B5EF4-FFF2-40B4-BE49-F238E27FC236}">
                <a16:creationId xmlns:a16="http://schemas.microsoft.com/office/drawing/2014/main" id="{9FFFF2CC-3B7F-2943-BE3A-42087A6A7747}"/>
              </a:ext>
            </a:extLst>
          </p:cNvPr>
          <p:cNvSpPr/>
          <p:nvPr/>
        </p:nvSpPr>
        <p:spPr>
          <a:xfrm>
            <a:off x="676854" y="3643396"/>
            <a:ext cx="1315828" cy="872762"/>
          </a:xfrm>
          <a:prstGeom prst="rect">
            <a:avLst/>
          </a:prstGeom>
          <a:solidFill>
            <a:srgbClr val="748D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a:solidFill>
                  <a:schemeClr val="bg1"/>
                </a:solidFill>
                <a:latin typeface="Calibri" panose="020F0502020204030204" pitchFamily="34" charset="0"/>
                <a:cs typeface="Calibri" panose="020F0502020204030204" pitchFamily="34" charset="0"/>
              </a:rPr>
              <a:t>Scalability </a:t>
            </a:r>
          </a:p>
        </p:txBody>
      </p:sp>
      <p:sp>
        <p:nvSpPr>
          <p:cNvPr id="17" name="Title 1">
            <a:extLst>
              <a:ext uri="{FF2B5EF4-FFF2-40B4-BE49-F238E27FC236}">
                <a16:creationId xmlns:a16="http://schemas.microsoft.com/office/drawing/2014/main" id="{3538011A-854E-034A-89DB-F08B6B15D213}"/>
              </a:ext>
            </a:extLst>
          </p:cNvPr>
          <p:cNvSpPr txBox="1">
            <a:spLocks/>
          </p:cNvSpPr>
          <p:nvPr/>
        </p:nvSpPr>
        <p:spPr>
          <a:xfrm>
            <a:off x="2349043" y="3640844"/>
            <a:ext cx="3972403" cy="875315"/>
          </a:xfrm>
          <a:prstGeom prst="rect">
            <a:avLst/>
          </a:prstGeom>
          <a:solidFill>
            <a:srgbClr val="EEEEEE"/>
          </a:solidFill>
          <a:ln>
            <a:noFill/>
          </a:ln>
        </p:spPr>
        <p:txBody>
          <a:bodyPr spcFirstLastPara="1" wrap="square" lIns="68569" tIns="68569" rIns="68569" bIns="68569"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just">
              <a:buSzPct val="150000"/>
            </a:pPr>
            <a:r>
              <a:rPr lang="en-US" sz="1300">
                <a:solidFill>
                  <a:schemeClr val="tx1"/>
                </a:solidFill>
                <a:latin typeface="Calibri" panose="020F0502020204030204" pitchFamily="34" charset="0"/>
                <a:cs typeface="Calibri" panose="020F0502020204030204" pitchFamily="34" charset="0"/>
              </a:rPr>
              <a:t>Random Forest is able to </a:t>
            </a:r>
            <a:r>
              <a:rPr lang="en-US" sz="1300" i="1" u="sng">
                <a:solidFill>
                  <a:schemeClr val="tx1"/>
                </a:solidFill>
                <a:latin typeface="Calibri" panose="020F0502020204030204" pitchFamily="34" charset="0"/>
                <a:cs typeface="Calibri" panose="020F0502020204030204" pitchFamily="34" charset="0"/>
              </a:rPr>
              <a:t>handle large datasets </a:t>
            </a:r>
            <a:r>
              <a:rPr lang="en-US" sz="1300">
                <a:solidFill>
                  <a:schemeClr val="tx1"/>
                </a:solidFill>
                <a:latin typeface="Calibri" panose="020F0502020204030204" pitchFamily="34" charset="0"/>
                <a:cs typeface="Calibri" panose="020F0502020204030204" pitchFamily="34" charset="0"/>
                <a:sym typeface="Wingdings" pitchFamily="2" charset="2"/>
              </a:rPr>
              <a:t>and is still </a:t>
            </a:r>
            <a:r>
              <a:rPr lang="en-US" sz="1300" i="1" u="sng">
                <a:solidFill>
                  <a:schemeClr val="tx1"/>
                </a:solidFill>
                <a:latin typeface="Calibri" panose="020F0502020204030204" pitchFamily="34" charset="0"/>
                <a:cs typeface="Calibri" panose="020F0502020204030204" pitchFamily="34" charset="0"/>
                <a:sym typeface="Wingdings" pitchFamily="2" charset="2"/>
              </a:rPr>
              <a:t>interpretable</a:t>
            </a:r>
            <a:endParaRPr lang="en-US" sz="1300">
              <a:solidFill>
                <a:schemeClr val="tx1"/>
              </a:solidFill>
              <a:latin typeface="Calibri" panose="020F0502020204030204" pitchFamily="34" charset="0"/>
              <a:cs typeface="Calibri" panose="020F0502020204030204" pitchFamily="34" charset="0"/>
            </a:endParaRPr>
          </a:p>
        </p:txBody>
      </p:sp>
      <p:cxnSp>
        <p:nvCxnSpPr>
          <p:cNvPr id="21" name="Straight Connector 20">
            <a:extLst>
              <a:ext uri="{FF2B5EF4-FFF2-40B4-BE49-F238E27FC236}">
                <a16:creationId xmlns:a16="http://schemas.microsoft.com/office/drawing/2014/main" id="{4F51524C-2A56-458F-840A-D1EA8E309556}"/>
              </a:ext>
            </a:extLst>
          </p:cNvPr>
          <p:cNvCxnSpPr>
            <a:cxnSpLocks/>
          </p:cNvCxnSpPr>
          <p:nvPr/>
        </p:nvCxnSpPr>
        <p:spPr>
          <a:xfrm>
            <a:off x="296616" y="611052"/>
            <a:ext cx="6264767" cy="0"/>
          </a:xfrm>
          <a:prstGeom prst="line">
            <a:avLst/>
          </a:prstGeom>
          <a:ln w="57150">
            <a:solidFill>
              <a:srgbClr val="1F284F"/>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69C183D-CB88-49F5-92FF-B5B1B1D05DC4}"/>
              </a:ext>
            </a:extLst>
          </p:cNvPr>
          <p:cNvCxnSpPr>
            <a:cxnSpLocks/>
          </p:cNvCxnSpPr>
          <p:nvPr/>
        </p:nvCxnSpPr>
        <p:spPr>
          <a:xfrm>
            <a:off x="296616" y="717377"/>
            <a:ext cx="6264767" cy="0"/>
          </a:xfrm>
          <a:prstGeom prst="line">
            <a:avLst/>
          </a:prstGeom>
          <a:ln w="19050">
            <a:solidFill>
              <a:srgbClr val="1F284F"/>
            </a:solidFill>
          </a:ln>
        </p:spPr>
        <p:style>
          <a:lnRef idx="1">
            <a:schemeClr val="accent1"/>
          </a:lnRef>
          <a:fillRef idx="0">
            <a:schemeClr val="accent1"/>
          </a:fillRef>
          <a:effectRef idx="0">
            <a:schemeClr val="accent1"/>
          </a:effectRef>
          <a:fontRef idx="minor">
            <a:schemeClr val="tx1"/>
          </a:fontRef>
        </p:style>
      </p:cxnSp>
      <p:sp>
        <p:nvSpPr>
          <p:cNvPr id="23" name="Title 1">
            <a:extLst>
              <a:ext uri="{FF2B5EF4-FFF2-40B4-BE49-F238E27FC236}">
                <a16:creationId xmlns:a16="http://schemas.microsoft.com/office/drawing/2014/main" id="{B52E8D21-8871-42BA-AA5D-D2A919B6D242}"/>
              </a:ext>
            </a:extLst>
          </p:cNvPr>
          <p:cNvSpPr txBox="1">
            <a:spLocks/>
          </p:cNvSpPr>
          <p:nvPr/>
        </p:nvSpPr>
        <p:spPr>
          <a:xfrm>
            <a:off x="259402" y="143823"/>
            <a:ext cx="6300883" cy="467229"/>
          </a:xfrm>
          <a:prstGeom prst="rect">
            <a:avLst/>
          </a:prstGeom>
        </p:spPr>
        <p:txBody>
          <a:bodyPr vert="horz" lIns="51435" tIns="25718" rIns="51435" bIns="25718"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2700">
                <a:latin typeface="+mn-lt"/>
              </a:rPr>
              <a:t>Model Application</a:t>
            </a:r>
          </a:p>
        </p:txBody>
      </p:sp>
    </p:spTree>
    <p:extLst>
      <p:ext uri="{BB962C8B-B14F-4D97-AF65-F5344CB8AC3E}">
        <p14:creationId xmlns:p14="http://schemas.microsoft.com/office/powerpoint/2010/main" val="72746653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34E9503-EDC3-46C8-BE3F-FA1E6FFF8239}"/>
              </a:ext>
            </a:extLst>
          </p:cNvPr>
          <p:cNvSpPr/>
          <p:nvPr/>
        </p:nvSpPr>
        <p:spPr>
          <a:xfrm>
            <a:off x="1890404" y="1043556"/>
            <a:ext cx="4967597" cy="358550"/>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600" b="1">
                <a:solidFill>
                  <a:schemeClr val="bg2">
                    <a:lumMod val="40000"/>
                    <a:lumOff val="60000"/>
                  </a:schemeClr>
                </a:solidFill>
              </a:rPr>
              <a:t>	Introduction</a:t>
            </a:r>
          </a:p>
        </p:txBody>
      </p:sp>
      <p:sp>
        <p:nvSpPr>
          <p:cNvPr id="13" name="Rectangle 12">
            <a:extLst>
              <a:ext uri="{FF2B5EF4-FFF2-40B4-BE49-F238E27FC236}">
                <a16:creationId xmlns:a16="http://schemas.microsoft.com/office/drawing/2014/main" id="{EFABBF03-E2C5-4BB0-94DE-61A122BB68AF}"/>
              </a:ext>
            </a:extLst>
          </p:cNvPr>
          <p:cNvSpPr/>
          <p:nvPr/>
        </p:nvSpPr>
        <p:spPr>
          <a:xfrm>
            <a:off x="2585109" y="2148369"/>
            <a:ext cx="4272889" cy="358550"/>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600" b="1">
                <a:solidFill>
                  <a:schemeClr val="bg2">
                    <a:lumMod val="40000"/>
                    <a:lumOff val="60000"/>
                  </a:schemeClr>
                </a:solidFill>
              </a:rPr>
              <a:t>	Data Pre-Processing</a:t>
            </a:r>
          </a:p>
        </p:txBody>
      </p:sp>
      <p:cxnSp>
        <p:nvCxnSpPr>
          <p:cNvPr id="16" name="Straight Connector 15">
            <a:extLst>
              <a:ext uri="{FF2B5EF4-FFF2-40B4-BE49-F238E27FC236}">
                <a16:creationId xmlns:a16="http://schemas.microsoft.com/office/drawing/2014/main" id="{9AA63EF4-FAFC-44B2-9F0C-5776FBC9053B}"/>
              </a:ext>
            </a:extLst>
          </p:cNvPr>
          <p:cNvCxnSpPr>
            <a:cxnSpLocks/>
          </p:cNvCxnSpPr>
          <p:nvPr/>
        </p:nvCxnSpPr>
        <p:spPr>
          <a:xfrm>
            <a:off x="296616" y="611052"/>
            <a:ext cx="6264767" cy="0"/>
          </a:xfrm>
          <a:prstGeom prst="line">
            <a:avLst/>
          </a:prstGeom>
          <a:ln w="57150">
            <a:solidFill>
              <a:srgbClr val="1F284F"/>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1C0F2800-AABE-442A-861F-822210C54AC1}"/>
              </a:ext>
            </a:extLst>
          </p:cNvPr>
          <p:cNvCxnSpPr>
            <a:cxnSpLocks/>
          </p:cNvCxnSpPr>
          <p:nvPr/>
        </p:nvCxnSpPr>
        <p:spPr>
          <a:xfrm>
            <a:off x="296616" y="717377"/>
            <a:ext cx="6264767" cy="0"/>
          </a:xfrm>
          <a:prstGeom prst="line">
            <a:avLst/>
          </a:prstGeom>
          <a:ln w="19050">
            <a:solidFill>
              <a:srgbClr val="1F284F"/>
            </a:solidFill>
          </a:ln>
        </p:spPr>
        <p:style>
          <a:lnRef idx="1">
            <a:schemeClr val="accent1"/>
          </a:lnRef>
          <a:fillRef idx="0">
            <a:schemeClr val="accent1"/>
          </a:fillRef>
          <a:effectRef idx="0">
            <a:schemeClr val="accent1"/>
          </a:effectRef>
          <a:fontRef idx="minor">
            <a:schemeClr val="tx1"/>
          </a:fontRef>
        </p:style>
      </p:cxnSp>
      <p:sp>
        <p:nvSpPr>
          <p:cNvPr id="19" name="Title 1">
            <a:extLst>
              <a:ext uri="{FF2B5EF4-FFF2-40B4-BE49-F238E27FC236}">
                <a16:creationId xmlns:a16="http://schemas.microsoft.com/office/drawing/2014/main" id="{C3D5C6B1-3957-40CA-92E0-7E4D0041A122}"/>
              </a:ext>
            </a:extLst>
          </p:cNvPr>
          <p:cNvSpPr txBox="1">
            <a:spLocks/>
          </p:cNvSpPr>
          <p:nvPr/>
        </p:nvSpPr>
        <p:spPr>
          <a:xfrm>
            <a:off x="259403" y="143823"/>
            <a:ext cx="4114800" cy="467229"/>
          </a:xfrm>
          <a:prstGeom prst="rect">
            <a:avLst/>
          </a:prstGeom>
        </p:spPr>
        <p:txBody>
          <a:bodyPr vert="horz" lIns="51435" tIns="25718" rIns="51435" bIns="25718"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2700">
                <a:latin typeface="+mn-lt"/>
              </a:rPr>
              <a:t>Conclusion</a:t>
            </a:r>
          </a:p>
        </p:txBody>
      </p:sp>
      <p:sp>
        <p:nvSpPr>
          <p:cNvPr id="26" name="Rectangle 25">
            <a:extLst>
              <a:ext uri="{FF2B5EF4-FFF2-40B4-BE49-F238E27FC236}">
                <a16:creationId xmlns:a16="http://schemas.microsoft.com/office/drawing/2014/main" id="{EA6A9D16-F472-4AF4-A9C0-D6FFAB989B9E}"/>
              </a:ext>
            </a:extLst>
          </p:cNvPr>
          <p:cNvSpPr/>
          <p:nvPr/>
        </p:nvSpPr>
        <p:spPr>
          <a:xfrm>
            <a:off x="0" y="1040827"/>
            <a:ext cx="1890403" cy="361278"/>
          </a:xfrm>
          <a:prstGeom prst="rect">
            <a:avLst/>
          </a:prstGeom>
          <a:solidFill>
            <a:srgbClr val="0F1A2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GB" sz="2000" b="1">
                <a:solidFill>
                  <a:schemeClr val="bg2">
                    <a:lumMod val="20000"/>
                    <a:lumOff val="80000"/>
                  </a:schemeClr>
                </a:solidFill>
              </a:rPr>
              <a:t>1</a:t>
            </a:r>
          </a:p>
        </p:txBody>
      </p:sp>
      <p:sp>
        <p:nvSpPr>
          <p:cNvPr id="18" name="Rectangle 17">
            <a:extLst>
              <a:ext uri="{FF2B5EF4-FFF2-40B4-BE49-F238E27FC236}">
                <a16:creationId xmlns:a16="http://schemas.microsoft.com/office/drawing/2014/main" id="{90F7E147-6583-4A71-B8AF-79FD19130E9A}"/>
              </a:ext>
            </a:extLst>
          </p:cNvPr>
          <p:cNvSpPr/>
          <p:nvPr/>
        </p:nvSpPr>
        <p:spPr>
          <a:xfrm>
            <a:off x="0" y="2148367"/>
            <a:ext cx="2585111" cy="358551"/>
          </a:xfrm>
          <a:prstGeom prst="rect">
            <a:avLst/>
          </a:prstGeom>
          <a:solidFill>
            <a:srgbClr val="2B4B85">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GB" sz="2000" b="1">
                <a:solidFill>
                  <a:schemeClr val="bg2">
                    <a:lumMod val="20000"/>
                    <a:lumOff val="80000"/>
                  </a:schemeClr>
                </a:solidFill>
              </a:rPr>
              <a:t>3</a:t>
            </a:r>
          </a:p>
        </p:txBody>
      </p:sp>
      <p:sp>
        <p:nvSpPr>
          <p:cNvPr id="21" name="Rectangle 20">
            <a:extLst>
              <a:ext uri="{FF2B5EF4-FFF2-40B4-BE49-F238E27FC236}">
                <a16:creationId xmlns:a16="http://schemas.microsoft.com/office/drawing/2014/main" id="{19350912-007C-443D-A95F-65D57B4B3166}"/>
              </a:ext>
            </a:extLst>
          </p:cNvPr>
          <p:cNvSpPr/>
          <p:nvPr/>
        </p:nvSpPr>
        <p:spPr>
          <a:xfrm>
            <a:off x="2879021" y="2686269"/>
            <a:ext cx="3978975" cy="358550"/>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600" b="1">
                <a:solidFill>
                  <a:schemeClr val="bg2">
                    <a:lumMod val="40000"/>
                    <a:lumOff val="60000"/>
                  </a:schemeClr>
                </a:solidFill>
              </a:rPr>
              <a:t>	Business Solution</a:t>
            </a:r>
          </a:p>
        </p:txBody>
      </p:sp>
      <p:sp>
        <p:nvSpPr>
          <p:cNvPr id="22" name="Rectangle 21">
            <a:extLst>
              <a:ext uri="{FF2B5EF4-FFF2-40B4-BE49-F238E27FC236}">
                <a16:creationId xmlns:a16="http://schemas.microsoft.com/office/drawing/2014/main" id="{6FFC7741-6826-4C22-A8F3-FFA8BB5155F2}"/>
              </a:ext>
            </a:extLst>
          </p:cNvPr>
          <p:cNvSpPr/>
          <p:nvPr/>
        </p:nvSpPr>
        <p:spPr>
          <a:xfrm>
            <a:off x="-2" y="2686267"/>
            <a:ext cx="2879023" cy="358551"/>
          </a:xfrm>
          <a:prstGeom prst="rect">
            <a:avLst/>
          </a:prstGeom>
          <a:solidFill>
            <a:srgbClr val="3862A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GB" sz="2000" b="1">
                <a:solidFill>
                  <a:schemeClr val="bg2">
                    <a:lumMod val="20000"/>
                    <a:lumOff val="80000"/>
                  </a:schemeClr>
                </a:solidFill>
              </a:rPr>
              <a:t>4</a:t>
            </a:r>
          </a:p>
        </p:txBody>
      </p:sp>
      <p:sp>
        <p:nvSpPr>
          <p:cNvPr id="23" name="Rectangle 22">
            <a:extLst>
              <a:ext uri="{FF2B5EF4-FFF2-40B4-BE49-F238E27FC236}">
                <a16:creationId xmlns:a16="http://schemas.microsoft.com/office/drawing/2014/main" id="{BBE44C34-05CF-48B9-92C2-AB557F807475}"/>
              </a:ext>
            </a:extLst>
          </p:cNvPr>
          <p:cNvSpPr/>
          <p:nvPr/>
        </p:nvSpPr>
        <p:spPr>
          <a:xfrm>
            <a:off x="3253095" y="3186826"/>
            <a:ext cx="3604903" cy="358550"/>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600" b="1">
                <a:solidFill>
                  <a:schemeClr val="bg2">
                    <a:lumMod val="40000"/>
                    <a:lumOff val="60000"/>
                  </a:schemeClr>
                </a:solidFill>
              </a:rPr>
              <a:t>	Model Selection</a:t>
            </a:r>
          </a:p>
        </p:txBody>
      </p:sp>
      <p:sp>
        <p:nvSpPr>
          <p:cNvPr id="24" name="Rectangle 23">
            <a:extLst>
              <a:ext uri="{FF2B5EF4-FFF2-40B4-BE49-F238E27FC236}">
                <a16:creationId xmlns:a16="http://schemas.microsoft.com/office/drawing/2014/main" id="{8934B540-F928-4061-95E0-80CA92B81233}"/>
              </a:ext>
            </a:extLst>
          </p:cNvPr>
          <p:cNvSpPr/>
          <p:nvPr/>
        </p:nvSpPr>
        <p:spPr>
          <a:xfrm>
            <a:off x="0" y="3186824"/>
            <a:ext cx="3253095" cy="358551"/>
          </a:xfrm>
          <a:prstGeom prst="rect">
            <a:avLst/>
          </a:prstGeom>
          <a:solidFill>
            <a:srgbClr val="547DC8">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GB" sz="2000" b="1">
                <a:solidFill>
                  <a:schemeClr val="bg2">
                    <a:lumMod val="20000"/>
                    <a:lumOff val="80000"/>
                  </a:schemeClr>
                </a:solidFill>
              </a:rPr>
              <a:t>5</a:t>
            </a:r>
          </a:p>
        </p:txBody>
      </p:sp>
      <p:sp>
        <p:nvSpPr>
          <p:cNvPr id="29" name="Rectangle 28">
            <a:extLst>
              <a:ext uri="{FF2B5EF4-FFF2-40B4-BE49-F238E27FC236}">
                <a16:creationId xmlns:a16="http://schemas.microsoft.com/office/drawing/2014/main" id="{9B0EDBA2-BA98-4A90-9AFD-0BCB6D306EAD}"/>
              </a:ext>
            </a:extLst>
          </p:cNvPr>
          <p:cNvSpPr/>
          <p:nvPr/>
        </p:nvSpPr>
        <p:spPr>
          <a:xfrm>
            <a:off x="3660565" y="3687382"/>
            <a:ext cx="3197431" cy="358550"/>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600" b="1">
                <a:solidFill>
                  <a:schemeClr val="bg2">
                    <a:lumMod val="40000"/>
                    <a:lumOff val="60000"/>
                  </a:schemeClr>
                </a:solidFill>
              </a:rPr>
              <a:t>	Recommendations</a:t>
            </a:r>
          </a:p>
        </p:txBody>
      </p:sp>
      <p:sp>
        <p:nvSpPr>
          <p:cNvPr id="30" name="Rectangle 29">
            <a:extLst>
              <a:ext uri="{FF2B5EF4-FFF2-40B4-BE49-F238E27FC236}">
                <a16:creationId xmlns:a16="http://schemas.microsoft.com/office/drawing/2014/main" id="{07D6F8EB-FB7C-4E89-B544-D4400F3624A8}"/>
              </a:ext>
            </a:extLst>
          </p:cNvPr>
          <p:cNvSpPr/>
          <p:nvPr/>
        </p:nvSpPr>
        <p:spPr>
          <a:xfrm>
            <a:off x="-2" y="3687380"/>
            <a:ext cx="3660567" cy="358551"/>
          </a:xfrm>
          <a:prstGeom prst="rect">
            <a:avLst/>
          </a:prstGeom>
          <a:solidFill>
            <a:srgbClr val="94AEDC">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GB" sz="2000" b="1">
                <a:solidFill>
                  <a:schemeClr val="bg2">
                    <a:lumMod val="20000"/>
                    <a:lumOff val="80000"/>
                  </a:schemeClr>
                </a:solidFill>
              </a:rPr>
              <a:t>6</a:t>
            </a:r>
          </a:p>
        </p:txBody>
      </p:sp>
      <p:sp>
        <p:nvSpPr>
          <p:cNvPr id="27" name="Rectangle 26">
            <a:extLst>
              <a:ext uri="{FF2B5EF4-FFF2-40B4-BE49-F238E27FC236}">
                <a16:creationId xmlns:a16="http://schemas.microsoft.com/office/drawing/2014/main" id="{B5E95D7D-7F7B-47BE-B346-D6BAF31A72EB}"/>
              </a:ext>
            </a:extLst>
          </p:cNvPr>
          <p:cNvSpPr/>
          <p:nvPr/>
        </p:nvSpPr>
        <p:spPr>
          <a:xfrm>
            <a:off x="2257795" y="1596826"/>
            <a:ext cx="4600203" cy="365699"/>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600" b="1">
                <a:solidFill>
                  <a:schemeClr val="bg2">
                    <a:lumMod val="40000"/>
                    <a:lumOff val="60000"/>
                  </a:schemeClr>
                </a:solidFill>
              </a:rPr>
              <a:t>	Exploratory Data Analysis</a:t>
            </a:r>
          </a:p>
        </p:txBody>
      </p:sp>
      <p:sp>
        <p:nvSpPr>
          <p:cNvPr id="28" name="Rectangle 27">
            <a:extLst>
              <a:ext uri="{FF2B5EF4-FFF2-40B4-BE49-F238E27FC236}">
                <a16:creationId xmlns:a16="http://schemas.microsoft.com/office/drawing/2014/main" id="{1B47642D-B42E-46BA-9E5F-761FCAE8848A}"/>
              </a:ext>
            </a:extLst>
          </p:cNvPr>
          <p:cNvSpPr/>
          <p:nvPr/>
        </p:nvSpPr>
        <p:spPr>
          <a:xfrm>
            <a:off x="0" y="1596826"/>
            <a:ext cx="2257798" cy="358549"/>
          </a:xfrm>
          <a:prstGeom prst="rect">
            <a:avLst/>
          </a:prstGeom>
          <a:solidFill>
            <a:srgbClr val="002368">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GB" sz="2000" b="1">
                <a:solidFill>
                  <a:schemeClr val="bg2">
                    <a:lumMod val="20000"/>
                    <a:lumOff val="80000"/>
                  </a:schemeClr>
                </a:solidFill>
              </a:rPr>
              <a:t>2</a:t>
            </a:r>
          </a:p>
        </p:txBody>
      </p:sp>
      <p:sp>
        <p:nvSpPr>
          <p:cNvPr id="20" name="Rectangle 19">
            <a:extLst>
              <a:ext uri="{FF2B5EF4-FFF2-40B4-BE49-F238E27FC236}">
                <a16:creationId xmlns:a16="http://schemas.microsoft.com/office/drawing/2014/main" id="{CF71D7E4-D8F1-4BCD-A43C-875F8461078A}"/>
              </a:ext>
            </a:extLst>
          </p:cNvPr>
          <p:cNvSpPr/>
          <p:nvPr/>
        </p:nvSpPr>
        <p:spPr>
          <a:xfrm>
            <a:off x="4032173" y="4225284"/>
            <a:ext cx="2825827" cy="35855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575" b="1">
                <a:solidFill>
                  <a:schemeClr val="tx1"/>
                </a:solidFill>
              </a:rPr>
              <a:t>	</a:t>
            </a:r>
            <a:r>
              <a:rPr lang="en-GB" sz="1600" b="1">
                <a:solidFill>
                  <a:schemeClr val="tx1"/>
                </a:solidFill>
              </a:rPr>
              <a:t>Conclusion</a:t>
            </a:r>
            <a:endParaRPr lang="en-GB" sz="788" b="1">
              <a:solidFill>
                <a:schemeClr val="tx1"/>
              </a:solidFill>
            </a:endParaRPr>
          </a:p>
        </p:txBody>
      </p:sp>
      <p:sp>
        <p:nvSpPr>
          <p:cNvPr id="25" name="Rectangle 24">
            <a:extLst>
              <a:ext uri="{FF2B5EF4-FFF2-40B4-BE49-F238E27FC236}">
                <a16:creationId xmlns:a16="http://schemas.microsoft.com/office/drawing/2014/main" id="{32AC3C89-5E69-4D5B-BBDE-A6AD48D81A77}"/>
              </a:ext>
            </a:extLst>
          </p:cNvPr>
          <p:cNvSpPr/>
          <p:nvPr/>
        </p:nvSpPr>
        <p:spPr>
          <a:xfrm>
            <a:off x="-2" y="4225282"/>
            <a:ext cx="4032175" cy="358551"/>
          </a:xfrm>
          <a:prstGeom prst="rect">
            <a:avLst/>
          </a:prstGeom>
          <a:solidFill>
            <a:srgbClr val="94AEDC">
              <a:tint val="66000"/>
              <a:satMod val="1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GB" sz="2000" b="1"/>
              <a:t>7</a:t>
            </a:r>
          </a:p>
        </p:txBody>
      </p:sp>
    </p:spTree>
    <p:extLst>
      <p:ext uri="{BB962C8B-B14F-4D97-AF65-F5344CB8AC3E}">
        <p14:creationId xmlns:p14="http://schemas.microsoft.com/office/powerpoint/2010/main" val="115259668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21CC2E-EDC3-4A4F-BEF5-6A109BBD9702}"/>
              </a:ext>
            </a:extLst>
          </p:cNvPr>
          <p:cNvSpPr txBox="1">
            <a:spLocks/>
          </p:cNvSpPr>
          <p:nvPr/>
        </p:nvSpPr>
        <p:spPr>
          <a:xfrm>
            <a:off x="2233661" y="2039027"/>
            <a:ext cx="4306920" cy="1063924"/>
          </a:xfrm>
          <a:prstGeom prst="rect">
            <a:avLst/>
          </a:prstGeom>
          <a:solidFill>
            <a:srgbClr val="EEEEEE"/>
          </a:solid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just" fontAlgn="base"/>
            <a:r>
              <a:rPr lang="en-US" sz="1200">
                <a:solidFill>
                  <a:schemeClr val="tx1"/>
                </a:solidFill>
                <a:latin typeface="Calibri" panose="020F0502020204030204" pitchFamily="34" charset="0"/>
                <a:cs typeface="Calibri" panose="020F0502020204030204" pitchFamily="34" charset="0"/>
              </a:rPr>
              <a:t>Anonymized features without business weightage</a:t>
            </a:r>
          </a:p>
          <a:p>
            <a:pPr marL="171450" indent="-171450" algn="just" fontAlgn="base">
              <a:buSzPct val="150000"/>
              <a:buFont typeface="Arial" panose="020B0604020202020204" pitchFamily="34" charset="0"/>
              <a:buChar char="•"/>
            </a:pPr>
            <a:r>
              <a:rPr lang="en-US" sz="1200">
                <a:solidFill>
                  <a:schemeClr val="tx1"/>
                </a:solidFill>
                <a:latin typeface="Calibri" panose="020F0502020204030204" pitchFamily="34" charset="0"/>
                <a:cs typeface="Calibri" panose="020F0502020204030204" pitchFamily="34" charset="0"/>
                <a:sym typeface="Wingdings" panose="05000000000000000000" pitchFamily="2" charset="2"/>
              </a:rPr>
              <a:t>D</a:t>
            </a:r>
            <a:r>
              <a:rPr lang="en-US" sz="1200">
                <a:solidFill>
                  <a:schemeClr val="tx1"/>
                </a:solidFill>
                <a:latin typeface="Calibri" panose="020F0502020204030204" pitchFamily="34" charset="0"/>
                <a:cs typeface="Calibri" panose="020F0502020204030204" pitchFamily="34" charset="0"/>
              </a:rPr>
              <a:t>ifficult to do feature engineering or assign different weightage to more important features</a:t>
            </a:r>
          </a:p>
          <a:p>
            <a:pPr marL="171450" lvl="1" indent="-171450" algn="just" fontAlgn="base">
              <a:buSzPct val="153000"/>
              <a:buFont typeface="Arial" panose="020B0604020202020204" pitchFamily="34" charset="0"/>
              <a:buChar char="•"/>
            </a:pPr>
            <a:r>
              <a:rPr lang="en-US" sz="1200">
                <a:solidFill>
                  <a:schemeClr val="tx1"/>
                </a:solidFill>
                <a:latin typeface="Calibri" panose="020F0502020204030204" pitchFamily="34" charset="0"/>
                <a:cs typeface="Calibri" panose="020F0502020204030204" pitchFamily="34" charset="0"/>
              </a:rPr>
              <a:t>Data Imputation would be improved with feature understanding</a:t>
            </a:r>
          </a:p>
          <a:p>
            <a:pPr lvl="2" fontAlgn="base"/>
            <a:endParaRPr lang="en-US" sz="1200">
              <a:solidFill>
                <a:schemeClr val="tx1"/>
              </a:solidFill>
              <a:latin typeface="Calibri" panose="020F0502020204030204" pitchFamily="34" charset="0"/>
              <a:cs typeface="Calibri" panose="020F0502020204030204" pitchFamily="34" charset="0"/>
            </a:endParaRPr>
          </a:p>
          <a:p>
            <a:pPr fontAlgn="base"/>
            <a:endParaRPr lang="en-US" sz="1200">
              <a:solidFill>
                <a:schemeClr val="tx1"/>
              </a:solidFill>
              <a:latin typeface="Calibri" panose="020F0502020204030204" pitchFamily="34" charset="0"/>
              <a:cs typeface="Calibri" panose="020F0502020204030204" pitchFamily="34" charset="0"/>
            </a:endParaRPr>
          </a:p>
        </p:txBody>
      </p:sp>
      <p:sp>
        <p:nvSpPr>
          <p:cNvPr id="3" name="Title 1">
            <a:extLst>
              <a:ext uri="{FF2B5EF4-FFF2-40B4-BE49-F238E27FC236}">
                <a16:creationId xmlns:a16="http://schemas.microsoft.com/office/drawing/2014/main" id="{07D2EB00-7E53-1247-97B8-538256D7C8F9}"/>
              </a:ext>
            </a:extLst>
          </p:cNvPr>
          <p:cNvSpPr txBox="1">
            <a:spLocks/>
          </p:cNvSpPr>
          <p:nvPr/>
        </p:nvSpPr>
        <p:spPr>
          <a:xfrm>
            <a:off x="2233661" y="919508"/>
            <a:ext cx="4306921" cy="854593"/>
          </a:xfrm>
          <a:prstGeom prst="rect">
            <a:avLst/>
          </a:prstGeom>
          <a:solidFill>
            <a:srgbClr val="EEEEEE"/>
          </a:solid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marL="171450" indent="-171450" fontAlgn="base">
              <a:buSzPct val="150000"/>
              <a:buFont typeface="Arial" panose="020B0604020202020204" pitchFamily="34" charset="0"/>
              <a:buChar char="•"/>
            </a:pPr>
            <a:r>
              <a:rPr lang="en-US" sz="1200">
                <a:solidFill>
                  <a:schemeClr val="tx1"/>
                </a:solidFill>
                <a:latin typeface="Calibri" panose="020F0502020204030204" pitchFamily="34" charset="0"/>
                <a:cs typeface="Calibri" panose="020F0502020204030204" pitchFamily="34" charset="0"/>
              </a:rPr>
              <a:t> If we had a time dimension in the data (Day/month/year </a:t>
            </a:r>
            <a:r>
              <a:rPr lang="en-US" sz="1200" err="1">
                <a:solidFill>
                  <a:schemeClr val="tx1"/>
                </a:solidFill>
                <a:latin typeface="Calibri" panose="020F0502020204030204" pitchFamily="34" charset="0"/>
                <a:cs typeface="Calibri" panose="020F0502020204030204" pitchFamily="34" charset="0"/>
              </a:rPr>
              <a:t>etc</a:t>
            </a:r>
            <a:r>
              <a:rPr lang="en-US" sz="1200">
                <a:solidFill>
                  <a:schemeClr val="tx1"/>
                </a:solidFill>
                <a:latin typeface="Calibri" panose="020F0502020204030204" pitchFamily="34" charset="0"/>
                <a:cs typeface="Calibri" panose="020F0502020204030204" pitchFamily="34" charset="0"/>
              </a:rPr>
              <a:t>) then we could have identified more patterns in terms of when fraudulent transactions occur.</a:t>
            </a:r>
          </a:p>
        </p:txBody>
      </p:sp>
      <p:sp>
        <p:nvSpPr>
          <p:cNvPr id="4" name="Rectangle 3">
            <a:extLst>
              <a:ext uri="{FF2B5EF4-FFF2-40B4-BE49-F238E27FC236}">
                <a16:creationId xmlns:a16="http://schemas.microsoft.com/office/drawing/2014/main" id="{F9506174-CA07-F34A-8B93-92F81FB0FE5C}"/>
              </a:ext>
            </a:extLst>
          </p:cNvPr>
          <p:cNvSpPr/>
          <p:nvPr/>
        </p:nvSpPr>
        <p:spPr>
          <a:xfrm>
            <a:off x="259402" y="917031"/>
            <a:ext cx="1974259" cy="869788"/>
          </a:xfrm>
          <a:prstGeom prst="rect">
            <a:avLst/>
          </a:prstGeom>
          <a:solidFill>
            <a:srgbClr val="748D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600">
                <a:solidFill>
                  <a:schemeClr val="bg1"/>
                </a:solidFill>
                <a:latin typeface="Calibri" panose="020F0502020204030204" pitchFamily="34" charset="0"/>
                <a:cs typeface="Calibri" panose="020F0502020204030204" pitchFamily="34" charset="0"/>
              </a:rPr>
              <a:t>Time Dimensionality </a:t>
            </a:r>
          </a:p>
        </p:txBody>
      </p:sp>
      <p:sp>
        <p:nvSpPr>
          <p:cNvPr id="5" name="Rectangle 4">
            <a:extLst>
              <a:ext uri="{FF2B5EF4-FFF2-40B4-BE49-F238E27FC236}">
                <a16:creationId xmlns:a16="http://schemas.microsoft.com/office/drawing/2014/main" id="{92D4A525-378E-3D4A-8578-90BD4DAA7586}"/>
              </a:ext>
            </a:extLst>
          </p:cNvPr>
          <p:cNvSpPr/>
          <p:nvPr/>
        </p:nvSpPr>
        <p:spPr>
          <a:xfrm>
            <a:off x="232963" y="3367877"/>
            <a:ext cx="2027135" cy="973922"/>
          </a:xfrm>
          <a:prstGeom prst="rect">
            <a:avLst/>
          </a:prstGeom>
          <a:solidFill>
            <a:srgbClr val="748D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600">
                <a:solidFill>
                  <a:schemeClr val="bg1"/>
                </a:solidFill>
                <a:latin typeface="Calibri" panose="020F0502020204030204" pitchFamily="34" charset="0"/>
                <a:cs typeface="Calibri" panose="020F0502020204030204" pitchFamily="34" charset="0"/>
              </a:rPr>
              <a:t>Fraud Categories and Type</a:t>
            </a:r>
          </a:p>
        </p:txBody>
      </p:sp>
      <p:sp>
        <p:nvSpPr>
          <p:cNvPr id="6" name="Rectangle 5">
            <a:extLst>
              <a:ext uri="{FF2B5EF4-FFF2-40B4-BE49-F238E27FC236}">
                <a16:creationId xmlns:a16="http://schemas.microsoft.com/office/drawing/2014/main" id="{40EE73D1-83A1-C142-8846-8E6EC59226F1}"/>
              </a:ext>
            </a:extLst>
          </p:cNvPr>
          <p:cNvSpPr/>
          <p:nvPr/>
        </p:nvSpPr>
        <p:spPr>
          <a:xfrm>
            <a:off x="259402" y="2041459"/>
            <a:ext cx="1974259" cy="1061491"/>
          </a:xfrm>
          <a:prstGeom prst="rect">
            <a:avLst/>
          </a:prstGeom>
          <a:solidFill>
            <a:srgbClr val="748D99"/>
          </a:solidFill>
          <a:ln>
            <a:solidFill>
              <a:srgbClr val="748D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600">
                <a:latin typeface="Calibri" panose="020F0502020204030204" pitchFamily="34" charset="0"/>
                <a:cs typeface="Calibri" panose="020F0502020204030204" pitchFamily="34" charset="0"/>
              </a:rPr>
              <a:t>Business Domain Knowledge</a:t>
            </a:r>
          </a:p>
        </p:txBody>
      </p:sp>
      <p:cxnSp>
        <p:nvCxnSpPr>
          <p:cNvPr id="7" name="Straight Connector 6">
            <a:extLst>
              <a:ext uri="{FF2B5EF4-FFF2-40B4-BE49-F238E27FC236}">
                <a16:creationId xmlns:a16="http://schemas.microsoft.com/office/drawing/2014/main" id="{03F27979-16A8-E24D-864E-C286F4C8F5DD}"/>
              </a:ext>
            </a:extLst>
          </p:cNvPr>
          <p:cNvCxnSpPr>
            <a:cxnSpLocks/>
          </p:cNvCxnSpPr>
          <p:nvPr/>
        </p:nvCxnSpPr>
        <p:spPr>
          <a:xfrm>
            <a:off x="296616" y="611052"/>
            <a:ext cx="6264767" cy="0"/>
          </a:xfrm>
          <a:prstGeom prst="line">
            <a:avLst/>
          </a:prstGeom>
          <a:ln w="57150">
            <a:solidFill>
              <a:srgbClr val="1F284F"/>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3147D40B-2335-0248-9752-68F5EB620250}"/>
              </a:ext>
            </a:extLst>
          </p:cNvPr>
          <p:cNvCxnSpPr>
            <a:cxnSpLocks/>
          </p:cNvCxnSpPr>
          <p:nvPr/>
        </p:nvCxnSpPr>
        <p:spPr>
          <a:xfrm>
            <a:off x="296616" y="717377"/>
            <a:ext cx="6264767" cy="0"/>
          </a:xfrm>
          <a:prstGeom prst="line">
            <a:avLst/>
          </a:prstGeom>
          <a:ln w="19050">
            <a:solidFill>
              <a:srgbClr val="1F284F"/>
            </a:solidFill>
          </a:ln>
        </p:spPr>
        <p:style>
          <a:lnRef idx="1">
            <a:schemeClr val="accent1"/>
          </a:lnRef>
          <a:fillRef idx="0">
            <a:schemeClr val="accent1"/>
          </a:fillRef>
          <a:effectRef idx="0">
            <a:schemeClr val="accent1"/>
          </a:effectRef>
          <a:fontRef idx="minor">
            <a:schemeClr val="tx1"/>
          </a:fontRef>
        </p:style>
      </p:cxnSp>
      <p:sp>
        <p:nvSpPr>
          <p:cNvPr id="9" name="Title 1">
            <a:extLst>
              <a:ext uri="{FF2B5EF4-FFF2-40B4-BE49-F238E27FC236}">
                <a16:creationId xmlns:a16="http://schemas.microsoft.com/office/drawing/2014/main" id="{28403C01-719F-914E-9B7E-823F5AF747E9}"/>
              </a:ext>
            </a:extLst>
          </p:cNvPr>
          <p:cNvSpPr txBox="1">
            <a:spLocks/>
          </p:cNvSpPr>
          <p:nvPr/>
        </p:nvSpPr>
        <p:spPr>
          <a:xfrm>
            <a:off x="259402" y="143823"/>
            <a:ext cx="6300883" cy="467229"/>
          </a:xfrm>
          <a:prstGeom prst="rect">
            <a:avLst/>
          </a:prstGeom>
        </p:spPr>
        <p:txBody>
          <a:bodyPr vert="horz" lIns="51435" tIns="25718" rIns="51435" bIns="25718"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2700">
                <a:latin typeface="+mn-lt"/>
              </a:rPr>
              <a:t>Limitations and Constraints</a:t>
            </a:r>
          </a:p>
        </p:txBody>
      </p:sp>
      <p:sp>
        <p:nvSpPr>
          <p:cNvPr id="10" name="Title 1">
            <a:extLst>
              <a:ext uri="{FF2B5EF4-FFF2-40B4-BE49-F238E27FC236}">
                <a16:creationId xmlns:a16="http://schemas.microsoft.com/office/drawing/2014/main" id="{81EC688D-A336-C345-9790-626C042E31D3}"/>
              </a:ext>
            </a:extLst>
          </p:cNvPr>
          <p:cNvSpPr txBox="1">
            <a:spLocks/>
          </p:cNvSpPr>
          <p:nvPr/>
        </p:nvSpPr>
        <p:spPr>
          <a:xfrm>
            <a:off x="2260098" y="3367878"/>
            <a:ext cx="4306919" cy="973921"/>
          </a:xfrm>
          <a:prstGeom prst="rect">
            <a:avLst/>
          </a:prstGeom>
          <a:solidFill>
            <a:srgbClr val="EEEEEE"/>
          </a:solid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marL="171450" indent="-171450" algn="just" fontAlgn="base">
              <a:buSzPct val="150000"/>
              <a:buFont typeface="Arial" panose="020B0604020202020204" pitchFamily="34" charset="0"/>
              <a:buChar char="•"/>
            </a:pPr>
            <a:r>
              <a:rPr lang="en-US" sz="1200">
                <a:solidFill>
                  <a:schemeClr val="tx1"/>
                </a:solidFill>
                <a:latin typeface="Calibri" panose="020F0502020204030204" pitchFamily="34" charset="0"/>
                <a:cs typeface="Calibri" panose="020F0502020204030204" pitchFamily="34" charset="0"/>
              </a:rPr>
              <a:t>If we had categories of transactions then we could have identified further patterns </a:t>
            </a:r>
            <a:r>
              <a:rPr lang="en-US" sz="1200">
                <a:solidFill>
                  <a:schemeClr val="tx1"/>
                </a:solidFill>
                <a:latin typeface="Calibri" panose="020F0502020204030204" pitchFamily="34" charset="0"/>
                <a:cs typeface="Calibri" panose="020F0502020204030204" pitchFamily="34" charset="0"/>
                <a:sym typeface="Wingdings" panose="05000000000000000000" pitchFamily="2" charset="2"/>
              </a:rPr>
              <a:t> </a:t>
            </a:r>
            <a:r>
              <a:rPr lang="en-US" sz="1200">
                <a:solidFill>
                  <a:schemeClr val="tx1"/>
                </a:solidFill>
                <a:latin typeface="Calibri" panose="020F0502020204030204" pitchFamily="34" charset="0"/>
                <a:cs typeface="Calibri" panose="020F0502020204030204" pitchFamily="34" charset="0"/>
              </a:rPr>
              <a:t>model will not be able to detect a new fraud type if it occurs unless the model is re-trained</a:t>
            </a:r>
          </a:p>
        </p:txBody>
      </p:sp>
    </p:spTree>
    <p:extLst>
      <p:ext uri="{BB962C8B-B14F-4D97-AF65-F5344CB8AC3E}">
        <p14:creationId xmlns:p14="http://schemas.microsoft.com/office/powerpoint/2010/main" val="22263250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34E9503-EDC3-46C8-BE3F-FA1E6FFF8239}"/>
              </a:ext>
            </a:extLst>
          </p:cNvPr>
          <p:cNvSpPr/>
          <p:nvPr/>
        </p:nvSpPr>
        <p:spPr>
          <a:xfrm>
            <a:off x="1890404" y="1043556"/>
            <a:ext cx="4967597" cy="358550"/>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600" b="1">
                <a:solidFill>
                  <a:schemeClr val="bg2">
                    <a:lumMod val="40000"/>
                    <a:lumOff val="60000"/>
                  </a:schemeClr>
                </a:solidFill>
                <a:latin typeface="Century Gothic" panose="020B0502020202020204" pitchFamily="34" charset="0"/>
              </a:rPr>
              <a:t>	Introduction</a:t>
            </a:r>
          </a:p>
        </p:txBody>
      </p:sp>
      <p:sp>
        <p:nvSpPr>
          <p:cNvPr id="13" name="Rectangle 12">
            <a:extLst>
              <a:ext uri="{FF2B5EF4-FFF2-40B4-BE49-F238E27FC236}">
                <a16:creationId xmlns:a16="http://schemas.microsoft.com/office/drawing/2014/main" id="{EFABBF03-E2C5-4BB0-94DE-61A122BB68AF}"/>
              </a:ext>
            </a:extLst>
          </p:cNvPr>
          <p:cNvSpPr/>
          <p:nvPr/>
        </p:nvSpPr>
        <p:spPr>
          <a:xfrm>
            <a:off x="2585109" y="2148369"/>
            <a:ext cx="4272889" cy="358550"/>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600" b="1">
                <a:solidFill>
                  <a:schemeClr val="bg2">
                    <a:lumMod val="40000"/>
                    <a:lumOff val="60000"/>
                  </a:schemeClr>
                </a:solidFill>
                <a:latin typeface="Century Gothic" panose="020B0502020202020204" pitchFamily="34" charset="0"/>
              </a:rPr>
              <a:t>	Data Pre-Processing</a:t>
            </a:r>
          </a:p>
        </p:txBody>
      </p:sp>
      <p:cxnSp>
        <p:nvCxnSpPr>
          <p:cNvPr id="16" name="Straight Connector 15">
            <a:extLst>
              <a:ext uri="{FF2B5EF4-FFF2-40B4-BE49-F238E27FC236}">
                <a16:creationId xmlns:a16="http://schemas.microsoft.com/office/drawing/2014/main" id="{9AA63EF4-FAFC-44B2-9F0C-5776FBC9053B}"/>
              </a:ext>
            </a:extLst>
          </p:cNvPr>
          <p:cNvCxnSpPr>
            <a:cxnSpLocks/>
          </p:cNvCxnSpPr>
          <p:nvPr/>
        </p:nvCxnSpPr>
        <p:spPr>
          <a:xfrm>
            <a:off x="296616" y="611052"/>
            <a:ext cx="6264767" cy="0"/>
          </a:xfrm>
          <a:prstGeom prst="line">
            <a:avLst/>
          </a:prstGeom>
          <a:ln w="57150">
            <a:solidFill>
              <a:srgbClr val="1F284F"/>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1C0F2800-AABE-442A-861F-822210C54AC1}"/>
              </a:ext>
            </a:extLst>
          </p:cNvPr>
          <p:cNvCxnSpPr>
            <a:cxnSpLocks/>
          </p:cNvCxnSpPr>
          <p:nvPr/>
        </p:nvCxnSpPr>
        <p:spPr>
          <a:xfrm>
            <a:off x="296616" y="717377"/>
            <a:ext cx="6264767" cy="0"/>
          </a:xfrm>
          <a:prstGeom prst="line">
            <a:avLst/>
          </a:prstGeom>
          <a:ln w="19050">
            <a:solidFill>
              <a:srgbClr val="1F284F"/>
            </a:solidFill>
          </a:ln>
        </p:spPr>
        <p:style>
          <a:lnRef idx="1">
            <a:schemeClr val="accent1"/>
          </a:lnRef>
          <a:fillRef idx="0">
            <a:schemeClr val="accent1"/>
          </a:fillRef>
          <a:effectRef idx="0">
            <a:schemeClr val="accent1"/>
          </a:effectRef>
          <a:fontRef idx="minor">
            <a:schemeClr val="tx1"/>
          </a:fontRef>
        </p:style>
      </p:cxnSp>
      <p:sp>
        <p:nvSpPr>
          <p:cNvPr id="19" name="Title 1">
            <a:extLst>
              <a:ext uri="{FF2B5EF4-FFF2-40B4-BE49-F238E27FC236}">
                <a16:creationId xmlns:a16="http://schemas.microsoft.com/office/drawing/2014/main" id="{C3D5C6B1-3957-40CA-92E0-7E4D0041A122}"/>
              </a:ext>
            </a:extLst>
          </p:cNvPr>
          <p:cNvSpPr txBox="1">
            <a:spLocks/>
          </p:cNvSpPr>
          <p:nvPr/>
        </p:nvSpPr>
        <p:spPr>
          <a:xfrm>
            <a:off x="259403" y="143823"/>
            <a:ext cx="4114800" cy="467229"/>
          </a:xfrm>
          <a:prstGeom prst="rect">
            <a:avLst/>
          </a:prstGeom>
        </p:spPr>
        <p:txBody>
          <a:bodyPr vert="horz" lIns="51435" tIns="25718" rIns="51435" bIns="25718"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2700">
                <a:latin typeface="Calibri" panose="020F0502020204030204" pitchFamily="34" charset="0"/>
                <a:cs typeface="Calibri" panose="020F0502020204030204" pitchFamily="34" charset="0"/>
              </a:rPr>
              <a:t>Exploratory Data Analysis</a:t>
            </a:r>
          </a:p>
        </p:txBody>
      </p:sp>
      <p:sp>
        <p:nvSpPr>
          <p:cNvPr id="26" name="Rectangle 25">
            <a:extLst>
              <a:ext uri="{FF2B5EF4-FFF2-40B4-BE49-F238E27FC236}">
                <a16:creationId xmlns:a16="http://schemas.microsoft.com/office/drawing/2014/main" id="{EA6A9D16-F472-4AF4-A9C0-D6FFAB989B9E}"/>
              </a:ext>
            </a:extLst>
          </p:cNvPr>
          <p:cNvSpPr/>
          <p:nvPr/>
        </p:nvSpPr>
        <p:spPr>
          <a:xfrm>
            <a:off x="0" y="1040827"/>
            <a:ext cx="1890403" cy="361278"/>
          </a:xfrm>
          <a:prstGeom prst="rect">
            <a:avLst/>
          </a:prstGeom>
          <a:solidFill>
            <a:srgbClr val="0F1A2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GB" sz="2000" b="1">
                <a:solidFill>
                  <a:schemeClr val="bg2">
                    <a:lumMod val="20000"/>
                    <a:lumOff val="80000"/>
                  </a:schemeClr>
                </a:solidFill>
                <a:latin typeface="Century Gothic" panose="020B0502020202020204" pitchFamily="34" charset="0"/>
              </a:rPr>
              <a:t>1</a:t>
            </a:r>
          </a:p>
        </p:txBody>
      </p:sp>
      <p:sp>
        <p:nvSpPr>
          <p:cNvPr id="18" name="Rectangle 17">
            <a:extLst>
              <a:ext uri="{FF2B5EF4-FFF2-40B4-BE49-F238E27FC236}">
                <a16:creationId xmlns:a16="http://schemas.microsoft.com/office/drawing/2014/main" id="{90F7E147-6583-4A71-B8AF-79FD19130E9A}"/>
              </a:ext>
            </a:extLst>
          </p:cNvPr>
          <p:cNvSpPr/>
          <p:nvPr/>
        </p:nvSpPr>
        <p:spPr>
          <a:xfrm>
            <a:off x="0" y="2148367"/>
            <a:ext cx="2585111" cy="358551"/>
          </a:xfrm>
          <a:prstGeom prst="rect">
            <a:avLst/>
          </a:prstGeom>
          <a:solidFill>
            <a:srgbClr val="2B4B85">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GB" sz="2000" b="1">
                <a:solidFill>
                  <a:schemeClr val="bg2">
                    <a:lumMod val="20000"/>
                    <a:lumOff val="80000"/>
                  </a:schemeClr>
                </a:solidFill>
                <a:latin typeface="Century Gothic" panose="020B0502020202020204" pitchFamily="34" charset="0"/>
              </a:rPr>
              <a:t>3</a:t>
            </a:r>
          </a:p>
        </p:txBody>
      </p:sp>
      <p:sp>
        <p:nvSpPr>
          <p:cNvPr id="21" name="Rectangle 20">
            <a:extLst>
              <a:ext uri="{FF2B5EF4-FFF2-40B4-BE49-F238E27FC236}">
                <a16:creationId xmlns:a16="http://schemas.microsoft.com/office/drawing/2014/main" id="{19350912-007C-443D-A95F-65D57B4B3166}"/>
              </a:ext>
            </a:extLst>
          </p:cNvPr>
          <p:cNvSpPr/>
          <p:nvPr/>
        </p:nvSpPr>
        <p:spPr>
          <a:xfrm>
            <a:off x="2879021" y="2686269"/>
            <a:ext cx="3978975" cy="358550"/>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600" b="1">
                <a:solidFill>
                  <a:schemeClr val="bg2">
                    <a:lumMod val="40000"/>
                    <a:lumOff val="60000"/>
                  </a:schemeClr>
                </a:solidFill>
                <a:latin typeface="Century Gothic" panose="020B0502020202020204" pitchFamily="34" charset="0"/>
              </a:rPr>
              <a:t>	Business Solution</a:t>
            </a:r>
          </a:p>
        </p:txBody>
      </p:sp>
      <p:sp>
        <p:nvSpPr>
          <p:cNvPr id="22" name="Rectangle 21">
            <a:extLst>
              <a:ext uri="{FF2B5EF4-FFF2-40B4-BE49-F238E27FC236}">
                <a16:creationId xmlns:a16="http://schemas.microsoft.com/office/drawing/2014/main" id="{6FFC7741-6826-4C22-A8F3-FFA8BB5155F2}"/>
              </a:ext>
            </a:extLst>
          </p:cNvPr>
          <p:cNvSpPr/>
          <p:nvPr/>
        </p:nvSpPr>
        <p:spPr>
          <a:xfrm>
            <a:off x="-2" y="2686267"/>
            <a:ext cx="2879023" cy="358551"/>
          </a:xfrm>
          <a:prstGeom prst="rect">
            <a:avLst/>
          </a:prstGeom>
          <a:solidFill>
            <a:srgbClr val="3862A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GB" sz="2000" b="1">
                <a:solidFill>
                  <a:schemeClr val="bg2">
                    <a:lumMod val="20000"/>
                    <a:lumOff val="80000"/>
                  </a:schemeClr>
                </a:solidFill>
                <a:latin typeface="Century Gothic" panose="020B0502020202020204" pitchFamily="34" charset="0"/>
              </a:rPr>
              <a:t>4</a:t>
            </a:r>
          </a:p>
        </p:txBody>
      </p:sp>
      <p:sp>
        <p:nvSpPr>
          <p:cNvPr id="23" name="Rectangle 22">
            <a:extLst>
              <a:ext uri="{FF2B5EF4-FFF2-40B4-BE49-F238E27FC236}">
                <a16:creationId xmlns:a16="http://schemas.microsoft.com/office/drawing/2014/main" id="{BBE44C34-05CF-48B9-92C2-AB557F807475}"/>
              </a:ext>
            </a:extLst>
          </p:cNvPr>
          <p:cNvSpPr/>
          <p:nvPr/>
        </p:nvSpPr>
        <p:spPr>
          <a:xfrm>
            <a:off x="3253095" y="3186826"/>
            <a:ext cx="3604903" cy="358550"/>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600" b="1">
                <a:solidFill>
                  <a:schemeClr val="bg2">
                    <a:lumMod val="40000"/>
                    <a:lumOff val="60000"/>
                  </a:schemeClr>
                </a:solidFill>
                <a:latin typeface="Century Gothic" panose="020B0502020202020204" pitchFamily="34" charset="0"/>
              </a:rPr>
              <a:t>	Model Selection</a:t>
            </a:r>
          </a:p>
        </p:txBody>
      </p:sp>
      <p:sp>
        <p:nvSpPr>
          <p:cNvPr id="24" name="Rectangle 23">
            <a:extLst>
              <a:ext uri="{FF2B5EF4-FFF2-40B4-BE49-F238E27FC236}">
                <a16:creationId xmlns:a16="http://schemas.microsoft.com/office/drawing/2014/main" id="{8934B540-F928-4061-95E0-80CA92B81233}"/>
              </a:ext>
            </a:extLst>
          </p:cNvPr>
          <p:cNvSpPr/>
          <p:nvPr/>
        </p:nvSpPr>
        <p:spPr>
          <a:xfrm>
            <a:off x="0" y="3186824"/>
            <a:ext cx="3253095" cy="358551"/>
          </a:xfrm>
          <a:prstGeom prst="rect">
            <a:avLst/>
          </a:prstGeom>
          <a:solidFill>
            <a:srgbClr val="547DC8">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GB" sz="2000" b="1">
                <a:solidFill>
                  <a:schemeClr val="bg2">
                    <a:lumMod val="20000"/>
                    <a:lumOff val="80000"/>
                  </a:schemeClr>
                </a:solidFill>
                <a:latin typeface="Century Gothic" panose="020B0502020202020204" pitchFamily="34" charset="0"/>
              </a:rPr>
              <a:t>5</a:t>
            </a:r>
          </a:p>
        </p:txBody>
      </p:sp>
      <p:sp>
        <p:nvSpPr>
          <p:cNvPr id="29" name="Rectangle 28">
            <a:extLst>
              <a:ext uri="{FF2B5EF4-FFF2-40B4-BE49-F238E27FC236}">
                <a16:creationId xmlns:a16="http://schemas.microsoft.com/office/drawing/2014/main" id="{9B0EDBA2-BA98-4A90-9AFD-0BCB6D306EAD}"/>
              </a:ext>
            </a:extLst>
          </p:cNvPr>
          <p:cNvSpPr/>
          <p:nvPr/>
        </p:nvSpPr>
        <p:spPr>
          <a:xfrm>
            <a:off x="3660565" y="3687382"/>
            <a:ext cx="3197431" cy="358550"/>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600" b="1">
                <a:solidFill>
                  <a:schemeClr val="bg2">
                    <a:lumMod val="40000"/>
                    <a:lumOff val="60000"/>
                  </a:schemeClr>
                </a:solidFill>
                <a:latin typeface="Century Gothic" panose="020B0502020202020204" pitchFamily="34" charset="0"/>
              </a:rPr>
              <a:t>	Recommendations</a:t>
            </a:r>
          </a:p>
        </p:txBody>
      </p:sp>
      <p:sp>
        <p:nvSpPr>
          <p:cNvPr id="30" name="Rectangle 29">
            <a:extLst>
              <a:ext uri="{FF2B5EF4-FFF2-40B4-BE49-F238E27FC236}">
                <a16:creationId xmlns:a16="http://schemas.microsoft.com/office/drawing/2014/main" id="{07D6F8EB-FB7C-4E89-B544-D4400F3624A8}"/>
              </a:ext>
            </a:extLst>
          </p:cNvPr>
          <p:cNvSpPr/>
          <p:nvPr/>
        </p:nvSpPr>
        <p:spPr>
          <a:xfrm>
            <a:off x="-2" y="3687380"/>
            <a:ext cx="3660567" cy="358551"/>
          </a:xfrm>
          <a:prstGeom prst="rect">
            <a:avLst/>
          </a:prstGeom>
          <a:solidFill>
            <a:srgbClr val="94AEDC">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GB" sz="2000" b="1">
                <a:solidFill>
                  <a:schemeClr val="bg2">
                    <a:lumMod val="20000"/>
                    <a:lumOff val="80000"/>
                  </a:schemeClr>
                </a:solidFill>
                <a:latin typeface="Century Gothic" panose="020B0502020202020204" pitchFamily="34" charset="0"/>
              </a:rPr>
              <a:t>6</a:t>
            </a:r>
          </a:p>
        </p:txBody>
      </p:sp>
      <p:sp>
        <p:nvSpPr>
          <p:cNvPr id="31" name="Rectangle 30">
            <a:extLst>
              <a:ext uri="{FF2B5EF4-FFF2-40B4-BE49-F238E27FC236}">
                <a16:creationId xmlns:a16="http://schemas.microsoft.com/office/drawing/2014/main" id="{BD3B8766-F6CB-4FFE-82ED-72695A10A470}"/>
              </a:ext>
            </a:extLst>
          </p:cNvPr>
          <p:cNvSpPr/>
          <p:nvPr/>
        </p:nvSpPr>
        <p:spPr>
          <a:xfrm>
            <a:off x="4032173" y="4225284"/>
            <a:ext cx="2825827" cy="358550"/>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600" b="1">
                <a:solidFill>
                  <a:schemeClr val="bg2">
                    <a:lumMod val="40000"/>
                    <a:lumOff val="60000"/>
                  </a:schemeClr>
                </a:solidFill>
                <a:latin typeface="Century Gothic" panose="020B0502020202020204" pitchFamily="34" charset="0"/>
              </a:rPr>
              <a:t>	Conclusion</a:t>
            </a:r>
          </a:p>
        </p:txBody>
      </p:sp>
      <p:sp>
        <p:nvSpPr>
          <p:cNvPr id="32" name="Rectangle 31">
            <a:extLst>
              <a:ext uri="{FF2B5EF4-FFF2-40B4-BE49-F238E27FC236}">
                <a16:creationId xmlns:a16="http://schemas.microsoft.com/office/drawing/2014/main" id="{D17B3F41-9013-47AE-B050-38C10115AC01}"/>
              </a:ext>
            </a:extLst>
          </p:cNvPr>
          <p:cNvSpPr/>
          <p:nvPr/>
        </p:nvSpPr>
        <p:spPr>
          <a:xfrm>
            <a:off x="-2" y="4225282"/>
            <a:ext cx="4032175" cy="358551"/>
          </a:xfrm>
          <a:prstGeom prst="rect">
            <a:avLst/>
          </a:prstGeom>
          <a:solidFill>
            <a:schemeClr val="accent5">
              <a:lumMod val="20000"/>
              <a:lumOff val="80000"/>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GB" sz="2000" b="1">
                <a:solidFill>
                  <a:schemeClr val="bg2">
                    <a:lumMod val="20000"/>
                    <a:lumOff val="80000"/>
                  </a:schemeClr>
                </a:solidFill>
                <a:latin typeface="Century Gothic" panose="020B0502020202020204" pitchFamily="34" charset="0"/>
              </a:rPr>
              <a:t>7</a:t>
            </a:r>
          </a:p>
        </p:txBody>
      </p:sp>
      <p:sp>
        <p:nvSpPr>
          <p:cNvPr id="20" name="Rectangle 19">
            <a:extLst>
              <a:ext uri="{FF2B5EF4-FFF2-40B4-BE49-F238E27FC236}">
                <a16:creationId xmlns:a16="http://schemas.microsoft.com/office/drawing/2014/main" id="{130D4712-3444-4BF7-A7B3-C8874A57D334}"/>
              </a:ext>
            </a:extLst>
          </p:cNvPr>
          <p:cNvSpPr/>
          <p:nvPr/>
        </p:nvSpPr>
        <p:spPr>
          <a:xfrm>
            <a:off x="2257795" y="1596826"/>
            <a:ext cx="4600203" cy="36569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600" b="1">
                <a:solidFill>
                  <a:schemeClr val="tx1"/>
                </a:solidFill>
                <a:latin typeface="Century Gothic" panose="020B0502020202020204" pitchFamily="34" charset="0"/>
              </a:rPr>
              <a:t>	Exploratory Data Analysis</a:t>
            </a:r>
          </a:p>
        </p:txBody>
      </p:sp>
      <p:sp>
        <p:nvSpPr>
          <p:cNvPr id="25" name="Rectangle 24">
            <a:extLst>
              <a:ext uri="{FF2B5EF4-FFF2-40B4-BE49-F238E27FC236}">
                <a16:creationId xmlns:a16="http://schemas.microsoft.com/office/drawing/2014/main" id="{AC692645-1C8F-4F36-9D37-D786CB0242B3}"/>
              </a:ext>
            </a:extLst>
          </p:cNvPr>
          <p:cNvSpPr/>
          <p:nvPr/>
        </p:nvSpPr>
        <p:spPr>
          <a:xfrm>
            <a:off x="0" y="1596826"/>
            <a:ext cx="2257798" cy="372192"/>
          </a:xfrm>
          <a:prstGeom prst="rect">
            <a:avLst/>
          </a:prstGeom>
          <a:solidFill>
            <a:srgbClr val="0023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GB" sz="2000" b="1">
                <a:latin typeface="Century Gothic" panose="020B0502020202020204" pitchFamily="34" charset="0"/>
              </a:rPr>
              <a:t>2</a:t>
            </a:r>
          </a:p>
        </p:txBody>
      </p:sp>
    </p:spTree>
    <p:extLst>
      <p:ext uri="{BB962C8B-B14F-4D97-AF65-F5344CB8AC3E}">
        <p14:creationId xmlns:p14="http://schemas.microsoft.com/office/powerpoint/2010/main" val="237627371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11A8BBB9-B874-4547-A244-70A107F73F47}"/>
              </a:ext>
            </a:extLst>
          </p:cNvPr>
          <p:cNvSpPr txBox="1">
            <a:spLocks/>
          </p:cNvSpPr>
          <p:nvPr/>
        </p:nvSpPr>
        <p:spPr>
          <a:xfrm>
            <a:off x="296615" y="1077576"/>
            <a:ext cx="2982915" cy="1280994"/>
          </a:xfrm>
          <a:prstGeom prst="rect">
            <a:avLst/>
          </a:prstGeom>
          <a:solidFill>
            <a:schemeClr val="tx2"/>
          </a:solid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marL="171450" indent="-171450" algn="just">
              <a:buSzPct val="150000"/>
              <a:buFont typeface="Arial" panose="020B0604020202020204" pitchFamily="34" charset="0"/>
              <a:buChar char="•"/>
            </a:pPr>
            <a:r>
              <a:rPr lang="en-US" sz="1200" u="sng">
                <a:latin typeface="Calibri" panose="020F0502020204030204" pitchFamily="34" charset="0"/>
                <a:cs typeface="Calibri" panose="020F0502020204030204" pitchFamily="34" charset="0"/>
              </a:rPr>
              <a:t>Increase dimensionality </a:t>
            </a:r>
            <a:r>
              <a:rPr lang="en-US" sz="1200">
                <a:latin typeface="Calibri" panose="020F0502020204030204" pitchFamily="34" charset="0"/>
                <a:cs typeface="Calibri" panose="020F0502020204030204" pitchFamily="34" charset="0"/>
              </a:rPr>
              <a:t>of the dataset and capture more details of the individuals </a:t>
            </a:r>
          </a:p>
          <a:p>
            <a:pPr marL="171450" indent="-171450" algn="just">
              <a:buSzPct val="150000"/>
              <a:buFont typeface="Arial" panose="020B0604020202020204" pitchFamily="34" charset="0"/>
              <a:buChar char="•"/>
            </a:pPr>
            <a:r>
              <a:rPr lang="en-US" sz="1200">
                <a:latin typeface="Calibri" panose="020F0502020204030204" pitchFamily="34" charset="0"/>
                <a:cs typeface="Calibri" panose="020F0502020204030204" pitchFamily="34" charset="0"/>
              </a:rPr>
              <a:t>Important </a:t>
            </a:r>
            <a:r>
              <a:rPr lang="en-US" sz="1200" u="sng">
                <a:latin typeface="Calibri" panose="020F0502020204030204" pitchFamily="34" charset="0"/>
                <a:cs typeface="Calibri" panose="020F0502020204030204" pitchFamily="34" charset="0"/>
              </a:rPr>
              <a:t>feature selection and engineering automatically updated </a:t>
            </a:r>
            <a:r>
              <a:rPr lang="en-US" sz="1200">
                <a:latin typeface="Calibri" panose="020F0502020204030204" pitchFamily="34" charset="0"/>
                <a:cs typeface="Calibri" panose="020F0502020204030204" pitchFamily="34" charset="0"/>
              </a:rPr>
              <a:t>based on individuals’ profile </a:t>
            </a:r>
          </a:p>
        </p:txBody>
      </p:sp>
      <p:grpSp>
        <p:nvGrpSpPr>
          <p:cNvPr id="4" name="Group 3">
            <a:extLst>
              <a:ext uri="{FF2B5EF4-FFF2-40B4-BE49-F238E27FC236}">
                <a16:creationId xmlns:a16="http://schemas.microsoft.com/office/drawing/2014/main" id="{DE9A5758-C9BE-416A-81E3-751D300DD5BD}"/>
              </a:ext>
            </a:extLst>
          </p:cNvPr>
          <p:cNvGrpSpPr/>
          <p:nvPr/>
        </p:nvGrpSpPr>
        <p:grpSpPr>
          <a:xfrm>
            <a:off x="296615" y="2537423"/>
            <a:ext cx="2982915" cy="1726233"/>
            <a:chOff x="3409843" y="811746"/>
            <a:chExt cx="3150442" cy="1505513"/>
          </a:xfrm>
        </p:grpSpPr>
        <p:sp>
          <p:nvSpPr>
            <p:cNvPr id="2" name="Title 1">
              <a:extLst>
                <a:ext uri="{FF2B5EF4-FFF2-40B4-BE49-F238E27FC236}">
                  <a16:creationId xmlns:a16="http://schemas.microsoft.com/office/drawing/2014/main" id="{56E12D3F-B57E-1D42-B8B8-3F552F57EA15}"/>
                </a:ext>
              </a:extLst>
            </p:cNvPr>
            <p:cNvSpPr txBox="1">
              <a:spLocks/>
            </p:cNvSpPr>
            <p:nvPr/>
          </p:nvSpPr>
          <p:spPr>
            <a:xfrm>
              <a:off x="3409843" y="1081757"/>
              <a:ext cx="3150442" cy="1235502"/>
            </a:xfrm>
            <a:prstGeom prst="rect">
              <a:avLst/>
            </a:prstGeom>
            <a:solidFill>
              <a:schemeClr val="tx2"/>
            </a:solid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marL="171450" indent="-171450" algn="just">
                <a:buSzPct val="150000"/>
                <a:buFont typeface="Arial" panose="020B0604020202020204" pitchFamily="34" charset="0"/>
                <a:buChar char="•"/>
              </a:pPr>
              <a:r>
                <a:rPr lang="en-US" sz="1200" u="sng">
                  <a:latin typeface="Calibri" panose="020F0502020204030204" pitchFamily="34" charset="0"/>
                  <a:cs typeface="Calibri" panose="020F0502020204030204" pitchFamily="34" charset="0"/>
                </a:rPr>
                <a:t>Increase data rows and instances </a:t>
              </a:r>
              <a:r>
                <a:rPr lang="en-US" sz="1200">
                  <a:latin typeface="Calibri" panose="020F0502020204030204" pitchFamily="34" charset="0"/>
                  <a:cs typeface="Calibri" panose="020F0502020204030204" pitchFamily="34" charset="0"/>
                </a:rPr>
                <a:t>(especially fraudulent transactions) so that the model can be trained better and accuracy can be improved. </a:t>
              </a:r>
              <a:r>
                <a:rPr lang="en-US" sz="1200">
                  <a:latin typeface="Calibri" panose="020F0502020204030204" pitchFamily="34" charset="0"/>
                  <a:cs typeface="Calibri" panose="020F0502020204030204" pitchFamily="34" charset="0"/>
                  <a:sym typeface="Wingdings" panose="05000000000000000000" pitchFamily="2" charset="2"/>
                </a:rPr>
                <a:t> large dataset allows </a:t>
              </a:r>
              <a:r>
                <a:rPr lang="en-US" sz="1200" u="sng">
                  <a:latin typeface="Calibri" panose="020F0502020204030204" pitchFamily="34" charset="0"/>
                  <a:cs typeface="Calibri" panose="020F0502020204030204" pitchFamily="34" charset="0"/>
                  <a:sym typeface="Wingdings" panose="05000000000000000000" pitchFamily="2" charset="2"/>
                </a:rPr>
                <a:t>building of more robust model</a:t>
              </a:r>
              <a:r>
                <a:rPr lang="en-US" sz="1200">
                  <a:latin typeface="Calibri" panose="020F0502020204030204" pitchFamily="34" charset="0"/>
                  <a:cs typeface="Calibri" panose="020F0502020204030204" pitchFamily="34" charset="0"/>
                  <a:sym typeface="Wingdings" panose="05000000000000000000" pitchFamily="2" charset="2"/>
                </a:rPr>
                <a:t> (e.g. deep learning models)</a:t>
              </a:r>
              <a:endParaRPr lang="en-US" sz="1200">
                <a:latin typeface="Calibri" panose="020F0502020204030204" pitchFamily="34" charset="0"/>
                <a:cs typeface="Calibri" panose="020F0502020204030204" pitchFamily="34" charset="0"/>
              </a:endParaRPr>
            </a:p>
            <a:p>
              <a:pPr algn="just">
                <a:buSzPct val="150000"/>
              </a:pPr>
              <a:endParaRPr lang="en-US" sz="1200">
                <a:latin typeface="Calibri" panose="020F0502020204030204" pitchFamily="34" charset="0"/>
                <a:cs typeface="Calibri" panose="020F0502020204030204" pitchFamily="34" charset="0"/>
              </a:endParaRPr>
            </a:p>
          </p:txBody>
        </p:sp>
        <p:sp>
          <p:nvSpPr>
            <p:cNvPr id="10" name="Rectangle 9">
              <a:extLst>
                <a:ext uri="{FF2B5EF4-FFF2-40B4-BE49-F238E27FC236}">
                  <a16:creationId xmlns:a16="http://schemas.microsoft.com/office/drawing/2014/main" id="{DE4EFE8D-AC0D-A746-8D48-904CB8263F6A}"/>
                </a:ext>
              </a:extLst>
            </p:cNvPr>
            <p:cNvSpPr/>
            <p:nvPr/>
          </p:nvSpPr>
          <p:spPr>
            <a:xfrm>
              <a:off x="3409843" y="811746"/>
              <a:ext cx="3150442" cy="267657"/>
            </a:xfrm>
            <a:prstGeom prst="rect">
              <a:avLst/>
            </a:prstGeom>
            <a:solidFill>
              <a:srgbClr val="748D99"/>
            </a:solidFill>
            <a:ln>
              <a:solidFill>
                <a:srgbClr val="748D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a:latin typeface="Calibri" panose="020F0502020204030204" pitchFamily="34" charset="0"/>
                  <a:cs typeface="Calibri" panose="020F0502020204030204" pitchFamily="34" charset="0"/>
                </a:rPr>
                <a:t>Data Points Enhancement</a:t>
              </a:r>
            </a:p>
          </p:txBody>
        </p:sp>
      </p:grpSp>
      <p:sp>
        <p:nvSpPr>
          <p:cNvPr id="11" name="Rectangle 10">
            <a:extLst>
              <a:ext uri="{FF2B5EF4-FFF2-40B4-BE49-F238E27FC236}">
                <a16:creationId xmlns:a16="http://schemas.microsoft.com/office/drawing/2014/main" id="{45AD8612-A90A-AE4D-8C98-4FC1C5119124}"/>
              </a:ext>
            </a:extLst>
          </p:cNvPr>
          <p:cNvSpPr/>
          <p:nvPr/>
        </p:nvSpPr>
        <p:spPr>
          <a:xfrm>
            <a:off x="296615" y="796722"/>
            <a:ext cx="2982916" cy="267659"/>
          </a:xfrm>
          <a:prstGeom prst="rect">
            <a:avLst/>
          </a:prstGeom>
          <a:solidFill>
            <a:srgbClr val="748D99"/>
          </a:solidFill>
          <a:ln>
            <a:solidFill>
              <a:srgbClr val="748D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a:latin typeface="Calibri" panose="020F0502020204030204" pitchFamily="34" charset="0"/>
                <a:cs typeface="Calibri" panose="020F0502020204030204" pitchFamily="34" charset="0"/>
              </a:rPr>
              <a:t>Automated Feature Engineering</a:t>
            </a:r>
          </a:p>
        </p:txBody>
      </p:sp>
      <p:grpSp>
        <p:nvGrpSpPr>
          <p:cNvPr id="3" name="Group 2">
            <a:extLst>
              <a:ext uri="{FF2B5EF4-FFF2-40B4-BE49-F238E27FC236}">
                <a16:creationId xmlns:a16="http://schemas.microsoft.com/office/drawing/2014/main" id="{11C2D060-6094-475E-8A98-CD825BCAE4DF}"/>
              </a:ext>
            </a:extLst>
          </p:cNvPr>
          <p:cNvGrpSpPr/>
          <p:nvPr/>
        </p:nvGrpSpPr>
        <p:grpSpPr>
          <a:xfrm>
            <a:off x="3399241" y="3383119"/>
            <a:ext cx="3131284" cy="1149329"/>
            <a:chOff x="275413" y="2226910"/>
            <a:chExt cx="3004116" cy="1149329"/>
          </a:xfrm>
        </p:grpSpPr>
        <p:sp>
          <p:nvSpPr>
            <p:cNvPr id="6" name="Title 1">
              <a:extLst>
                <a:ext uri="{FF2B5EF4-FFF2-40B4-BE49-F238E27FC236}">
                  <a16:creationId xmlns:a16="http://schemas.microsoft.com/office/drawing/2014/main" id="{F81E053C-CF3C-0548-9745-2901C39FF4EF}"/>
                </a:ext>
              </a:extLst>
            </p:cNvPr>
            <p:cNvSpPr txBox="1">
              <a:spLocks/>
            </p:cNvSpPr>
            <p:nvPr/>
          </p:nvSpPr>
          <p:spPr>
            <a:xfrm>
              <a:off x="275413" y="2540130"/>
              <a:ext cx="3004116" cy="836109"/>
            </a:xfrm>
            <a:prstGeom prst="rect">
              <a:avLst/>
            </a:prstGeom>
            <a:solidFill>
              <a:schemeClr val="tx2"/>
            </a:solid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marL="171450" indent="-171450" algn="just">
                <a:buSzPct val="150000"/>
                <a:buFont typeface="Arial" panose="020B0604020202020204" pitchFamily="34" charset="0"/>
                <a:buChar char="•"/>
              </a:pPr>
              <a:r>
                <a:rPr lang="en-SG" sz="1200">
                  <a:latin typeface="Calibri" panose="020F0502020204030204" pitchFamily="34" charset="0"/>
                  <a:cs typeface="Calibri" panose="020F0502020204030204" pitchFamily="34" charset="0"/>
                </a:rPr>
                <a:t>Study the user </a:t>
              </a:r>
              <a:r>
                <a:rPr lang="en-SG" sz="1200" u="sng">
                  <a:latin typeface="Calibri" panose="020F0502020204030204" pitchFamily="34" charset="0"/>
                  <a:cs typeface="Calibri" panose="020F0502020204030204" pitchFamily="34" charset="0"/>
                </a:rPr>
                <a:t>behaviour mouse-clicks, time spent on website, </a:t>
              </a:r>
              <a:r>
                <a:rPr lang="en-SG" sz="1200">
                  <a:latin typeface="Calibri" panose="020F0502020204030204" pitchFamily="34" charset="0"/>
                  <a:cs typeface="Calibri" panose="020F0502020204030204" pitchFamily="34" charset="0"/>
                </a:rPr>
                <a:t>etc as feature as well to predict fraud</a:t>
              </a:r>
            </a:p>
            <a:p>
              <a:pPr marL="171450" indent="-171450" algn="just">
                <a:buSzPct val="150000"/>
                <a:buFont typeface="Arial" panose="020B0604020202020204" pitchFamily="34" charset="0"/>
                <a:buChar char="•"/>
              </a:pPr>
              <a:endParaRPr lang="en-SG" sz="1200">
                <a:latin typeface="Calibri" panose="020F0502020204030204" pitchFamily="34" charset="0"/>
                <a:cs typeface="Calibri" panose="020F0502020204030204" pitchFamily="34" charset="0"/>
              </a:endParaRPr>
            </a:p>
          </p:txBody>
        </p:sp>
        <p:sp>
          <p:nvSpPr>
            <p:cNvPr id="13" name="Rectangle 12">
              <a:extLst>
                <a:ext uri="{FF2B5EF4-FFF2-40B4-BE49-F238E27FC236}">
                  <a16:creationId xmlns:a16="http://schemas.microsoft.com/office/drawing/2014/main" id="{D66B1C60-3CD5-314F-A8BE-267D56578C0F}"/>
                </a:ext>
              </a:extLst>
            </p:cNvPr>
            <p:cNvSpPr/>
            <p:nvPr/>
          </p:nvSpPr>
          <p:spPr>
            <a:xfrm>
              <a:off x="296614" y="2226910"/>
              <a:ext cx="2982915" cy="308850"/>
            </a:xfrm>
            <a:prstGeom prst="rect">
              <a:avLst/>
            </a:prstGeom>
            <a:solidFill>
              <a:srgbClr val="748D99"/>
            </a:solidFill>
            <a:ln>
              <a:solidFill>
                <a:srgbClr val="748D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a:latin typeface="Calibri" panose="020F0502020204030204" pitchFamily="34" charset="0"/>
                  <a:cs typeface="Calibri" panose="020F0502020204030204" pitchFamily="34" charset="0"/>
                </a:rPr>
                <a:t>User Behaviour Study </a:t>
              </a:r>
            </a:p>
          </p:txBody>
        </p:sp>
      </p:grpSp>
      <p:cxnSp>
        <p:nvCxnSpPr>
          <p:cNvPr id="14" name="Straight Connector 13">
            <a:extLst>
              <a:ext uri="{FF2B5EF4-FFF2-40B4-BE49-F238E27FC236}">
                <a16:creationId xmlns:a16="http://schemas.microsoft.com/office/drawing/2014/main" id="{1C9E3BF2-A6C7-1249-862F-F999A63D90FD}"/>
              </a:ext>
            </a:extLst>
          </p:cNvPr>
          <p:cNvCxnSpPr>
            <a:cxnSpLocks/>
          </p:cNvCxnSpPr>
          <p:nvPr/>
        </p:nvCxnSpPr>
        <p:spPr>
          <a:xfrm>
            <a:off x="296616" y="611052"/>
            <a:ext cx="6264767" cy="0"/>
          </a:xfrm>
          <a:prstGeom prst="line">
            <a:avLst/>
          </a:prstGeom>
          <a:ln w="57150">
            <a:solidFill>
              <a:srgbClr val="1F284F"/>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5DDCC4F-8893-5A44-83B5-5A4AB16C32A3}"/>
              </a:ext>
            </a:extLst>
          </p:cNvPr>
          <p:cNvCxnSpPr>
            <a:cxnSpLocks/>
          </p:cNvCxnSpPr>
          <p:nvPr/>
        </p:nvCxnSpPr>
        <p:spPr>
          <a:xfrm>
            <a:off x="296616" y="717377"/>
            <a:ext cx="6264767" cy="0"/>
          </a:xfrm>
          <a:prstGeom prst="line">
            <a:avLst/>
          </a:prstGeom>
          <a:ln w="19050">
            <a:solidFill>
              <a:srgbClr val="1F284F"/>
            </a:solidFill>
          </a:ln>
        </p:spPr>
        <p:style>
          <a:lnRef idx="1">
            <a:schemeClr val="accent1"/>
          </a:lnRef>
          <a:fillRef idx="0">
            <a:schemeClr val="accent1"/>
          </a:fillRef>
          <a:effectRef idx="0">
            <a:schemeClr val="accent1"/>
          </a:effectRef>
          <a:fontRef idx="minor">
            <a:schemeClr val="tx1"/>
          </a:fontRef>
        </p:style>
      </p:cxnSp>
      <p:sp>
        <p:nvSpPr>
          <p:cNvPr id="16" name="Title 1">
            <a:extLst>
              <a:ext uri="{FF2B5EF4-FFF2-40B4-BE49-F238E27FC236}">
                <a16:creationId xmlns:a16="http://schemas.microsoft.com/office/drawing/2014/main" id="{0A6E3168-F763-BD45-B5E8-9D70A9F625B8}"/>
              </a:ext>
            </a:extLst>
          </p:cNvPr>
          <p:cNvSpPr txBox="1">
            <a:spLocks/>
          </p:cNvSpPr>
          <p:nvPr/>
        </p:nvSpPr>
        <p:spPr>
          <a:xfrm>
            <a:off x="259402" y="143823"/>
            <a:ext cx="6300883" cy="467229"/>
          </a:xfrm>
          <a:prstGeom prst="rect">
            <a:avLst/>
          </a:prstGeom>
        </p:spPr>
        <p:txBody>
          <a:bodyPr vert="horz" lIns="51435" tIns="25718" rIns="51435" bIns="25718"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2700">
                <a:latin typeface="+mn-lt"/>
              </a:rPr>
              <a:t>Further Improvements</a:t>
            </a:r>
          </a:p>
        </p:txBody>
      </p:sp>
      <p:grpSp>
        <p:nvGrpSpPr>
          <p:cNvPr id="5" name="Group 4">
            <a:extLst>
              <a:ext uri="{FF2B5EF4-FFF2-40B4-BE49-F238E27FC236}">
                <a16:creationId xmlns:a16="http://schemas.microsoft.com/office/drawing/2014/main" id="{D5CC8B26-09A4-48F2-9532-FBF4E78378AF}"/>
              </a:ext>
            </a:extLst>
          </p:cNvPr>
          <p:cNvGrpSpPr/>
          <p:nvPr/>
        </p:nvGrpSpPr>
        <p:grpSpPr>
          <a:xfrm>
            <a:off x="3394452" y="1987763"/>
            <a:ext cx="3140863" cy="1280989"/>
            <a:chOff x="3419421" y="2225732"/>
            <a:chExt cx="3140863" cy="1150515"/>
          </a:xfrm>
        </p:grpSpPr>
        <p:sp>
          <p:nvSpPr>
            <p:cNvPr id="17" name="Rectangle 16">
              <a:extLst>
                <a:ext uri="{FF2B5EF4-FFF2-40B4-BE49-F238E27FC236}">
                  <a16:creationId xmlns:a16="http://schemas.microsoft.com/office/drawing/2014/main" id="{D00D7AEC-A03D-0F46-B754-3720C051271C}"/>
                </a:ext>
              </a:extLst>
            </p:cNvPr>
            <p:cNvSpPr/>
            <p:nvPr/>
          </p:nvSpPr>
          <p:spPr>
            <a:xfrm>
              <a:off x="3419421" y="2225732"/>
              <a:ext cx="3140863" cy="308850"/>
            </a:xfrm>
            <a:prstGeom prst="rect">
              <a:avLst/>
            </a:prstGeom>
            <a:solidFill>
              <a:srgbClr val="748D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a:solidFill>
                    <a:schemeClr val="bg1"/>
                  </a:solidFill>
                  <a:latin typeface="Calibri" panose="020F0502020204030204" pitchFamily="34" charset="0"/>
                  <a:cs typeface="Calibri" panose="020F0502020204030204" pitchFamily="34" charset="0"/>
                </a:rPr>
                <a:t>Geospatial Analysis</a:t>
              </a:r>
            </a:p>
          </p:txBody>
        </p:sp>
        <p:sp>
          <p:nvSpPr>
            <p:cNvPr id="18" name="Title 1">
              <a:extLst>
                <a:ext uri="{FF2B5EF4-FFF2-40B4-BE49-F238E27FC236}">
                  <a16:creationId xmlns:a16="http://schemas.microsoft.com/office/drawing/2014/main" id="{401CCD19-1C28-1A4A-B4B6-CA475705979E}"/>
                </a:ext>
              </a:extLst>
            </p:cNvPr>
            <p:cNvSpPr txBox="1">
              <a:spLocks/>
            </p:cNvSpPr>
            <p:nvPr/>
          </p:nvSpPr>
          <p:spPr>
            <a:xfrm>
              <a:off x="3428998" y="2534581"/>
              <a:ext cx="3131285" cy="841666"/>
            </a:xfrm>
            <a:prstGeom prst="rect">
              <a:avLst/>
            </a:prstGeom>
            <a:solidFill>
              <a:srgbClr val="EEEEEE"/>
            </a:solid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marL="171450" indent="-171450" algn="just">
                <a:buSzPct val="150000"/>
                <a:buFont typeface="Arial" panose="020B0604020202020204" pitchFamily="34" charset="0"/>
                <a:buChar char="•"/>
              </a:pPr>
              <a:r>
                <a:rPr lang="en-SG" sz="1200">
                  <a:solidFill>
                    <a:schemeClr val="tx1"/>
                  </a:solidFill>
                  <a:latin typeface="Calibri" panose="020F0502020204030204" pitchFamily="34" charset="0"/>
                  <a:cs typeface="Calibri" panose="020F0502020204030204" pitchFamily="34" charset="0"/>
                </a:rPr>
                <a:t>Apply geospatial analytics to study the </a:t>
              </a:r>
              <a:r>
                <a:rPr lang="en-SG" sz="1200" u="sng">
                  <a:solidFill>
                    <a:schemeClr val="tx1"/>
                  </a:solidFill>
                  <a:latin typeface="Calibri" panose="020F0502020204030204" pitchFamily="34" charset="0"/>
                  <a:cs typeface="Calibri" panose="020F0502020204030204" pitchFamily="34" charset="0"/>
                </a:rPr>
                <a:t>location for transactions (real address or IP address) </a:t>
              </a:r>
              <a:r>
                <a:rPr lang="en-SG" sz="1200">
                  <a:solidFill>
                    <a:schemeClr val="tx1"/>
                  </a:solidFill>
                  <a:latin typeface="Calibri" panose="020F0502020204030204" pitchFamily="34" charset="0"/>
                  <a:cs typeface="Calibri" panose="020F0502020204030204" pitchFamily="34" charset="0"/>
                </a:rPr>
                <a:t>and use spatial analysis to detect any anomaly</a:t>
              </a:r>
            </a:p>
            <a:p>
              <a:pPr marL="171450" indent="-171450" algn="just">
                <a:buSzPct val="150000"/>
                <a:buFont typeface="Arial" panose="020B0604020202020204" pitchFamily="34" charset="0"/>
                <a:buChar char="•"/>
              </a:pPr>
              <a:endParaRPr lang="en-SG" sz="1200">
                <a:solidFill>
                  <a:schemeClr val="tx1"/>
                </a:solidFill>
                <a:latin typeface="Calibri" panose="020F0502020204030204" pitchFamily="34" charset="0"/>
                <a:cs typeface="Calibri" panose="020F0502020204030204" pitchFamily="34" charset="0"/>
              </a:endParaRPr>
            </a:p>
          </p:txBody>
        </p:sp>
      </p:grpSp>
      <p:grpSp>
        <p:nvGrpSpPr>
          <p:cNvPr id="8" name="Group 7">
            <a:extLst>
              <a:ext uri="{FF2B5EF4-FFF2-40B4-BE49-F238E27FC236}">
                <a16:creationId xmlns:a16="http://schemas.microsoft.com/office/drawing/2014/main" id="{4B2C7B1A-63D3-4D7F-879F-D763244A8D8C}"/>
              </a:ext>
            </a:extLst>
          </p:cNvPr>
          <p:cNvGrpSpPr/>
          <p:nvPr/>
        </p:nvGrpSpPr>
        <p:grpSpPr>
          <a:xfrm>
            <a:off x="3394452" y="816055"/>
            <a:ext cx="3162065" cy="1117135"/>
            <a:chOff x="3409843" y="3443135"/>
            <a:chExt cx="3020127" cy="1117135"/>
          </a:xfrm>
        </p:grpSpPr>
        <p:sp>
          <p:nvSpPr>
            <p:cNvPr id="20" name="Title 1">
              <a:extLst>
                <a:ext uri="{FF2B5EF4-FFF2-40B4-BE49-F238E27FC236}">
                  <a16:creationId xmlns:a16="http://schemas.microsoft.com/office/drawing/2014/main" id="{AB8B77C8-3684-C44A-B28E-93B2B01FC1D3}"/>
                </a:ext>
              </a:extLst>
            </p:cNvPr>
            <p:cNvSpPr txBox="1">
              <a:spLocks/>
            </p:cNvSpPr>
            <p:nvPr/>
          </p:nvSpPr>
          <p:spPr>
            <a:xfrm>
              <a:off x="3409843" y="3685850"/>
              <a:ext cx="3020127" cy="874420"/>
            </a:xfrm>
            <a:prstGeom prst="rect">
              <a:avLst/>
            </a:prstGeom>
            <a:solidFill>
              <a:schemeClr val="tx2"/>
            </a:solid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marL="171450" indent="-171450" algn="just">
                <a:buSzPct val="150000"/>
                <a:buFont typeface="Arial" panose="020B0604020202020204" pitchFamily="34" charset="0"/>
                <a:buChar char="•"/>
              </a:pPr>
              <a:r>
                <a:rPr lang="en-SG" sz="1200">
                  <a:latin typeface="Calibri" panose="020F0502020204030204" pitchFamily="34" charset="0"/>
                  <a:cs typeface="Calibri" panose="020F0502020204030204" pitchFamily="34" charset="0"/>
                </a:rPr>
                <a:t>Combination of </a:t>
              </a:r>
              <a:r>
                <a:rPr lang="en-SG" sz="1200" u="sng">
                  <a:latin typeface="Calibri" panose="020F0502020204030204" pitchFamily="34" charset="0"/>
                  <a:cs typeface="Calibri" panose="020F0502020204030204" pitchFamily="34" charset="0"/>
                </a:rPr>
                <a:t>Fraud Regression Probability Model</a:t>
              </a:r>
              <a:r>
                <a:rPr lang="en-SG" sz="1200">
                  <a:latin typeface="Calibri" panose="020F0502020204030204" pitchFamily="34" charset="0"/>
                  <a:cs typeface="Calibri" panose="020F0502020204030204" pitchFamily="34" charset="0"/>
                </a:rPr>
                <a:t> and Fraud Classification Model would enhance model robustness and prediction accuracy</a:t>
              </a:r>
            </a:p>
          </p:txBody>
        </p:sp>
        <p:sp>
          <p:nvSpPr>
            <p:cNvPr id="21" name="Rectangle 20">
              <a:extLst>
                <a:ext uri="{FF2B5EF4-FFF2-40B4-BE49-F238E27FC236}">
                  <a16:creationId xmlns:a16="http://schemas.microsoft.com/office/drawing/2014/main" id="{7EC9E866-CD3A-A549-BB5F-B73C98D7660D}"/>
                </a:ext>
              </a:extLst>
            </p:cNvPr>
            <p:cNvSpPr/>
            <p:nvPr/>
          </p:nvSpPr>
          <p:spPr>
            <a:xfrm>
              <a:off x="3409843" y="3443135"/>
              <a:ext cx="3020127" cy="224406"/>
            </a:xfrm>
            <a:prstGeom prst="rect">
              <a:avLst/>
            </a:prstGeom>
            <a:solidFill>
              <a:srgbClr val="748D99"/>
            </a:solidFill>
            <a:ln>
              <a:solidFill>
                <a:srgbClr val="748D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a:latin typeface="Calibri" panose="020F0502020204030204" pitchFamily="34" charset="0"/>
                  <a:cs typeface="Calibri" panose="020F0502020204030204" pitchFamily="34" charset="0"/>
                </a:rPr>
                <a:t>Fraud Probability Model</a:t>
              </a:r>
            </a:p>
          </p:txBody>
        </p:sp>
      </p:grpSp>
    </p:spTree>
    <p:extLst>
      <p:ext uri="{BB962C8B-B14F-4D97-AF65-F5344CB8AC3E}">
        <p14:creationId xmlns:p14="http://schemas.microsoft.com/office/powerpoint/2010/main" val="26770210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itle 1">
            <a:extLst>
              <a:ext uri="{FF2B5EF4-FFF2-40B4-BE49-F238E27FC236}">
                <a16:creationId xmlns:a16="http://schemas.microsoft.com/office/drawing/2014/main" id="{1D24FF94-69AA-4284-9E1F-A0D451CA3CEF}"/>
              </a:ext>
            </a:extLst>
          </p:cNvPr>
          <p:cNvSpPr txBox="1">
            <a:spLocks/>
          </p:cNvSpPr>
          <p:nvPr/>
        </p:nvSpPr>
        <p:spPr>
          <a:xfrm>
            <a:off x="259403" y="2054383"/>
            <a:ext cx="6365853" cy="2592037"/>
          </a:xfrm>
          <a:prstGeom prst="rect">
            <a:avLst/>
          </a:prstGeom>
          <a:solidFill>
            <a:schemeClr val="tx2"/>
          </a:solid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just">
              <a:buSzPct val="150000"/>
            </a:pPr>
            <a:endParaRPr lang="en-US" sz="1200">
              <a:latin typeface="Calibri" panose="020F0502020204030204" pitchFamily="34" charset="0"/>
              <a:cs typeface="Calibri" panose="020F0502020204030204" pitchFamily="34" charset="0"/>
            </a:endParaRPr>
          </a:p>
        </p:txBody>
      </p:sp>
      <p:sp>
        <p:nvSpPr>
          <p:cNvPr id="2" name="Arrow: Notched Right 3">
            <a:extLst>
              <a:ext uri="{FF2B5EF4-FFF2-40B4-BE49-F238E27FC236}">
                <a16:creationId xmlns:a16="http://schemas.microsoft.com/office/drawing/2014/main" id="{06FEF74C-11A8-C445-9CBC-143AADDD07ED}"/>
              </a:ext>
            </a:extLst>
          </p:cNvPr>
          <p:cNvSpPr/>
          <p:nvPr/>
        </p:nvSpPr>
        <p:spPr>
          <a:xfrm>
            <a:off x="296616" y="944865"/>
            <a:ext cx="1466249" cy="959411"/>
          </a:xfrm>
          <a:prstGeom prst="notched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200">
                <a:latin typeface="Calibri" panose="020F0502020204030204" pitchFamily="34" charset="0"/>
                <a:cs typeface="Calibri" panose="020F0502020204030204" pitchFamily="34" charset="0"/>
              </a:rPr>
              <a:t>Collect Diverse Data</a:t>
            </a:r>
          </a:p>
        </p:txBody>
      </p:sp>
      <p:sp>
        <p:nvSpPr>
          <p:cNvPr id="3" name="Arrow: Notched Right 4">
            <a:extLst>
              <a:ext uri="{FF2B5EF4-FFF2-40B4-BE49-F238E27FC236}">
                <a16:creationId xmlns:a16="http://schemas.microsoft.com/office/drawing/2014/main" id="{418177EE-C9A7-954B-907F-054EAAE643B0}"/>
              </a:ext>
            </a:extLst>
          </p:cNvPr>
          <p:cNvSpPr/>
          <p:nvPr/>
        </p:nvSpPr>
        <p:spPr>
          <a:xfrm>
            <a:off x="3247243" y="955197"/>
            <a:ext cx="1755498" cy="971551"/>
          </a:xfrm>
          <a:prstGeom prst="notched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200">
                <a:latin typeface="Calibri" panose="020F0502020204030204" pitchFamily="34" charset="0"/>
                <a:cs typeface="Calibri" panose="020F0502020204030204" pitchFamily="34" charset="0"/>
              </a:rPr>
              <a:t>Implementation</a:t>
            </a:r>
          </a:p>
        </p:txBody>
      </p:sp>
      <p:sp>
        <p:nvSpPr>
          <p:cNvPr id="4" name="Arrow: Notched Right 5">
            <a:extLst>
              <a:ext uri="{FF2B5EF4-FFF2-40B4-BE49-F238E27FC236}">
                <a16:creationId xmlns:a16="http://schemas.microsoft.com/office/drawing/2014/main" id="{3CED3E8A-996C-1A4F-AABF-5785E673CF1B}"/>
              </a:ext>
            </a:extLst>
          </p:cNvPr>
          <p:cNvSpPr/>
          <p:nvPr/>
        </p:nvSpPr>
        <p:spPr>
          <a:xfrm>
            <a:off x="4953740" y="944863"/>
            <a:ext cx="1607643" cy="971551"/>
          </a:xfrm>
          <a:prstGeom prst="notched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200">
                <a:latin typeface="Calibri" panose="020F0502020204030204" pitchFamily="34" charset="0"/>
                <a:cs typeface="Calibri" panose="020F0502020204030204" pitchFamily="34" charset="0"/>
              </a:rPr>
              <a:t>Decision Choice</a:t>
            </a:r>
          </a:p>
        </p:txBody>
      </p:sp>
      <p:sp>
        <p:nvSpPr>
          <p:cNvPr id="5" name="Arrow: Notched Right 6">
            <a:extLst>
              <a:ext uri="{FF2B5EF4-FFF2-40B4-BE49-F238E27FC236}">
                <a16:creationId xmlns:a16="http://schemas.microsoft.com/office/drawing/2014/main" id="{70633250-00F2-334E-B089-5932358DB859}"/>
              </a:ext>
            </a:extLst>
          </p:cNvPr>
          <p:cNvSpPr/>
          <p:nvPr/>
        </p:nvSpPr>
        <p:spPr>
          <a:xfrm>
            <a:off x="1798584" y="955198"/>
            <a:ext cx="1547811" cy="971551"/>
          </a:xfrm>
          <a:prstGeom prst="notched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200">
                <a:latin typeface="Calibri" panose="020F0502020204030204" pitchFamily="34" charset="0"/>
                <a:cs typeface="Calibri" panose="020F0502020204030204" pitchFamily="34" charset="0"/>
              </a:rPr>
              <a:t>Pre-process data</a:t>
            </a:r>
          </a:p>
        </p:txBody>
      </p:sp>
      <p:cxnSp>
        <p:nvCxnSpPr>
          <p:cNvPr id="6" name="Straight Connector 5">
            <a:extLst>
              <a:ext uri="{FF2B5EF4-FFF2-40B4-BE49-F238E27FC236}">
                <a16:creationId xmlns:a16="http://schemas.microsoft.com/office/drawing/2014/main" id="{BBF3B34F-2A12-C647-A178-5F34AD58B17C}"/>
              </a:ext>
            </a:extLst>
          </p:cNvPr>
          <p:cNvCxnSpPr/>
          <p:nvPr/>
        </p:nvCxnSpPr>
        <p:spPr>
          <a:xfrm>
            <a:off x="1653585" y="2232166"/>
            <a:ext cx="0" cy="2219325"/>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0D075F5B-319B-1941-B94D-3DD3BACD8B9E}"/>
              </a:ext>
            </a:extLst>
          </p:cNvPr>
          <p:cNvCxnSpPr/>
          <p:nvPr/>
        </p:nvCxnSpPr>
        <p:spPr>
          <a:xfrm>
            <a:off x="4776006" y="2229496"/>
            <a:ext cx="0" cy="2219325"/>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2BFB3FC0-9261-4E46-8597-209137207450}"/>
              </a:ext>
            </a:extLst>
          </p:cNvPr>
          <p:cNvCxnSpPr/>
          <p:nvPr/>
        </p:nvCxnSpPr>
        <p:spPr>
          <a:xfrm>
            <a:off x="3247242" y="2232166"/>
            <a:ext cx="0" cy="2219325"/>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3C951FF9-3683-D549-9CF7-D43CA70E02EA}"/>
              </a:ext>
            </a:extLst>
          </p:cNvPr>
          <p:cNvSpPr txBox="1"/>
          <p:nvPr/>
        </p:nvSpPr>
        <p:spPr>
          <a:xfrm>
            <a:off x="946954" y="2374416"/>
            <a:ext cx="640558" cy="400110"/>
          </a:xfrm>
          <a:prstGeom prst="rect">
            <a:avLst/>
          </a:prstGeom>
          <a:noFill/>
        </p:spPr>
        <p:txBody>
          <a:bodyPr wrap="square" rtlCol="0">
            <a:spAutoFit/>
          </a:bodyPr>
          <a:lstStyle/>
          <a:p>
            <a:pPr algn="ctr"/>
            <a:r>
              <a:rPr lang="en-SG" sz="1000">
                <a:latin typeface="Calibri" panose="020F0502020204030204" pitchFamily="34" charset="0"/>
                <a:cs typeface="Calibri" panose="020F0502020204030204" pitchFamily="34" charset="0"/>
              </a:rPr>
              <a:t>User data</a:t>
            </a:r>
          </a:p>
        </p:txBody>
      </p:sp>
      <p:sp>
        <p:nvSpPr>
          <p:cNvPr id="10" name="TextBox 9">
            <a:extLst>
              <a:ext uri="{FF2B5EF4-FFF2-40B4-BE49-F238E27FC236}">
                <a16:creationId xmlns:a16="http://schemas.microsoft.com/office/drawing/2014/main" id="{599A3F51-70CA-934E-AA9C-75A9D5259420}"/>
              </a:ext>
            </a:extLst>
          </p:cNvPr>
          <p:cNvSpPr txBox="1"/>
          <p:nvPr/>
        </p:nvSpPr>
        <p:spPr>
          <a:xfrm>
            <a:off x="840201" y="3065077"/>
            <a:ext cx="821059" cy="400110"/>
          </a:xfrm>
          <a:prstGeom prst="rect">
            <a:avLst/>
          </a:prstGeom>
          <a:noFill/>
        </p:spPr>
        <p:txBody>
          <a:bodyPr wrap="none" rtlCol="0">
            <a:spAutoFit/>
          </a:bodyPr>
          <a:lstStyle/>
          <a:p>
            <a:pPr algn="ctr"/>
            <a:r>
              <a:rPr lang="en-SG" sz="1000">
                <a:latin typeface="Calibri" panose="020F0502020204030204" pitchFamily="34" charset="0"/>
                <a:cs typeface="Calibri" panose="020F0502020204030204" pitchFamily="34" charset="0"/>
              </a:rPr>
              <a:t>Transaction </a:t>
            </a:r>
          </a:p>
          <a:p>
            <a:pPr algn="ctr"/>
            <a:r>
              <a:rPr lang="en-SG" sz="1000">
                <a:latin typeface="Calibri" panose="020F0502020204030204" pitchFamily="34" charset="0"/>
                <a:cs typeface="Calibri" panose="020F0502020204030204" pitchFamily="34" charset="0"/>
              </a:rPr>
              <a:t>data</a:t>
            </a:r>
          </a:p>
        </p:txBody>
      </p:sp>
      <p:sp>
        <p:nvSpPr>
          <p:cNvPr id="11" name="TextBox 10">
            <a:extLst>
              <a:ext uri="{FF2B5EF4-FFF2-40B4-BE49-F238E27FC236}">
                <a16:creationId xmlns:a16="http://schemas.microsoft.com/office/drawing/2014/main" id="{1EC38A9F-205E-6441-92E7-8963B5AB813D}"/>
              </a:ext>
            </a:extLst>
          </p:cNvPr>
          <p:cNvSpPr txBox="1"/>
          <p:nvPr/>
        </p:nvSpPr>
        <p:spPr>
          <a:xfrm>
            <a:off x="949056" y="3769702"/>
            <a:ext cx="486030" cy="400110"/>
          </a:xfrm>
          <a:prstGeom prst="rect">
            <a:avLst/>
          </a:prstGeom>
          <a:noFill/>
        </p:spPr>
        <p:txBody>
          <a:bodyPr wrap="none" rtlCol="0">
            <a:spAutoFit/>
          </a:bodyPr>
          <a:lstStyle/>
          <a:p>
            <a:pPr algn="ctr"/>
            <a:r>
              <a:rPr lang="en-SG" sz="1000">
                <a:latin typeface="Calibri" panose="020F0502020204030204" pitchFamily="34" charset="0"/>
                <a:cs typeface="Calibri" panose="020F0502020204030204" pitchFamily="34" charset="0"/>
              </a:rPr>
              <a:t>Client</a:t>
            </a:r>
          </a:p>
          <a:p>
            <a:pPr algn="ctr"/>
            <a:r>
              <a:rPr lang="en-SG" sz="1000">
                <a:latin typeface="Calibri" panose="020F0502020204030204" pitchFamily="34" charset="0"/>
                <a:cs typeface="Calibri" panose="020F0502020204030204" pitchFamily="34" charset="0"/>
              </a:rPr>
              <a:t>data</a:t>
            </a:r>
          </a:p>
        </p:txBody>
      </p:sp>
      <p:pic>
        <p:nvPicPr>
          <p:cNvPr id="12" name="Picture 11" descr="A close up of a logo&#10;&#10;Description generated with very high confidence">
            <a:extLst>
              <a:ext uri="{FF2B5EF4-FFF2-40B4-BE49-F238E27FC236}">
                <a16:creationId xmlns:a16="http://schemas.microsoft.com/office/drawing/2014/main" id="{67DC9C2D-68F8-8A4B-8061-5ED2126E95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6000" y="2319611"/>
            <a:ext cx="482845" cy="482845"/>
          </a:xfrm>
          <a:prstGeom prst="rect">
            <a:avLst/>
          </a:prstGeom>
        </p:spPr>
      </p:pic>
      <p:pic>
        <p:nvPicPr>
          <p:cNvPr id="13" name="Picture 12" descr="A close up of a basketball hoop&#10;&#10;Description generated with high confidence">
            <a:extLst>
              <a:ext uri="{FF2B5EF4-FFF2-40B4-BE49-F238E27FC236}">
                <a16:creationId xmlns:a16="http://schemas.microsoft.com/office/drawing/2014/main" id="{719496BD-4861-024D-B385-696E2598F3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4978" y="2966760"/>
            <a:ext cx="538160" cy="538160"/>
          </a:xfrm>
          <a:prstGeom prst="rect">
            <a:avLst/>
          </a:prstGeom>
        </p:spPr>
      </p:pic>
      <p:pic>
        <p:nvPicPr>
          <p:cNvPr id="14" name="Picture 13" descr="A close up of a sign&#10;&#10;Description generated with very high confidence">
            <a:extLst>
              <a:ext uri="{FF2B5EF4-FFF2-40B4-BE49-F238E27FC236}">
                <a16:creationId xmlns:a16="http://schemas.microsoft.com/office/drawing/2014/main" id="{195D3F54-1D04-5E42-BD4C-E6F8500603B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2597" y="3641840"/>
            <a:ext cx="602456" cy="602456"/>
          </a:xfrm>
          <a:prstGeom prst="rect">
            <a:avLst/>
          </a:prstGeom>
        </p:spPr>
      </p:pic>
      <p:sp>
        <p:nvSpPr>
          <p:cNvPr id="15" name="TextBox 14">
            <a:extLst>
              <a:ext uri="{FF2B5EF4-FFF2-40B4-BE49-F238E27FC236}">
                <a16:creationId xmlns:a16="http://schemas.microsoft.com/office/drawing/2014/main" id="{825A71A6-B5C1-7741-926D-FA0AC81C8705}"/>
              </a:ext>
            </a:extLst>
          </p:cNvPr>
          <p:cNvSpPr txBox="1"/>
          <p:nvPr/>
        </p:nvSpPr>
        <p:spPr>
          <a:xfrm>
            <a:off x="2511095" y="2395663"/>
            <a:ext cx="605174" cy="400110"/>
          </a:xfrm>
          <a:prstGeom prst="rect">
            <a:avLst/>
          </a:prstGeom>
          <a:noFill/>
        </p:spPr>
        <p:txBody>
          <a:bodyPr wrap="square" rtlCol="0">
            <a:spAutoFit/>
          </a:bodyPr>
          <a:lstStyle/>
          <a:p>
            <a:pPr algn="ctr"/>
            <a:r>
              <a:rPr lang="en-SG" sz="1000">
                <a:latin typeface="Calibri" panose="020F0502020204030204" pitchFamily="34" charset="0"/>
                <a:cs typeface="Calibri" panose="020F0502020204030204" pitchFamily="34" charset="0"/>
              </a:rPr>
              <a:t>Missing values</a:t>
            </a:r>
          </a:p>
        </p:txBody>
      </p:sp>
      <p:pic>
        <p:nvPicPr>
          <p:cNvPr id="16" name="Picture 15" descr="A close up of a logo&#10;&#10;Description generated with very high confidence">
            <a:extLst>
              <a:ext uri="{FF2B5EF4-FFF2-40B4-BE49-F238E27FC236}">
                <a16:creationId xmlns:a16="http://schemas.microsoft.com/office/drawing/2014/main" id="{3D5DE91C-8AFD-9148-8FD7-9C23B186461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19848" y="2431692"/>
            <a:ext cx="612665" cy="363477"/>
          </a:xfrm>
          <a:prstGeom prst="rect">
            <a:avLst/>
          </a:prstGeom>
        </p:spPr>
      </p:pic>
      <p:pic>
        <p:nvPicPr>
          <p:cNvPr id="17" name="Picture 16" descr="A close up of a logo&#10;&#10;Description generated with very high confidence">
            <a:extLst>
              <a:ext uri="{FF2B5EF4-FFF2-40B4-BE49-F238E27FC236}">
                <a16:creationId xmlns:a16="http://schemas.microsoft.com/office/drawing/2014/main" id="{9062913A-49A8-CA49-A1D3-F5B57D824D7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42309" y="2987532"/>
            <a:ext cx="561456" cy="561456"/>
          </a:xfrm>
          <a:prstGeom prst="rect">
            <a:avLst/>
          </a:prstGeom>
        </p:spPr>
      </p:pic>
      <p:sp>
        <p:nvSpPr>
          <p:cNvPr id="18" name="TextBox 17">
            <a:extLst>
              <a:ext uri="{FF2B5EF4-FFF2-40B4-BE49-F238E27FC236}">
                <a16:creationId xmlns:a16="http://schemas.microsoft.com/office/drawing/2014/main" id="{4D66C6FE-37AA-E440-8223-3868AFF3908C}"/>
              </a:ext>
            </a:extLst>
          </p:cNvPr>
          <p:cNvSpPr txBox="1"/>
          <p:nvPr/>
        </p:nvSpPr>
        <p:spPr>
          <a:xfrm>
            <a:off x="2418053" y="3058531"/>
            <a:ext cx="701757" cy="400110"/>
          </a:xfrm>
          <a:prstGeom prst="rect">
            <a:avLst/>
          </a:prstGeom>
          <a:noFill/>
        </p:spPr>
        <p:txBody>
          <a:bodyPr wrap="square" rtlCol="0">
            <a:spAutoFit/>
          </a:bodyPr>
          <a:lstStyle/>
          <a:p>
            <a:pPr algn="ctr"/>
            <a:r>
              <a:rPr lang="en-SG" sz="1000">
                <a:latin typeface="Calibri" panose="020F0502020204030204" pitchFamily="34" charset="0"/>
                <a:cs typeface="Calibri" panose="020F0502020204030204" pitchFamily="34" charset="0"/>
              </a:rPr>
              <a:t>Feature Selection</a:t>
            </a:r>
          </a:p>
        </p:txBody>
      </p:sp>
      <p:pic>
        <p:nvPicPr>
          <p:cNvPr id="19" name="Picture 18" descr="A close up of a logo&#10;&#10;Description generated with very high confidence">
            <a:extLst>
              <a:ext uri="{FF2B5EF4-FFF2-40B4-BE49-F238E27FC236}">
                <a16:creationId xmlns:a16="http://schemas.microsoft.com/office/drawing/2014/main" id="{42819AFF-1B8D-C34E-9E7D-BC420DA97AA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803671" y="3741351"/>
            <a:ext cx="594174" cy="461359"/>
          </a:xfrm>
          <a:prstGeom prst="rect">
            <a:avLst/>
          </a:prstGeom>
        </p:spPr>
      </p:pic>
      <p:sp>
        <p:nvSpPr>
          <p:cNvPr id="20" name="TextBox 19">
            <a:extLst>
              <a:ext uri="{FF2B5EF4-FFF2-40B4-BE49-F238E27FC236}">
                <a16:creationId xmlns:a16="http://schemas.microsoft.com/office/drawing/2014/main" id="{6A06CBB8-80CB-7D45-A3C1-70DADC42E35C}"/>
              </a:ext>
            </a:extLst>
          </p:cNvPr>
          <p:cNvSpPr txBox="1"/>
          <p:nvPr/>
        </p:nvSpPr>
        <p:spPr>
          <a:xfrm>
            <a:off x="2403765" y="3786953"/>
            <a:ext cx="823269" cy="400110"/>
          </a:xfrm>
          <a:prstGeom prst="rect">
            <a:avLst/>
          </a:prstGeom>
          <a:noFill/>
        </p:spPr>
        <p:txBody>
          <a:bodyPr wrap="square" rtlCol="0">
            <a:spAutoFit/>
          </a:bodyPr>
          <a:lstStyle/>
          <a:p>
            <a:pPr algn="ctr"/>
            <a:r>
              <a:rPr lang="en-SG" sz="1000">
                <a:latin typeface="Calibri" panose="020F0502020204030204" pitchFamily="34" charset="0"/>
                <a:cs typeface="Calibri" panose="020F0502020204030204" pitchFamily="34" charset="0"/>
              </a:rPr>
              <a:t>Imbalanced data</a:t>
            </a:r>
          </a:p>
        </p:txBody>
      </p:sp>
      <p:pic>
        <p:nvPicPr>
          <p:cNvPr id="21" name="Picture 20" descr="A close up of a logo&#10;&#10;Description generated with very high confidence">
            <a:extLst>
              <a:ext uri="{FF2B5EF4-FFF2-40B4-BE49-F238E27FC236}">
                <a16:creationId xmlns:a16="http://schemas.microsoft.com/office/drawing/2014/main" id="{FDA434B2-6662-1A4B-8421-9B2E3909CD8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378212" y="2249729"/>
            <a:ext cx="655428" cy="655428"/>
          </a:xfrm>
          <a:prstGeom prst="rect">
            <a:avLst/>
          </a:prstGeom>
        </p:spPr>
      </p:pic>
      <p:sp>
        <p:nvSpPr>
          <p:cNvPr id="22" name="TextBox 21">
            <a:extLst>
              <a:ext uri="{FF2B5EF4-FFF2-40B4-BE49-F238E27FC236}">
                <a16:creationId xmlns:a16="http://schemas.microsoft.com/office/drawing/2014/main" id="{08EDBDFD-8585-5545-BF65-561FBE650BA0}"/>
              </a:ext>
            </a:extLst>
          </p:cNvPr>
          <p:cNvSpPr txBox="1"/>
          <p:nvPr/>
        </p:nvSpPr>
        <p:spPr>
          <a:xfrm>
            <a:off x="4103374" y="2373877"/>
            <a:ext cx="600074" cy="400110"/>
          </a:xfrm>
          <a:prstGeom prst="rect">
            <a:avLst/>
          </a:prstGeom>
          <a:noFill/>
        </p:spPr>
        <p:txBody>
          <a:bodyPr wrap="square" rtlCol="0">
            <a:spAutoFit/>
          </a:bodyPr>
          <a:lstStyle/>
          <a:p>
            <a:pPr algn="ctr"/>
            <a:r>
              <a:rPr lang="en-SG" sz="1000">
                <a:latin typeface="Calibri" panose="020F0502020204030204" pitchFamily="34" charset="0"/>
                <a:cs typeface="Calibri" panose="020F0502020204030204" pitchFamily="34" charset="0"/>
              </a:rPr>
              <a:t>Detect fraud</a:t>
            </a:r>
          </a:p>
        </p:txBody>
      </p:sp>
      <p:pic>
        <p:nvPicPr>
          <p:cNvPr id="23" name="Picture 22">
            <a:extLst>
              <a:ext uri="{FF2B5EF4-FFF2-40B4-BE49-F238E27FC236}">
                <a16:creationId xmlns:a16="http://schemas.microsoft.com/office/drawing/2014/main" id="{105A642F-9101-684F-811B-CB151AF55FE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408657" y="3010828"/>
            <a:ext cx="538160" cy="538160"/>
          </a:xfrm>
          <a:prstGeom prst="rect">
            <a:avLst/>
          </a:prstGeom>
        </p:spPr>
      </p:pic>
      <p:sp>
        <p:nvSpPr>
          <p:cNvPr id="24" name="TextBox 23">
            <a:extLst>
              <a:ext uri="{FF2B5EF4-FFF2-40B4-BE49-F238E27FC236}">
                <a16:creationId xmlns:a16="http://schemas.microsoft.com/office/drawing/2014/main" id="{D703E56E-C8ED-2949-9485-8DED429B6E23}"/>
              </a:ext>
            </a:extLst>
          </p:cNvPr>
          <p:cNvSpPr txBox="1"/>
          <p:nvPr/>
        </p:nvSpPr>
        <p:spPr>
          <a:xfrm>
            <a:off x="3985866" y="3134079"/>
            <a:ext cx="827471" cy="246221"/>
          </a:xfrm>
          <a:prstGeom prst="rect">
            <a:avLst/>
          </a:prstGeom>
          <a:noFill/>
        </p:spPr>
        <p:txBody>
          <a:bodyPr wrap="none" rtlCol="0">
            <a:spAutoFit/>
          </a:bodyPr>
          <a:lstStyle/>
          <a:p>
            <a:pPr algn="ctr"/>
            <a:r>
              <a:rPr lang="en-SG" sz="1000">
                <a:latin typeface="Calibri" panose="020F0502020204030204" pitchFamily="34" charset="0"/>
                <a:cs typeface="Calibri" panose="020F0502020204030204" pitchFamily="34" charset="0"/>
              </a:rPr>
              <a:t>Profile users</a:t>
            </a:r>
          </a:p>
        </p:txBody>
      </p:sp>
      <p:pic>
        <p:nvPicPr>
          <p:cNvPr id="25" name="Graphic 24">
            <a:extLst>
              <a:ext uri="{FF2B5EF4-FFF2-40B4-BE49-F238E27FC236}">
                <a16:creationId xmlns:a16="http://schemas.microsoft.com/office/drawing/2014/main" id="{107FEE9B-DFAF-D944-B2EE-AF1538F322D7}"/>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378215" y="3659423"/>
            <a:ext cx="655426" cy="655426"/>
          </a:xfrm>
          <a:prstGeom prst="rect">
            <a:avLst/>
          </a:prstGeom>
        </p:spPr>
      </p:pic>
      <p:sp>
        <p:nvSpPr>
          <p:cNvPr id="26" name="TextBox 25">
            <a:extLst>
              <a:ext uri="{FF2B5EF4-FFF2-40B4-BE49-F238E27FC236}">
                <a16:creationId xmlns:a16="http://schemas.microsoft.com/office/drawing/2014/main" id="{42C35C9B-79AF-AF4C-AD53-2121D2F2B14B}"/>
              </a:ext>
            </a:extLst>
          </p:cNvPr>
          <p:cNvSpPr txBox="1"/>
          <p:nvPr/>
        </p:nvSpPr>
        <p:spPr>
          <a:xfrm>
            <a:off x="4041764" y="3769641"/>
            <a:ext cx="675632" cy="400110"/>
          </a:xfrm>
          <a:prstGeom prst="rect">
            <a:avLst/>
          </a:prstGeom>
          <a:noFill/>
        </p:spPr>
        <p:txBody>
          <a:bodyPr wrap="square" rtlCol="0">
            <a:spAutoFit/>
          </a:bodyPr>
          <a:lstStyle/>
          <a:p>
            <a:pPr algn="ctr"/>
            <a:r>
              <a:rPr lang="en-SG" sz="1000">
                <a:latin typeface="Calibri" panose="020F0502020204030204" pitchFamily="34" charset="0"/>
                <a:cs typeface="Calibri" panose="020F0502020204030204" pitchFamily="34" charset="0"/>
              </a:rPr>
              <a:t>Calculate Score</a:t>
            </a:r>
          </a:p>
        </p:txBody>
      </p:sp>
      <p:pic>
        <p:nvPicPr>
          <p:cNvPr id="27" name="Picture 26" descr="A close up of a logo&#10;&#10;Description generated with very high confidence">
            <a:extLst>
              <a:ext uri="{FF2B5EF4-FFF2-40B4-BE49-F238E27FC236}">
                <a16:creationId xmlns:a16="http://schemas.microsoft.com/office/drawing/2014/main" id="{8EB5D80D-85B6-5141-AA28-26FCA90FB134}"/>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984713" y="2249729"/>
            <a:ext cx="620484" cy="620484"/>
          </a:xfrm>
          <a:prstGeom prst="rect">
            <a:avLst/>
          </a:prstGeom>
        </p:spPr>
      </p:pic>
      <p:sp>
        <p:nvSpPr>
          <p:cNvPr id="28" name="TextBox 27">
            <a:extLst>
              <a:ext uri="{FF2B5EF4-FFF2-40B4-BE49-F238E27FC236}">
                <a16:creationId xmlns:a16="http://schemas.microsoft.com/office/drawing/2014/main" id="{9D26849F-2ADC-1047-AEAB-BC558C5D3B07}"/>
              </a:ext>
            </a:extLst>
          </p:cNvPr>
          <p:cNvSpPr txBox="1"/>
          <p:nvPr/>
        </p:nvSpPr>
        <p:spPr>
          <a:xfrm>
            <a:off x="5634303" y="2390694"/>
            <a:ext cx="847277" cy="400110"/>
          </a:xfrm>
          <a:prstGeom prst="rect">
            <a:avLst/>
          </a:prstGeom>
          <a:noFill/>
        </p:spPr>
        <p:txBody>
          <a:bodyPr wrap="square" rtlCol="0">
            <a:spAutoFit/>
          </a:bodyPr>
          <a:lstStyle/>
          <a:p>
            <a:pPr algn="ctr"/>
            <a:r>
              <a:rPr lang="en-SG" sz="1000">
                <a:latin typeface="Calibri" panose="020F0502020204030204" pitchFamily="34" charset="0"/>
                <a:cs typeface="Calibri" panose="020F0502020204030204" pitchFamily="34" charset="0"/>
              </a:rPr>
              <a:t>Investigate transaction</a:t>
            </a:r>
          </a:p>
        </p:txBody>
      </p:sp>
      <p:pic>
        <p:nvPicPr>
          <p:cNvPr id="29" name="Picture 28" descr="A drawing of a person&#10;&#10;Description generated with high confidence">
            <a:extLst>
              <a:ext uri="{FF2B5EF4-FFF2-40B4-BE49-F238E27FC236}">
                <a16:creationId xmlns:a16="http://schemas.microsoft.com/office/drawing/2014/main" id="{2B04B836-006C-154C-920C-5634E8787EFE}"/>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951708" y="2952196"/>
            <a:ext cx="655424" cy="655424"/>
          </a:xfrm>
          <a:prstGeom prst="rect">
            <a:avLst/>
          </a:prstGeom>
        </p:spPr>
      </p:pic>
      <p:sp>
        <p:nvSpPr>
          <p:cNvPr id="30" name="TextBox 29">
            <a:extLst>
              <a:ext uri="{FF2B5EF4-FFF2-40B4-BE49-F238E27FC236}">
                <a16:creationId xmlns:a16="http://schemas.microsoft.com/office/drawing/2014/main" id="{E143ED51-E9BC-5549-A595-8C7B23C611E6}"/>
              </a:ext>
            </a:extLst>
          </p:cNvPr>
          <p:cNvSpPr txBox="1"/>
          <p:nvPr/>
        </p:nvSpPr>
        <p:spPr>
          <a:xfrm>
            <a:off x="5537092" y="3121648"/>
            <a:ext cx="1088166" cy="400110"/>
          </a:xfrm>
          <a:prstGeom prst="rect">
            <a:avLst/>
          </a:prstGeom>
          <a:noFill/>
        </p:spPr>
        <p:txBody>
          <a:bodyPr wrap="square" rtlCol="0">
            <a:spAutoFit/>
          </a:bodyPr>
          <a:lstStyle/>
          <a:p>
            <a:pPr algn="ctr"/>
            <a:r>
              <a:rPr lang="en-SG" sz="1000">
                <a:latin typeface="Calibri" panose="020F0502020204030204" pitchFamily="34" charset="0"/>
                <a:cs typeface="Calibri" panose="020F0502020204030204" pitchFamily="34" charset="0"/>
              </a:rPr>
              <a:t>Accept/Reject transaction</a:t>
            </a:r>
          </a:p>
        </p:txBody>
      </p:sp>
      <p:pic>
        <p:nvPicPr>
          <p:cNvPr id="31" name="Picture 30" descr="A picture containing bicycle&#10;&#10;Description generated with very high confidence">
            <a:extLst>
              <a:ext uri="{FF2B5EF4-FFF2-40B4-BE49-F238E27FC236}">
                <a16:creationId xmlns:a16="http://schemas.microsoft.com/office/drawing/2014/main" id="{60CF2954-58C1-9D40-97EA-1CDF9A4ABE9B}"/>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002741" y="3771008"/>
            <a:ext cx="543840" cy="543840"/>
          </a:xfrm>
          <a:prstGeom prst="rect">
            <a:avLst/>
          </a:prstGeom>
        </p:spPr>
      </p:pic>
      <p:sp>
        <p:nvSpPr>
          <p:cNvPr id="32" name="TextBox 31">
            <a:extLst>
              <a:ext uri="{FF2B5EF4-FFF2-40B4-BE49-F238E27FC236}">
                <a16:creationId xmlns:a16="http://schemas.microsoft.com/office/drawing/2014/main" id="{8178AD61-5927-844D-847F-480759CB6A1B}"/>
              </a:ext>
            </a:extLst>
          </p:cNvPr>
          <p:cNvSpPr txBox="1"/>
          <p:nvPr/>
        </p:nvSpPr>
        <p:spPr>
          <a:xfrm>
            <a:off x="5638821" y="3869690"/>
            <a:ext cx="899044" cy="553998"/>
          </a:xfrm>
          <a:prstGeom prst="rect">
            <a:avLst/>
          </a:prstGeom>
          <a:noFill/>
        </p:spPr>
        <p:txBody>
          <a:bodyPr wrap="square" rtlCol="0">
            <a:spAutoFit/>
          </a:bodyPr>
          <a:lstStyle/>
          <a:p>
            <a:pPr algn="ctr"/>
            <a:r>
              <a:rPr lang="en-SG" sz="1000">
                <a:latin typeface="Calibri" panose="020F0502020204030204" pitchFamily="34" charset="0"/>
                <a:cs typeface="Calibri" panose="020F0502020204030204" pitchFamily="34" charset="0"/>
              </a:rPr>
              <a:t>Restrict future transactions</a:t>
            </a:r>
          </a:p>
        </p:txBody>
      </p:sp>
      <p:cxnSp>
        <p:nvCxnSpPr>
          <p:cNvPr id="33" name="Straight Connector 32">
            <a:extLst>
              <a:ext uri="{FF2B5EF4-FFF2-40B4-BE49-F238E27FC236}">
                <a16:creationId xmlns:a16="http://schemas.microsoft.com/office/drawing/2014/main" id="{3BF6B567-63ED-D54D-841C-69A16BA949CE}"/>
              </a:ext>
            </a:extLst>
          </p:cNvPr>
          <p:cNvCxnSpPr>
            <a:cxnSpLocks/>
          </p:cNvCxnSpPr>
          <p:nvPr/>
        </p:nvCxnSpPr>
        <p:spPr>
          <a:xfrm>
            <a:off x="296616" y="611052"/>
            <a:ext cx="6264767" cy="0"/>
          </a:xfrm>
          <a:prstGeom prst="line">
            <a:avLst/>
          </a:prstGeom>
          <a:ln w="57150">
            <a:solidFill>
              <a:srgbClr val="1F284F"/>
            </a:solidFill>
          </a:ln>
        </p:spPr>
        <p:style>
          <a:lnRef idx="1">
            <a:schemeClr val="accent1"/>
          </a:lnRef>
          <a:fillRef idx="0">
            <a:schemeClr val="accent1"/>
          </a:fillRef>
          <a:effectRef idx="0">
            <a:schemeClr val="accent1"/>
          </a:effectRef>
          <a:fontRef idx="minor">
            <a:schemeClr val="tx1"/>
          </a:fontRef>
        </p:style>
      </p:cxnSp>
      <p:sp>
        <p:nvSpPr>
          <p:cNvPr id="35" name="Title 1">
            <a:extLst>
              <a:ext uri="{FF2B5EF4-FFF2-40B4-BE49-F238E27FC236}">
                <a16:creationId xmlns:a16="http://schemas.microsoft.com/office/drawing/2014/main" id="{37A91FAB-ADFF-FA40-AB93-5D4E26D65439}"/>
              </a:ext>
            </a:extLst>
          </p:cNvPr>
          <p:cNvSpPr txBox="1">
            <a:spLocks/>
          </p:cNvSpPr>
          <p:nvPr/>
        </p:nvSpPr>
        <p:spPr>
          <a:xfrm>
            <a:off x="259403" y="143823"/>
            <a:ext cx="4114800" cy="467229"/>
          </a:xfrm>
          <a:prstGeom prst="rect">
            <a:avLst/>
          </a:prstGeom>
        </p:spPr>
        <p:txBody>
          <a:bodyPr vert="horz" lIns="51435" tIns="25718" rIns="51435" bIns="25718"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2700">
                <a:latin typeface="+mn-lt"/>
              </a:rPr>
              <a:t>Summary</a:t>
            </a:r>
          </a:p>
        </p:txBody>
      </p:sp>
      <p:cxnSp>
        <p:nvCxnSpPr>
          <p:cNvPr id="36" name="Straight Connector 35">
            <a:extLst>
              <a:ext uri="{FF2B5EF4-FFF2-40B4-BE49-F238E27FC236}">
                <a16:creationId xmlns:a16="http://schemas.microsoft.com/office/drawing/2014/main" id="{28548A0F-8435-4E31-A7C7-D8832C451599}"/>
              </a:ext>
            </a:extLst>
          </p:cNvPr>
          <p:cNvCxnSpPr>
            <a:cxnSpLocks/>
          </p:cNvCxnSpPr>
          <p:nvPr/>
        </p:nvCxnSpPr>
        <p:spPr>
          <a:xfrm>
            <a:off x="296616" y="717377"/>
            <a:ext cx="6264767" cy="0"/>
          </a:xfrm>
          <a:prstGeom prst="line">
            <a:avLst/>
          </a:prstGeom>
          <a:ln w="19050">
            <a:solidFill>
              <a:srgbClr val="1F284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8925983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1AE3D784-C965-BA4F-849B-EAA8CDA606FA}"/>
              </a:ext>
            </a:extLst>
          </p:cNvPr>
          <p:cNvGrpSpPr/>
          <p:nvPr/>
        </p:nvGrpSpPr>
        <p:grpSpPr>
          <a:xfrm>
            <a:off x="-578303" y="480659"/>
            <a:ext cx="5407795" cy="3676794"/>
            <a:chOff x="582283" y="973033"/>
            <a:chExt cx="5407795" cy="3676794"/>
          </a:xfrm>
        </p:grpSpPr>
        <p:sp>
          <p:nvSpPr>
            <p:cNvPr id="15" name="Rectangle 14">
              <a:extLst>
                <a:ext uri="{FF2B5EF4-FFF2-40B4-BE49-F238E27FC236}">
                  <a16:creationId xmlns:a16="http://schemas.microsoft.com/office/drawing/2014/main" id="{724B93D7-E034-2C48-90A9-1D337551DA4C}"/>
                </a:ext>
              </a:extLst>
            </p:cNvPr>
            <p:cNvSpPr/>
            <p:nvPr/>
          </p:nvSpPr>
          <p:spPr>
            <a:xfrm>
              <a:off x="1957340" y="973033"/>
              <a:ext cx="1310054" cy="11824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a:extLst>
                <a:ext uri="{FF2B5EF4-FFF2-40B4-BE49-F238E27FC236}">
                  <a16:creationId xmlns:a16="http://schemas.microsoft.com/office/drawing/2014/main" id="{E7E39726-06F4-584A-B816-2BF55DF70FAD}"/>
                </a:ext>
              </a:extLst>
            </p:cNvPr>
            <p:cNvGrpSpPr/>
            <p:nvPr/>
          </p:nvGrpSpPr>
          <p:grpSpPr>
            <a:xfrm>
              <a:off x="582283" y="1300284"/>
              <a:ext cx="5407795" cy="3349543"/>
              <a:chOff x="582283" y="1300284"/>
              <a:chExt cx="5407795" cy="3349543"/>
            </a:xfrm>
          </p:grpSpPr>
          <p:pic>
            <p:nvPicPr>
              <p:cNvPr id="9" name="Picture 8">
                <a:extLst>
                  <a:ext uri="{FF2B5EF4-FFF2-40B4-BE49-F238E27FC236}">
                    <a16:creationId xmlns:a16="http://schemas.microsoft.com/office/drawing/2014/main" id="{FA09A8A7-5E7B-DF43-AEBA-954FE5928135}"/>
                  </a:ext>
                </a:extLst>
              </p:cNvPr>
              <p:cNvPicPr>
                <a:picLocks noChangeAspect="1"/>
              </p:cNvPicPr>
              <p:nvPr/>
            </p:nvPicPr>
            <p:blipFill>
              <a:blip r:embed="rId2"/>
              <a:stretch>
                <a:fillRect/>
              </a:stretch>
            </p:blipFill>
            <p:spPr>
              <a:xfrm>
                <a:off x="1551428" y="1976120"/>
                <a:ext cx="3636033" cy="2337449"/>
              </a:xfrm>
              <a:prstGeom prst="rect">
                <a:avLst/>
              </a:prstGeom>
            </p:spPr>
          </p:pic>
          <p:sp>
            <p:nvSpPr>
              <p:cNvPr id="10" name="Rectangle 9">
                <a:extLst>
                  <a:ext uri="{FF2B5EF4-FFF2-40B4-BE49-F238E27FC236}">
                    <a16:creationId xmlns:a16="http://schemas.microsoft.com/office/drawing/2014/main" id="{E3C88810-1B31-4B47-901A-D488F22181D4}"/>
                  </a:ext>
                </a:extLst>
              </p:cNvPr>
              <p:cNvSpPr/>
              <p:nvPr/>
            </p:nvSpPr>
            <p:spPr>
              <a:xfrm>
                <a:off x="923192" y="1806916"/>
                <a:ext cx="1310054" cy="11824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81C0EF7-5D82-174A-B4B4-E0478C240425}"/>
                  </a:ext>
                </a:extLst>
              </p:cNvPr>
              <p:cNvSpPr/>
              <p:nvPr/>
            </p:nvSpPr>
            <p:spPr>
              <a:xfrm>
                <a:off x="738554" y="3467358"/>
                <a:ext cx="1310054" cy="11824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9489DBA-F168-B643-A7F1-8805854D6F3F}"/>
                  </a:ext>
                </a:extLst>
              </p:cNvPr>
              <p:cNvSpPr/>
              <p:nvPr/>
            </p:nvSpPr>
            <p:spPr>
              <a:xfrm>
                <a:off x="582283" y="2800446"/>
                <a:ext cx="1310054" cy="11824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AA3B742-D907-1340-9743-09803873D274}"/>
                  </a:ext>
                </a:extLst>
              </p:cNvPr>
              <p:cNvSpPr/>
              <p:nvPr/>
            </p:nvSpPr>
            <p:spPr>
              <a:xfrm>
                <a:off x="4399085" y="1956120"/>
                <a:ext cx="1310054" cy="11824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9672DE08-FA0C-D94D-90E7-F9ABBFBC43E6}"/>
                  </a:ext>
                </a:extLst>
              </p:cNvPr>
              <p:cNvSpPr/>
              <p:nvPr/>
            </p:nvSpPr>
            <p:spPr>
              <a:xfrm>
                <a:off x="3047116" y="1300284"/>
                <a:ext cx="1310054" cy="11824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295C585A-739D-5B48-BAB8-33C15C021F8E}"/>
                  </a:ext>
                </a:extLst>
              </p:cNvPr>
              <p:cNvSpPr/>
              <p:nvPr/>
            </p:nvSpPr>
            <p:spPr>
              <a:xfrm>
                <a:off x="4680024" y="3117912"/>
                <a:ext cx="1310054" cy="11824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9FA00E60-2889-B24D-8AFD-889AA263C264}"/>
                  </a:ext>
                </a:extLst>
              </p:cNvPr>
              <p:cNvSpPr/>
              <p:nvPr/>
            </p:nvSpPr>
            <p:spPr>
              <a:xfrm>
                <a:off x="4138246" y="3982915"/>
                <a:ext cx="1310054" cy="5249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15B487F6-1807-A748-A69F-2D2AE4DB0E32}"/>
                  </a:ext>
                </a:extLst>
              </p:cNvPr>
              <p:cNvSpPr/>
              <p:nvPr/>
            </p:nvSpPr>
            <p:spPr>
              <a:xfrm>
                <a:off x="1409701" y="3885777"/>
                <a:ext cx="1310054" cy="5249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2" name="Rectangle 21">
            <a:extLst>
              <a:ext uri="{FF2B5EF4-FFF2-40B4-BE49-F238E27FC236}">
                <a16:creationId xmlns:a16="http://schemas.microsoft.com/office/drawing/2014/main" id="{15BDD727-2672-C64A-9E5A-6F033EE8E0BA}"/>
              </a:ext>
            </a:extLst>
          </p:cNvPr>
          <p:cNvSpPr/>
          <p:nvPr/>
        </p:nvSpPr>
        <p:spPr>
          <a:xfrm>
            <a:off x="824710" y="458696"/>
            <a:ext cx="1310054" cy="11824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CF2316C3-5009-8E45-B84E-129EC59DBF69}"/>
              </a:ext>
            </a:extLst>
          </p:cNvPr>
          <p:cNvSpPr txBox="1"/>
          <p:nvPr/>
        </p:nvSpPr>
        <p:spPr>
          <a:xfrm>
            <a:off x="3113420" y="1858500"/>
            <a:ext cx="3309777" cy="923330"/>
          </a:xfrm>
          <a:prstGeom prst="rect">
            <a:avLst/>
          </a:prstGeom>
          <a:noFill/>
        </p:spPr>
        <p:txBody>
          <a:bodyPr wrap="square" rtlCol="0">
            <a:spAutoFit/>
          </a:bodyPr>
          <a:lstStyle/>
          <a:p>
            <a:r>
              <a:rPr lang="en-US" sz="5400">
                <a:latin typeface="Calibri" panose="020F0502020204030204" pitchFamily="34" charset="0"/>
                <a:cs typeface="Calibri" panose="020F0502020204030204" pitchFamily="34" charset="0"/>
              </a:rPr>
              <a:t>Thank you! </a:t>
            </a:r>
          </a:p>
        </p:txBody>
      </p:sp>
    </p:spTree>
    <p:extLst>
      <p:ext uri="{BB962C8B-B14F-4D97-AF65-F5344CB8AC3E}">
        <p14:creationId xmlns:p14="http://schemas.microsoft.com/office/powerpoint/2010/main" val="19534647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BF3C0962-AAAD-4D1B-8AB2-49CDEBD212A9}"/>
              </a:ext>
            </a:extLst>
          </p:cNvPr>
          <p:cNvSpPr/>
          <p:nvPr/>
        </p:nvSpPr>
        <p:spPr>
          <a:xfrm>
            <a:off x="259402" y="886106"/>
            <a:ext cx="3762375" cy="3540017"/>
          </a:xfrm>
          <a:prstGeom prst="rect">
            <a:avLst/>
          </a:prstGeom>
          <a:solidFill>
            <a:schemeClr val="accent3">
              <a:lumMod val="20000"/>
              <a:lumOff val="8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just"/>
            <a:endParaRPr lang="en-SG">
              <a:latin typeface="Calibri" panose="020F0502020204030204" pitchFamily="34" charset="0"/>
              <a:cs typeface="Calibri" panose="020F0502020204030204" pitchFamily="34" charset="0"/>
            </a:endParaRPr>
          </a:p>
        </p:txBody>
      </p:sp>
      <p:sp>
        <p:nvSpPr>
          <p:cNvPr id="6" name="Rectangle 5">
            <a:extLst>
              <a:ext uri="{FF2B5EF4-FFF2-40B4-BE49-F238E27FC236}">
                <a16:creationId xmlns:a16="http://schemas.microsoft.com/office/drawing/2014/main" id="{9F698FB2-EE6E-E74B-AB6E-00494CB031DA}"/>
              </a:ext>
            </a:extLst>
          </p:cNvPr>
          <p:cNvSpPr/>
          <p:nvPr/>
        </p:nvSpPr>
        <p:spPr>
          <a:xfrm>
            <a:off x="3311820" y="2417862"/>
            <a:ext cx="234360" cy="307777"/>
          </a:xfrm>
          <a:prstGeom prst="rect">
            <a:avLst/>
          </a:prstGeom>
        </p:spPr>
        <p:txBody>
          <a:bodyPr wrap="none">
            <a:spAutoFit/>
          </a:bodyPr>
          <a:lstStyle/>
          <a:p>
            <a:r>
              <a:rPr lang="en-SG"/>
              <a:t> </a:t>
            </a:r>
            <a:endParaRPr lang="en-US"/>
          </a:p>
        </p:txBody>
      </p:sp>
      <p:sp>
        <p:nvSpPr>
          <p:cNvPr id="7" name="Rectangle 6">
            <a:extLst>
              <a:ext uri="{FF2B5EF4-FFF2-40B4-BE49-F238E27FC236}">
                <a16:creationId xmlns:a16="http://schemas.microsoft.com/office/drawing/2014/main" id="{4717D3AA-30CB-5343-A5EE-6046141CD98D}"/>
              </a:ext>
            </a:extLst>
          </p:cNvPr>
          <p:cNvSpPr/>
          <p:nvPr/>
        </p:nvSpPr>
        <p:spPr>
          <a:xfrm>
            <a:off x="3311820" y="2417862"/>
            <a:ext cx="234360" cy="307777"/>
          </a:xfrm>
          <a:prstGeom prst="rect">
            <a:avLst/>
          </a:prstGeom>
        </p:spPr>
        <p:txBody>
          <a:bodyPr wrap="none">
            <a:spAutoFit/>
          </a:bodyPr>
          <a:lstStyle/>
          <a:p>
            <a:r>
              <a:rPr lang="en-SG"/>
              <a:t> </a:t>
            </a:r>
            <a:endParaRPr lang="en-US"/>
          </a:p>
        </p:txBody>
      </p:sp>
      <p:sp>
        <p:nvSpPr>
          <p:cNvPr id="8" name="Rectangle 7">
            <a:extLst>
              <a:ext uri="{FF2B5EF4-FFF2-40B4-BE49-F238E27FC236}">
                <a16:creationId xmlns:a16="http://schemas.microsoft.com/office/drawing/2014/main" id="{79F8D7DC-CFAC-9241-87E3-292C2ABA8B87}"/>
              </a:ext>
            </a:extLst>
          </p:cNvPr>
          <p:cNvSpPr/>
          <p:nvPr/>
        </p:nvSpPr>
        <p:spPr>
          <a:xfrm>
            <a:off x="3311820" y="2417862"/>
            <a:ext cx="234360" cy="307777"/>
          </a:xfrm>
          <a:prstGeom prst="rect">
            <a:avLst/>
          </a:prstGeom>
        </p:spPr>
        <p:txBody>
          <a:bodyPr wrap="none">
            <a:spAutoFit/>
          </a:bodyPr>
          <a:lstStyle/>
          <a:p>
            <a:r>
              <a:rPr lang="en-SG"/>
              <a:t> </a:t>
            </a:r>
            <a:endParaRPr lang="en-US"/>
          </a:p>
        </p:txBody>
      </p:sp>
      <p:sp>
        <p:nvSpPr>
          <p:cNvPr id="9" name="Rectangle 8">
            <a:extLst>
              <a:ext uri="{FF2B5EF4-FFF2-40B4-BE49-F238E27FC236}">
                <a16:creationId xmlns:a16="http://schemas.microsoft.com/office/drawing/2014/main" id="{6B5DF223-A05D-944E-A25D-786BD8A97980}"/>
              </a:ext>
            </a:extLst>
          </p:cNvPr>
          <p:cNvSpPr/>
          <p:nvPr/>
        </p:nvSpPr>
        <p:spPr>
          <a:xfrm>
            <a:off x="3311820" y="2417862"/>
            <a:ext cx="234360" cy="307777"/>
          </a:xfrm>
          <a:prstGeom prst="rect">
            <a:avLst/>
          </a:prstGeom>
        </p:spPr>
        <p:txBody>
          <a:bodyPr wrap="none">
            <a:spAutoFit/>
          </a:bodyPr>
          <a:lstStyle/>
          <a:p>
            <a:r>
              <a:rPr lang="en-SG"/>
              <a:t> </a:t>
            </a:r>
            <a:endParaRPr lang="en-US"/>
          </a:p>
        </p:txBody>
      </p:sp>
      <p:cxnSp>
        <p:nvCxnSpPr>
          <p:cNvPr id="10" name="Straight Connector 9">
            <a:extLst>
              <a:ext uri="{FF2B5EF4-FFF2-40B4-BE49-F238E27FC236}">
                <a16:creationId xmlns:a16="http://schemas.microsoft.com/office/drawing/2014/main" id="{0113B048-B5E9-4BB8-81CF-47FFB27CCA14}"/>
              </a:ext>
            </a:extLst>
          </p:cNvPr>
          <p:cNvCxnSpPr>
            <a:cxnSpLocks/>
          </p:cNvCxnSpPr>
          <p:nvPr/>
        </p:nvCxnSpPr>
        <p:spPr>
          <a:xfrm>
            <a:off x="296616" y="611052"/>
            <a:ext cx="6264767" cy="0"/>
          </a:xfrm>
          <a:prstGeom prst="line">
            <a:avLst/>
          </a:prstGeom>
          <a:ln w="57150">
            <a:solidFill>
              <a:srgbClr val="1F284F"/>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3D633CAD-E1FD-4617-8D8C-44D854DC9D2C}"/>
              </a:ext>
            </a:extLst>
          </p:cNvPr>
          <p:cNvCxnSpPr>
            <a:cxnSpLocks/>
          </p:cNvCxnSpPr>
          <p:nvPr/>
        </p:nvCxnSpPr>
        <p:spPr>
          <a:xfrm>
            <a:off x="296616" y="717377"/>
            <a:ext cx="6264767" cy="0"/>
          </a:xfrm>
          <a:prstGeom prst="line">
            <a:avLst/>
          </a:prstGeom>
          <a:ln w="19050">
            <a:solidFill>
              <a:srgbClr val="1F284F"/>
            </a:solidFill>
          </a:ln>
        </p:spPr>
        <p:style>
          <a:lnRef idx="1">
            <a:schemeClr val="accent1"/>
          </a:lnRef>
          <a:fillRef idx="0">
            <a:schemeClr val="accent1"/>
          </a:fillRef>
          <a:effectRef idx="0">
            <a:schemeClr val="accent1"/>
          </a:effectRef>
          <a:fontRef idx="minor">
            <a:schemeClr val="tx1"/>
          </a:fontRef>
        </p:style>
      </p:cxnSp>
      <p:sp>
        <p:nvSpPr>
          <p:cNvPr id="12" name="Title 1">
            <a:extLst>
              <a:ext uri="{FF2B5EF4-FFF2-40B4-BE49-F238E27FC236}">
                <a16:creationId xmlns:a16="http://schemas.microsoft.com/office/drawing/2014/main" id="{4F2D2B79-F6DE-4438-B52B-C5C2D3B7D752}"/>
              </a:ext>
            </a:extLst>
          </p:cNvPr>
          <p:cNvSpPr txBox="1">
            <a:spLocks/>
          </p:cNvSpPr>
          <p:nvPr/>
        </p:nvSpPr>
        <p:spPr>
          <a:xfrm>
            <a:off x="259402" y="143823"/>
            <a:ext cx="6300883" cy="467229"/>
          </a:xfrm>
          <a:prstGeom prst="rect">
            <a:avLst/>
          </a:prstGeom>
        </p:spPr>
        <p:txBody>
          <a:bodyPr vert="horz" lIns="51435" tIns="25718" rIns="51435" bIns="25718"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2700">
                <a:latin typeface="Calibri" panose="020F0502020204030204" pitchFamily="34" charset="0"/>
                <a:cs typeface="Calibri" panose="020F0502020204030204" pitchFamily="34" charset="0"/>
              </a:rPr>
              <a:t>Precision – Recall Curve</a:t>
            </a:r>
          </a:p>
        </p:txBody>
      </p:sp>
      <p:sp>
        <p:nvSpPr>
          <p:cNvPr id="18" name="Rectangle 17">
            <a:extLst>
              <a:ext uri="{FF2B5EF4-FFF2-40B4-BE49-F238E27FC236}">
                <a16:creationId xmlns:a16="http://schemas.microsoft.com/office/drawing/2014/main" id="{B1BC4C5A-DBC6-4248-9AB3-4BC4F67E607A}"/>
              </a:ext>
            </a:extLst>
          </p:cNvPr>
          <p:cNvSpPr/>
          <p:nvPr/>
        </p:nvSpPr>
        <p:spPr>
          <a:xfrm>
            <a:off x="4151203" y="1597309"/>
            <a:ext cx="2302716" cy="2106587"/>
          </a:xfrm>
          <a:prstGeom prst="rect">
            <a:avLst/>
          </a:prstGeom>
          <a:solidFill>
            <a:schemeClr val="bg1">
              <a:lumMod val="95000"/>
            </a:schemeClr>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tx1"/>
              </a:solidFill>
            </a:endParaRPr>
          </a:p>
        </p:txBody>
      </p:sp>
      <p:sp>
        <p:nvSpPr>
          <p:cNvPr id="2" name="Rectangle 1">
            <a:extLst>
              <a:ext uri="{FF2B5EF4-FFF2-40B4-BE49-F238E27FC236}">
                <a16:creationId xmlns:a16="http://schemas.microsoft.com/office/drawing/2014/main" id="{D12D32D9-41D9-4C61-A1E1-57580D9E32D7}"/>
              </a:ext>
            </a:extLst>
          </p:cNvPr>
          <p:cNvSpPr/>
          <p:nvPr/>
        </p:nvSpPr>
        <p:spPr>
          <a:xfrm>
            <a:off x="4151203" y="1879252"/>
            <a:ext cx="2168574" cy="738664"/>
          </a:xfrm>
          <a:prstGeom prst="rect">
            <a:avLst/>
          </a:prstGeom>
        </p:spPr>
        <p:txBody>
          <a:bodyPr wrap="square">
            <a:spAutoFit/>
          </a:bodyPr>
          <a:lstStyle/>
          <a:p>
            <a:pPr algn="just"/>
            <a:r>
              <a:rPr lang="en-SG" b="1">
                <a:solidFill>
                  <a:schemeClr val="tx1"/>
                </a:solidFill>
                <a:latin typeface="Calibri" panose="020F0502020204030204" pitchFamily="34" charset="0"/>
                <a:cs typeface="Calibri" panose="020F0502020204030204" pitchFamily="34" charset="0"/>
              </a:rPr>
              <a:t>Precision-Recall Curve </a:t>
            </a:r>
            <a:r>
              <a:rPr lang="en-SG">
                <a:solidFill>
                  <a:schemeClr val="tx1"/>
                </a:solidFill>
                <a:latin typeface="Calibri" panose="020F0502020204030204" pitchFamily="34" charset="0"/>
                <a:cs typeface="Calibri" panose="020F0502020204030204" pitchFamily="34" charset="0"/>
              </a:rPr>
              <a:t>is a good indicator of a model with </a:t>
            </a:r>
            <a:r>
              <a:rPr lang="en-SG" b="1">
                <a:solidFill>
                  <a:schemeClr val="tx1"/>
                </a:solidFill>
                <a:latin typeface="Calibri" panose="020F0502020204030204" pitchFamily="34" charset="0"/>
                <a:cs typeface="Calibri" panose="020F0502020204030204" pitchFamily="34" charset="0"/>
              </a:rPr>
              <a:t>imbalanced data</a:t>
            </a:r>
          </a:p>
        </p:txBody>
      </p:sp>
      <p:pic>
        <p:nvPicPr>
          <p:cNvPr id="4" name="Picture 3">
            <a:extLst>
              <a:ext uri="{FF2B5EF4-FFF2-40B4-BE49-F238E27FC236}">
                <a16:creationId xmlns:a16="http://schemas.microsoft.com/office/drawing/2014/main" id="{96722834-1B23-4E91-B777-1B50C94454A1}"/>
              </a:ext>
            </a:extLst>
          </p:cNvPr>
          <p:cNvPicPr>
            <a:picLocks noChangeAspect="1"/>
          </p:cNvPicPr>
          <p:nvPr/>
        </p:nvPicPr>
        <p:blipFill>
          <a:blip r:embed="rId2"/>
          <a:stretch>
            <a:fillRect/>
          </a:stretch>
        </p:blipFill>
        <p:spPr>
          <a:xfrm>
            <a:off x="353766" y="1373386"/>
            <a:ext cx="3551985" cy="2396728"/>
          </a:xfrm>
          <a:prstGeom prst="rect">
            <a:avLst/>
          </a:prstGeom>
        </p:spPr>
      </p:pic>
      <p:sp>
        <p:nvSpPr>
          <p:cNvPr id="14" name="Rectangle 13">
            <a:extLst>
              <a:ext uri="{FF2B5EF4-FFF2-40B4-BE49-F238E27FC236}">
                <a16:creationId xmlns:a16="http://schemas.microsoft.com/office/drawing/2014/main" id="{8DF46750-3FA8-4B73-9659-ACA730457BC3}"/>
              </a:ext>
            </a:extLst>
          </p:cNvPr>
          <p:cNvSpPr/>
          <p:nvPr/>
        </p:nvSpPr>
        <p:spPr>
          <a:xfrm>
            <a:off x="4218274" y="2725639"/>
            <a:ext cx="2168574" cy="954107"/>
          </a:xfrm>
          <a:prstGeom prst="rect">
            <a:avLst/>
          </a:prstGeom>
        </p:spPr>
        <p:txBody>
          <a:bodyPr wrap="square">
            <a:spAutoFit/>
          </a:bodyPr>
          <a:lstStyle/>
          <a:p>
            <a:pPr algn="just"/>
            <a:r>
              <a:rPr lang="en-SG">
                <a:solidFill>
                  <a:schemeClr val="tx1"/>
                </a:solidFill>
                <a:latin typeface="Calibri" panose="020F0502020204030204" pitchFamily="34" charset="0"/>
                <a:cs typeface="Calibri" panose="020F0502020204030204" pitchFamily="34" charset="0"/>
              </a:rPr>
              <a:t>A high area under this curve indicates high precision as well as high recall</a:t>
            </a:r>
          </a:p>
        </p:txBody>
      </p:sp>
    </p:spTree>
    <p:extLst>
      <p:ext uri="{BB962C8B-B14F-4D97-AF65-F5344CB8AC3E}">
        <p14:creationId xmlns:p14="http://schemas.microsoft.com/office/powerpoint/2010/main" val="288690744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AAA39A02-6FDB-48A4-946F-CC9B0DACB03B}"/>
              </a:ext>
            </a:extLst>
          </p:cNvPr>
          <p:cNvSpPr/>
          <p:nvPr/>
        </p:nvSpPr>
        <p:spPr>
          <a:xfrm>
            <a:off x="344135" y="911502"/>
            <a:ext cx="6216152" cy="3482374"/>
          </a:xfrm>
          <a:prstGeom prst="rect">
            <a:avLst/>
          </a:prstGeom>
          <a:solidFill>
            <a:schemeClr val="accent3">
              <a:lumMod val="20000"/>
              <a:lumOff val="8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SG" sz="1800">
                <a:latin typeface="Calibri" panose="020F0502020204030204" pitchFamily="34" charset="0"/>
                <a:cs typeface="Calibri" panose="020F0502020204030204" pitchFamily="34" charset="0"/>
              </a:rPr>
              <a:t>ROC AUC Score</a:t>
            </a:r>
          </a:p>
          <a:p>
            <a:pPr algn="ctr"/>
            <a:endParaRPr lang="en-SG" sz="1800">
              <a:latin typeface="Calibri" panose="020F0502020204030204" pitchFamily="34" charset="0"/>
              <a:cs typeface="Calibri" panose="020F0502020204030204" pitchFamily="34" charset="0"/>
            </a:endParaRPr>
          </a:p>
          <a:p>
            <a:pPr algn="ctr"/>
            <a:endParaRPr lang="en-SG" sz="1800">
              <a:latin typeface="Calibri" panose="020F0502020204030204" pitchFamily="34" charset="0"/>
              <a:cs typeface="Calibri" panose="020F0502020204030204" pitchFamily="34" charset="0"/>
            </a:endParaRPr>
          </a:p>
          <a:p>
            <a:pPr algn="ctr"/>
            <a:endParaRPr lang="en-SG" sz="1800">
              <a:latin typeface="Calibri" panose="020F0502020204030204" pitchFamily="34" charset="0"/>
              <a:cs typeface="Calibri" panose="020F0502020204030204" pitchFamily="34" charset="0"/>
            </a:endParaRPr>
          </a:p>
          <a:p>
            <a:pPr algn="ctr"/>
            <a:endParaRPr lang="en-SG" sz="1800">
              <a:latin typeface="Calibri" panose="020F0502020204030204" pitchFamily="34" charset="0"/>
              <a:cs typeface="Calibri" panose="020F0502020204030204" pitchFamily="34" charset="0"/>
            </a:endParaRPr>
          </a:p>
          <a:p>
            <a:pPr algn="ctr"/>
            <a:endParaRPr lang="en-SG" sz="1800">
              <a:latin typeface="Calibri" panose="020F0502020204030204" pitchFamily="34" charset="0"/>
              <a:cs typeface="Calibri" panose="020F0502020204030204" pitchFamily="34" charset="0"/>
            </a:endParaRPr>
          </a:p>
          <a:p>
            <a:pPr algn="ctr"/>
            <a:endParaRPr lang="en-SG" sz="1800">
              <a:latin typeface="Calibri" panose="020F0502020204030204" pitchFamily="34" charset="0"/>
              <a:cs typeface="Calibri" panose="020F0502020204030204" pitchFamily="34" charset="0"/>
            </a:endParaRPr>
          </a:p>
          <a:p>
            <a:pPr algn="ctr"/>
            <a:endParaRPr lang="en-SG" sz="1800">
              <a:latin typeface="Calibri" panose="020F0502020204030204" pitchFamily="34" charset="0"/>
              <a:cs typeface="Calibri" panose="020F0502020204030204" pitchFamily="34" charset="0"/>
            </a:endParaRPr>
          </a:p>
          <a:p>
            <a:pPr algn="ctr"/>
            <a:endParaRPr lang="en-SG" sz="1000">
              <a:latin typeface="Calibri" panose="020F0502020204030204" pitchFamily="34" charset="0"/>
              <a:cs typeface="Calibri" panose="020F0502020204030204" pitchFamily="34" charset="0"/>
            </a:endParaRPr>
          </a:p>
          <a:p>
            <a:pPr algn="ctr"/>
            <a:endParaRPr lang="en-SG" sz="1600">
              <a:latin typeface="Calibri" panose="020F0502020204030204" pitchFamily="34" charset="0"/>
              <a:cs typeface="Calibri" panose="020F0502020204030204" pitchFamily="34" charset="0"/>
            </a:endParaRPr>
          </a:p>
          <a:p>
            <a:pPr algn="ctr"/>
            <a:endParaRPr lang="en-SG" sz="500">
              <a:latin typeface="Calibri" panose="020F0502020204030204" pitchFamily="34" charset="0"/>
              <a:cs typeface="Calibri" panose="020F0502020204030204" pitchFamily="34" charset="0"/>
            </a:endParaRPr>
          </a:p>
          <a:p>
            <a:pPr algn="ctr"/>
            <a:endParaRPr lang="en-SG"/>
          </a:p>
          <a:p>
            <a:pPr algn="ctr"/>
            <a:endParaRPr lang="en-SG"/>
          </a:p>
        </p:txBody>
      </p:sp>
      <p:sp>
        <p:nvSpPr>
          <p:cNvPr id="6" name="Rectangle 5">
            <a:extLst>
              <a:ext uri="{FF2B5EF4-FFF2-40B4-BE49-F238E27FC236}">
                <a16:creationId xmlns:a16="http://schemas.microsoft.com/office/drawing/2014/main" id="{9F698FB2-EE6E-E74B-AB6E-00494CB031DA}"/>
              </a:ext>
            </a:extLst>
          </p:cNvPr>
          <p:cNvSpPr/>
          <p:nvPr/>
        </p:nvSpPr>
        <p:spPr>
          <a:xfrm>
            <a:off x="3311820" y="2417862"/>
            <a:ext cx="234360" cy="307777"/>
          </a:xfrm>
          <a:prstGeom prst="rect">
            <a:avLst/>
          </a:prstGeom>
        </p:spPr>
        <p:txBody>
          <a:bodyPr wrap="none">
            <a:spAutoFit/>
          </a:bodyPr>
          <a:lstStyle/>
          <a:p>
            <a:r>
              <a:rPr lang="en-SG"/>
              <a:t> </a:t>
            </a:r>
            <a:endParaRPr lang="en-US"/>
          </a:p>
        </p:txBody>
      </p:sp>
      <p:sp>
        <p:nvSpPr>
          <p:cNvPr id="7" name="Rectangle 6">
            <a:extLst>
              <a:ext uri="{FF2B5EF4-FFF2-40B4-BE49-F238E27FC236}">
                <a16:creationId xmlns:a16="http://schemas.microsoft.com/office/drawing/2014/main" id="{4717D3AA-30CB-5343-A5EE-6046141CD98D}"/>
              </a:ext>
            </a:extLst>
          </p:cNvPr>
          <p:cNvSpPr/>
          <p:nvPr/>
        </p:nvSpPr>
        <p:spPr>
          <a:xfrm>
            <a:off x="3311820" y="2417862"/>
            <a:ext cx="234360" cy="307777"/>
          </a:xfrm>
          <a:prstGeom prst="rect">
            <a:avLst/>
          </a:prstGeom>
        </p:spPr>
        <p:txBody>
          <a:bodyPr wrap="none">
            <a:spAutoFit/>
          </a:bodyPr>
          <a:lstStyle/>
          <a:p>
            <a:r>
              <a:rPr lang="en-SG"/>
              <a:t> </a:t>
            </a:r>
            <a:endParaRPr lang="en-US"/>
          </a:p>
        </p:txBody>
      </p:sp>
      <p:sp>
        <p:nvSpPr>
          <p:cNvPr id="8" name="Rectangle 7">
            <a:extLst>
              <a:ext uri="{FF2B5EF4-FFF2-40B4-BE49-F238E27FC236}">
                <a16:creationId xmlns:a16="http://schemas.microsoft.com/office/drawing/2014/main" id="{79F8D7DC-CFAC-9241-87E3-292C2ABA8B87}"/>
              </a:ext>
            </a:extLst>
          </p:cNvPr>
          <p:cNvSpPr/>
          <p:nvPr/>
        </p:nvSpPr>
        <p:spPr>
          <a:xfrm>
            <a:off x="3311820" y="2417862"/>
            <a:ext cx="234360" cy="307777"/>
          </a:xfrm>
          <a:prstGeom prst="rect">
            <a:avLst/>
          </a:prstGeom>
        </p:spPr>
        <p:txBody>
          <a:bodyPr wrap="none">
            <a:spAutoFit/>
          </a:bodyPr>
          <a:lstStyle/>
          <a:p>
            <a:r>
              <a:rPr lang="en-SG"/>
              <a:t> </a:t>
            </a:r>
            <a:endParaRPr lang="en-US"/>
          </a:p>
        </p:txBody>
      </p:sp>
      <p:sp>
        <p:nvSpPr>
          <p:cNvPr id="9" name="Rectangle 8">
            <a:extLst>
              <a:ext uri="{FF2B5EF4-FFF2-40B4-BE49-F238E27FC236}">
                <a16:creationId xmlns:a16="http://schemas.microsoft.com/office/drawing/2014/main" id="{6B5DF223-A05D-944E-A25D-786BD8A97980}"/>
              </a:ext>
            </a:extLst>
          </p:cNvPr>
          <p:cNvSpPr/>
          <p:nvPr/>
        </p:nvSpPr>
        <p:spPr>
          <a:xfrm>
            <a:off x="3311820" y="2417862"/>
            <a:ext cx="234360" cy="307777"/>
          </a:xfrm>
          <a:prstGeom prst="rect">
            <a:avLst/>
          </a:prstGeom>
        </p:spPr>
        <p:txBody>
          <a:bodyPr wrap="none">
            <a:spAutoFit/>
          </a:bodyPr>
          <a:lstStyle/>
          <a:p>
            <a:r>
              <a:rPr lang="en-SG"/>
              <a:t> </a:t>
            </a:r>
            <a:endParaRPr lang="en-US"/>
          </a:p>
        </p:txBody>
      </p:sp>
      <p:sp>
        <p:nvSpPr>
          <p:cNvPr id="14" name="TextBox 13">
            <a:extLst>
              <a:ext uri="{FF2B5EF4-FFF2-40B4-BE49-F238E27FC236}">
                <a16:creationId xmlns:a16="http://schemas.microsoft.com/office/drawing/2014/main" id="{237F0CDA-3C8B-49EB-BF69-1FC4AF680724}"/>
              </a:ext>
            </a:extLst>
          </p:cNvPr>
          <p:cNvSpPr txBox="1"/>
          <p:nvPr/>
        </p:nvSpPr>
        <p:spPr>
          <a:xfrm>
            <a:off x="482788" y="1816258"/>
            <a:ext cx="2489206" cy="2308324"/>
          </a:xfrm>
          <a:prstGeom prst="rect">
            <a:avLst/>
          </a:prstGeom>
          <a:noFill/>
          <a:ln>
            <a:solidFill>
              <a:schemeClr val="tx1"/>
            </a:solidFill>
            <a:prstDash val="lgDash"/>
          </a:ln>
        </p:spPr>
        <p:txBody>
          <a:bodyPr wrap="square" rtlCol="0">
            <a:spAutoFit/>
          </a:bodyPr>
          <a:lstStyle/>
          <a:p>
            <a:r>
              <a:rPr lang="en-SG" sz="1200">
                <a:latin typeface="Calibri" panose="020F0502020204030204" pitchFamily="34" charset="0"/>
                <a:cs typeface="Calibri" panose="020F0502020204030204" pitchFamily="34" charset="0"/>
              </a:rPr>
              <a:t>In ROC curve, true positive rate (Sensitivity) is plotted in function of the false positive rate (100-Specificity) for different cut-off points. A test with perfect discrimination has an ROC curve that passes through the upper left corner (100% sensitivity, 100% specificity).</a:t>
            </a:r>
          </a:p>
          <a:p>
            <a:endParaRPr lang="en-SG" sz="1200">
              <a:latin typeface="Calibri" panose="020F0502020204030204" pitchFamily="34" charset="0"/>
              <a:cs typeface="Calibri" panose="020F0502020204030204" pitchFamily="34" charset="0"/>
            </a:endParaRPr>
          </a:p>
          <a:p>
            <a:r>
              <a:rPr lang="en-SG" sz="1200">
                <a:solidFill>
                  <a:srgbClr val="FF0000"/>
                </a:solidFill>
                <a:latin typeface="Calibri" panose="020F0502020204030204" pitchFamily="34" charset="0"/>
                <a:cs typeface="Calibri" panose="020F0502020204030204" pitchFamily="34" charset="0"/>
              </a:rPr>
              <a:t>Therefore the closer the ROC curve is to the upper left corner, the higher the overall accuracy of the test.</a:t>
            </a:r>
            <a:endParaRPr lang="en-SG" sz="1200">
              <a:latin typeface="Calibri" panose="020F0502020204030204" pitchFamily="34" charset="0"/>
              <a:cs typeface="Calibri" panose="020F0502020204030204" pitchFamily="34" charset="0"/>
            </a:endParaRPr>
          </a:p>
        </p:txBody>
      </p:sp>
      <p:pic>
        <p:nvPicPr>
          <p:cNvPr id="20" name="Picture 19">
            <a:extLst>
              <a:ext uri="{FF2B5EF4-FFF2-40B4-BE49-F238E27FC236}">
                <a16:creationId xmlns:a16="http://schemas.microsoft.com/office/drawing/2014/main" id="{DF8B265D-BB80-490B-8373-057FF822DC21}"/>
              </a:ext>
            </a:extLst>
          </p:cNvPr>
          <p:cNvPicPr>
            <a:picLocks noChangeAspect="1"/>
          </p:cNvPicPr>
          <p:nvPr/>
        </p:nvPicPr>
        <p:blipFill>
          <a:blip r:embed="rId2"/>
          <a:stretch>
            <a:fillRect/>
          </a:stretch>
        </p:blipFill>
        <p:spPr>
          <a:xfrm>
            <a:off x="3282897" y="1583113"/>
            <a:ext cx="3162014" cy="2071027"/>
          </a:xfrm>
          <a:prstGeom prst="rect">
            <a:avLst/>
          </a:prstGeom>
        </p:spPr>
      </p:pic>
      <p:sp>
        <p:nvSpPr>
          <p:cNvPr id="21" name="TextBox 20">
            <a:extLst>
              <a:ext uri="{FF2B5EF4-FFF2-40B4-BE49-F238E27FC236}">
                <a16:creationId xmlns:a16="http://schemas.microsoft.com/office/drawing/2014/main" id="{46146B10-C58C-4D9D-A9DC-B5F116886B08}"/>
              </a:ext>
            </a:extLst>
          </p:cNvPr>
          <p:cNvSpPr txBox="1"/>
          <p:nvPr/>
        </p:nvSpPr>
        <p:spPr>
          <a:xfrm>
            <a:off x="4107174" y="3626852"/>
            <a:ext cx="1317933" cy="246221"/>
          </a:xfrm>
          <a:prstGeom prst="rect">
            <a:avLst/>
          </a:prstGeom>
          <a:noFill/>
        </p:spPr>
        <p:txBody>
          <a:bodyPr wrap="square" rtlCol="0">
            <a:spAutoFit/>
          </a:bodyPr>
          <a:lstStyle/>
          <a:p>
            <a:r>
              <a:rPr lang="en-SG" sz="1000">
                <a:solidFill>
                  <a:schemeClr val="tx1"/>
                </a:solidFill>
              </a:rPr>
              <a:t>False Positive Rate</a:t>
            </a:r>
          </a:p>
        </p:txBody>
      </p:sp>
      <p:sp>
        <p:nvSpPr>
          <p:cNvPr id="22" name="TextBox 21">
            <a:extLst>
              <a:ext uri="{FF2B5EF4-FFF2-40B4-BE49-F238E27FC236}">
                <a16:creationId xmlns:a16="http://schemas.microsoft.com/office/drawing/2014/main" id="{285559BB-A1D7-4F54-923D-F7340D085B46}"/>
              </a:ext>
            </a:extLst>
          </p:cNvPr>
          <p:cNvSpPr txBox="1"/>
          <p:nvPr/>
        </p:nvSpPr>
        <p:spPr>
          <a:xfrm rot="16200000">
            <a:off x="2546343" y="2495515"/>
            <a:ext cx="1226887" cy="246221"/>
          </a:xfrm>
          <a:prstGeom prst="rect">
            <a:avLst/>
          </a:prstGeom>
          <a:noFill/>
        </p:spPr>
        <p:txBody>
          <a:bodyPr wrap="square" rtlCol="0">
            <a:spAutoFit/>
          </a:bodyPr>
          <a:lstStyle/>
          <a:p>
            <a:r>
              <a:rPr lang="en-SG" sz="1000">
                <a:solidFill>
                  <a:schemeClr val="tx1"/>
                </a:solidFill>
              </a:rPr>
              <a:t>True Positive Rate</a:t>
            </a:r>
          </a:p>
        </p:txBody>
      </p:sp>
      <p:cxnSp>
        <p:nvCxnSpPr>
          <p:cNvPr id="23" name="Straight Arrow Connector 22">
            <a:extLst>
              <a:ext uri="{FF2B5EF4-FFF2-40B4-BE49-F238E27FC236}">
                <a16:creationId xmlns:a16="http://schemas.microsoft.com/office/drawing/2014/main" id="{BB3F8EEB-40C8-4D37-8CA1-E1153DEFCA44}"/>
              </a:ext>
            </a:extLst>
          </p:cNvPr>
          <p:cNvCxnSpPr>
            <a:cxnSpLocks/>
          </p:cNvCxnSpPr>
          <p:nvPr/>
        </p:nvCxnSpPr>
        <p:spPr>
          <a:xfrm>
            <a:off x="2502489" y="1665821"/>
            <a:ext cx="1126536" cy="67729"/>
          </a:xfrm>
          <a:prstGeom prst="straightConnector1">
            <a:avLst/>
          </a:prstGeom>
          <a:ln w="1905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24" name="TextBox 23">
            <a:extLst>
              <a:ext uri="{FF2B5EF4-FFF2-40B4-BE49-F238E27FC236}">
                <a16:creationId xmlns:a16="http://schemas.microsoft.com/office/drawing/2014/main" id="{CBF5E5FA-D4CC-4212-A570-DBB195A66796}"/>
              </a:ext>
            </a:extLst>
          </p:cNvPr>
          <p:cNvSpPr txBox="1"/>
          <p:nvPr/>
        </p:nvSpPr>
        <p:spPr>
          <a:xfrm>
            <a:off x="1502629" y="1396660"/>
            <a:ext cx="1436282" cy="261610"/>
          </a:xfrm>
          <a:prstGeom prst="rect">
            <a:avLst/>
          </a:prstGeom>
          <a:noFill/>
        </p:spPr>
        <p:txBody>
          <a:bodyPr wrap="square" rtlCol="0">
            <a:spAutoFit/>
          </a:bodyPr>
          <a:lstStyle/>
          <a:p>
            <a:r>
              <a:rPr lang="en-SG" sz="1100">
                <a:solidFill>
                  <a:srgbClr val="FF0000"/>
                </a:solidFill>
                <a:latin typeface="Calibri" panose="020F0502020204030204" pitchFamily="34" charset="0"/>
                <a:cs typeface="Calibri" panose="020F0502020204030204" pitchFamily="34" charset="0"/>
              </a:rPr>
              <a:t>More frauds found</a:t>
            </a:r>
          </a:p>
        </p:txBody>
      </p:sp>
      <p:cxnSp>
        <p:nvCxnSpPr>
          <p:cNvPr id="25" name="Straight Connector 24">
            <a:extLst>
              <a:ext uri="{FF2B5EF4-FFF2-40B4-BE49-F238E27FC236}">
                <a16:creationId xmlns:a16="http://schemas.microsoft.com/office/drawing/2014/main" id="{63D60BB5-6ABD-4DC1-9E98-5B8C600F0E5B}"/>
              </a:ext>
            </a:extLst>
          </p:cNvPr>
          <p:cNvCxnSpPr>
            <a:cxnSpLocks/>
          </p:cNvCxnSpPr>
          <p:nvPr/>
        </p:nvCxnSpPr>
        <p:spPr>
          <a:xfrm>
            <a:off x="296616" y="611052"/>
            <a:ext cx="6264767" cy="0"/>
          </a:xfrm>
          <a:prstGeom prst="line">
            <a:avLst/>
          </a:prstGeom>
          <a:ln w="57150">
            <a:solidFill>
              <a:srgbClr val="1F284F"/>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AD0530E1-034E-4613-AAB1-6F79EC2D689D}"/>
              </a:ext>
            </a:extLst>
          </p:cNvPr>
          <p:cNvCxnSpPr>
            <a:cxnSpLocks/>
          </p:cNvCxnSpPr>
          <p:nvPr/>
        </p:nvCxnSpPr>
        <p:spPr>
          <a:xfrm>
            <a:off x="296616" y="717377"/>
            <a:ext cx="6264767" cy="0"/>
          </a:xfrm>
          <a:prstGeom prst="line">
            <a:avLst/>
          </a:prstGeom>
          <a:ln w="19050">
            <a:solidFill>
              <a:srgbClr val="1F284F"/>
            </a:solidFill>
          </a:ln>
        </p:spPr>
        <p:style>
          <a:lnRef idx="1">
            <a:schemeClr val="accent1"/>
          </a:lnRef>
          <a:fillRef idx="0">
            <a:schemeClr val="accent1"/>
          </a:fillRef>
          <a:effectRef idx="0">
            <a:schemeClr val="accent1"/>
          </a:effectRef>
          <a:fontRef idx="minor">
            <a:schemeClr val="tx1"/>
          </a:fontRef>
        </p:style>
      </p:cxnSp>
      <p:sp>
        <p:nvSpPr>
          <p:cNvPr id="27" name="Title 1">
            <a:extLst>
              <a:ext uri="{FF2B5EF4-FFF2-40B4-BE49-F238E27FC236}">
                <a16:creationId xmlns:a16="http://schemas.microsoft.com/office/drawing/2014/main" id="{27540D00-1182-425B-917A-051E337ED56E}"/>
              </a:ext>
            </a:extLst>
          </p:cNvPr>
          <p:cNvSpPr txBox="1">
            <a:spLocks/>
          </p:cNvSpPr>
          <p:nvPr/>
        </p:nvSpPr>
        <p:spPr>
          <a:xfrm>
            <a:off x="259402" y="143823"/>
            <a:ext cx="6300885" cy="467229"/>
          </a:xfrm>
          <a:prstGeom prst="rect">
            <a:avLst/>
          </a:prstGeom>
        </p:spPr>
        <p:txBody>
          <a:bodyPr vert="horz" lIns="51435" tIns="25718" rIns="51435" bIns="25718"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2700">
                <a:latin typeface="Calibri" panose="020F0502020204030204" pitchFamily="34" charset="0"/>
                <a:cs typeface="Calibri" panose="020F0502020204030204" pitchFamily="34" charset="0"/>
              </a:rPr>
              <a:t>Evaluation Metrics- Definitions</a:t>
            </a:r>
          </a:p>
        </p:txBody>
      </p:sp>
    </p:spTree>
    <p:extLst>
      <p:ext uri="{BB962C8B-B14F-4D97-AF65-F5344CB8AC3E}">
        <p14:creationId xmlns:p14="http://schemas.microsoft.com/office/powerpoint/2010/main" val="22153894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557FD93-9279-4B68-B38C-8D232C2B4E6D}"/>
              </a:ext>
            </a:extLst>
          </p:cNvPr>
          <p:cNvSpPr/>
          <p:nvPr/>
        </p:nvSpPr>
        <p:spPr>
          <a:xfrm>
            <a:off x="-18288" y="-82295"/>
            <a:ext cx="3381124" cy="4780771"/>
          </a:xfrm>
          <a:prstGeom prst="rect">
            <a:avLst/>
          </a:prstGeom>
          <a:solidFill>
            <a:srgbClr val="0121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8" name="Oval 7">
            <a:extLst>
              <a:ext uri="{FF2B5EF4-FFF2-40B4-BE49-F238E27FC236}">
                <a16:creationId xmlns:a16="http://schemas.microsoft.com/office/drawing/2014/main" id="{A8DEA4EB-4A27-674F-B728-AA2E1C86E444}"/>
              </a:ext>
            </a:extLst>
          </p:cNvPr>
          <p:cNvSpPr/>
          <p:nvPr/>
        </p:nvSpPr>
        <p:spPr>
          <a:xfrm>
            <a:off x="2984250" y="1205267"/>
            <a:ext cx="218525" cy="218525"/>
          </a:xfrm>
          <a:prstGeom prst="ellipse">
            <a:avLst/>
          </a:prstGeom>
          <a:solidFill>
            <a:srgbClr val="FFC312"/>
          </a:solidFill>
          <a:ln>
            <a:solidFill>
              <a:srgbClr val="222F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B32FBCA8-0C6D-43A8-808F-D2DA2389FBA5}"/>
              </a:ext>
            </a:extLst>
          </p:cNvPr>
          <p:cNvSpPr>
            <a:spLocks noGrp="1"/>
          </p:cNvSpPr>
          <p:nvPr>
            <p:ph type="body" idx="4294967295"/>
          </p:nvPr>
        </p:nvSpPr>
        <p:spPr>
          <a:xfrm>
            <a:off x="3362836" y="1134931"/>
            <a:ext cx="3878262" cy="2730500"/>
          </a:xfrm>
          <a:prstGeom prst="rect">
            <a:avLst/>
          </a:prstGeom>
        </p:spPr>
        <p:txBody>
          <a:bodyPr/>
          <a:lstStyle/>
          <a:p>
            <a:pPr marL="114294" indent="0">
              <a:buNone/>
            </a:pPr>
            <a:r>
              <a:rPr lang="en-SG" sz="1600">
                <a:latin typeface="Calibri" panose="020F0502020204030204" pitchFamily="34" charset="0"/>
                <a:cs typeface="Calibri" panose="020F0502020204030204" pitchFamily="34" charset="0"/>
              </a:rPr>
              <a:t>Summary Statistics </a:t>
            </a:r>
          </a:p>
          <a:p>
            <a:pPr marL="114294" indent="0">
              <a:buNone/>
            </a:pPr>
            <a:endParaRPr lang="en-SG" sz="1600">
              <a:latin typeface="Calibri" panose="020F0502020204030204" pitchFamily="34" charset="0"/>
              <a:cs typeface="Calibri" panose="020F0502020204030204" pitchFamily="34" charset="0"/>
            </a:endParaRPr>
          </a:p>
          <a:p>
            <a:pPr marL="114294" indent="0">
              <a:buNone/>
            </a:pPr>
            <a:r>
              <a:rPr lang="en-SG" sz="1600">
                <a:latin typeface="Calibri" panose="020F0502020204030204" pitchFamily="34" charset="0"/>
                <a:cs typeface="Calibri" panose="020F0502020204030204" pitchFamily="34" charset="0"/>
              </a:rPr>
              <a:t>Duplicated Values Inspection</a:t>
            </a:r>
          </a:p>
          <a:p>
            <a:pPr marL="114294"/>
            <a:endParaRPr lang="en-SG" sz="1600">
              <a:latin typeface="Calibri" panose="020F0502020204030204" pitchFamily="34" charset="0"/>
              <a:cs typeface="Calibri" panose="020F0502020204030204" pitchFamily="34" charset="0"/>
            </a:endParaRPr>
          </a:p>
          <a:p>
            <a:pPr marL="114294"/>
            <a:r>
              <a:rPr lang="en-SG" sz="1600">
                <a:latin typeface="Calibri" panose="020F0502020204030204" pitchFamily="34" charset="0"/>
                <a:cs typeface="Calibri" panose="020F0502020204030204" pitchFamily="34" charset="0"/>
              </a:rPr>
              <a:t>Missing Values Inspection</a:t>
            </a:r>
          </a:p>
          <a:p>
            <a:pPr marL="114294"/>
            <a:endParaRPr lang="en-SG" sz="1600">
              <a:latin typeface="Calibri" panose="020F0502020204030204" pitchFamily="34" charset="0"/>
              <a:cs typeface="Calibri" panose="020F0502020204030204" pitchFamily="34" charset="0"/>
            </a:endParaRPr>
          </a:p>
          <a:p>
            <a:pPr marL="114294"/>
            <a:r>
              <a:rPr lang="en-SG" sz="1600">
                <a:latin typeface="Calibri" panose="020F0502020204030204" pitchFamily="34" charset="0"/>
                <a:cs typeface="Calibri" panose="020F0502020204030204" pitchFamily="34" charset="0"/>
              </a:rPr>
              <a:t>Distribution Plot Analysis</a:t>
            </a:r>
          </a:p>
          <a:p>
            <a:pPr marL="114294" indent="0">
              <a:buNone/>
            </a:pPr>
            <a:endParaRPr lang="en-SG" sz="1600">
              <a:latin typeface="Calibri" panose="020F0502020204030204" pitchFamily="34" charset="0"/>
              <a:cs typeface="Calibri" panose="020F0502020204030204" pitchFamily="34" charset="0"/>
            </a:endParaRPr>
          </a:p>
          <a:p>
            <a:pPr marL="114294" indent="0">
              <a:buNone/>
            </a:pPr>
            <a:r>
              <a:rPr lang="en-SG" sz="1600">
                <a:latin typeface="Calibri" panose="020F0502020204030204" pitchFamily="34" charset="0"/>
                <a:cs typeface="Calibri" panose="020F0502020204030204" pitchFamily="34" charset="0"/>
              </a:rPr>
              <a:t>Fraud Class Analysis</a:t>
            </a:r>
          </a:p>
          <a:p>
            <a:pPr marL="114294" indent="0">
              <a:buNone/>
            </a:pPr>
            <a:endParaRPr lang="en-SG" sz="1600">
              <a:latin typeface="Calibri" panose="020F0502020204030204" pitchFamily="34" charset="0"/>
              <a:cs typeface="Calibri" panose="020F0502020204030204" pitchFamily="34" charset="0"/>
            </a:endParaRPr>
          </a:p>
          <a:p>
            <a:pPr marL="114294" indent="0">
              <a:buNone/>
            </a:pPr>
            <a:r>
              <a:rPr lang="en-SG" sz="1600">
                <a:latin typeface="Calibri" panose="020F0502020204030204" pitchFamily="34" charset="0"/>
                <a:cs typeface="Calibri" panose="020F0502020204030204" pitchFamily="34" charset="0"/>
              </a:rPr>
              <a:t>Outlier Inspection  </a:t>
            </a:r>
          </a:p>
          <a:p>
            <a:endParaRPr lang="en-SG" sz="1600">
              <a:latin typeface="Calibri" panose="020F0502020204030204" pitchFamily="34" charset="0"/>
              <a:cs typeface="Calibri" panose="020F0502020204030204" pitchFamily="34" charset="0"/>
            </a:endParaRPr>
          </a:p>
        </p:txBody>
      </p:sp>
      <p:sp>
        <p:nvSpPr>
          <p:cNvPr id="4" name="Rectangle 3">
            <a:extLst>
              <a:ext uri="{FF2B5EF4-FFF2-40B4-BE49-F238E27FC236}">
                <a16:creationId xmlns:a16="http://schemas.microsoft.com/office/drawing/2014/main" id="{B152C08D-5E1C-455B-802D-86828ABC7A7C}"/>
              </a:ext>
            </a:extLst>
          </p:cNvPr>
          <p:cNvSpPr/>
          <p:nvPr/>
        </p:nvSpPr>
        <p:spPr>
          <a:xfrm>
            <a:off x="3604428" y="2417862"/>
            <a:ext cx="234360" cy="307777"/>
          </a:xfrm>
          <a:prstGeom prst="rect">
            <a:avLst/>
          </a:prstGeom>
        </p:spPr>
        <p:txBody>
          <a:bodyPr wrap="none">
            <a:spAutoFit/>
          </a:bodyPr>
          <a:lstStyle/>
          <a:p>
            <a:r>
              <a:rPr lang="en-SG"/>
              <a:t> </a:t>
            </a:r>
          </a:p>
        </p:txBody>
      </p:sp>
      <p:sp>
        <p:nvSpPr>
          <p:cNvPr id="6" name="TextBox 5">
            <a:extLst>
              <a:ext uri="{FF2B5EF4-FFF2-40B4-BE49-F238E27FC236}">
                <a16:creationId xmlns:a16="http://schemas.microsoft.com/office/drawing/2014/main" id="{1DF170C9-541A-4B7F-B8F4-14322EF33912}"/>
              </a:ext>
            </a:extLst>
          </p:cNvPr>
          <p:cNvSpPr txBox="1"/>
          <p:nvPr/>
        </p:nvSpPr>
        <p:spPr>
          <a:xfrm>
            <a:off x="180064" y="1615591"/>
            <a:ext cx="2748618" cy="1384995"/>
          </a:xfrm>
          <a:prstGeom prst="rect">
            <a:avLst/>
          </a:prstGeom>
          <a:noFill/>
        </p:spPr>
        <p:txBody>
          <a:bodyPr wrap="square" rtlCol="0">
            <a:spAutoFit/>
          </a:bodyPr>
          <a:lstStyle/>
          <a:p>
            <a:pPr algn="ctr"/>
            <a:r>
              <a:rPr lang="en-SG" sz="2800">
                <a:solidFill>
                  <a:schemeClr val="bg1"/>
                </a:solidFill>
                <a:latin typeface="Calibri" panose="020F0502020204030204" pitchFamily="34" charset="0"/>
                <a:cs typeface="Calibri" panose="020F0502020204030204" pitchFamily="34" charset="0"/>
              </a:rPr>
              <a:t>Exploratory </a:t>
            </a:r>
          </a:p>
          <a:p>
            <a:pPr algn="ctr"/>
            <a:r>
              <a:rPr lang="en-SG" sz="2800">
                <a:solidFill>
                  <a:schemeClr val="bg1"/>
                </a:solidFill>
                <a:latin typeface="Calibri" panose="020F0502020204030204" pitchFamily="34" charset="0"/>
                <a:cs typeface="Calibri" panose="020F0502020204030204" pitchFamily="34" charset="0"/>
              </a:rPr>
              <a:t>Data </a:t>
            </a:r>
          </a:p>
          <a:p>
            <a:pPr algn="ctr"/>
            <a:r>
              <a:rPr lang="en-SG" sz="2800">
                <a:solidFill>
                  <a:schemeClr val="bg1"/>
                </a:solidFill>
                <a:latin typeface="Calibri" panose="020F0502020204030204" pitchFamily="34" charset="0"/>
                <a:cs typeface="Calibri" panose="020F0502020204030204" pitchFamily="34" charset="0"/>
              </a:rPr>
              <a:t>Analysis </a:t>
            </a:r>
          </a:p>
        </p:txBody>
      </p:sp>
      <p:sp>
        <p:nvSpPr>
          <p:cNvPr id="10" name="Oval 9">
            <a:extLst>
              <a:ext uri="{FF2B5EF4-FFF2-40B4-BE49-F238E27FC236}">
                <a16:creationId xmlns:a16="http://schemas.microsoft.com/office/drawing/2014/main" id="{8838C4D1-81C2-8C4B-9436-0E3CF985903F}"/>
              </a:ext>
            </a:extLst>
          </p:cNvPr>
          <p:cNvSpPr/>
          <p:nvPr/>
        </p:nvSpPr>
        <p:spPr>
          <a:xfrm>
            <a:off x="2984251" y="1681237"/>
            <a:ext cx="218525" cy="218525"/>
          </a:xfrm>
          <a:prstGeom prst="ellipse">
            <a:avLst/>
          </a:prstGeom>
          <a:solidFill>
            <a:srgbClr val="FFC312"/>
          </a:solidFill>
          <a:ln>
            <a:solidFill>
              <a:srgbClr val="222F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02666DE3-2B40-EB4C-AB64-85B0DACE3A9F}"/>
              </a:ext>
            </a:extLst>
          </p:cNvPr>
          <p:cNvSpPr/>
          <p:nvPr/>
        </p:nvSpPr>
        <p:spPr>
          <a:xfrm>
            <a:off x="2984251" y="2158491"/>
            <a:ext cx="218525" cy="218525"/>
          </a:xfrm>
          <a:prstGeom prst="ellipse">
            <a:avLst/>
          </a:prstGeom>
          <a:solidFill>
            <a:srgbClr val="FFC312"/>
          </a:solidFill>
          <a:ln>
            <a:solidFill>
              <a:srgbClr val="222F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568CB739-F60C-594C-9F0D-C69848BD96D8}"/>
              </a:ext>
            </a:extLst>
          </p:cNvPr>
          <p:cNvSpPr/>
          <p:nvPr/>
        </p:nvSpPr>
        <p:spPr>
          <a:xfrm>
            <a:off x="2984251" y="2649476"/>
            <a:ext cx="218525" cy="218525"/>
          </a:xfrm>
          <a:prstGeom prst="ellipse">
            <a:avLst/>
          </a:prstGeom>
          <a:solidFill>
            <a:srgbClr val="FFC312"/>
          </a:solidFill>
          <a:ln>
            <a:solidFill>
              <a:srgbClr val="222F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67046AF4-4CE6-D945-A91B-6C40E068D3E5}"/>
              </a:ext>
            </a:extLst>
          </p:cNvPr>
          <p:cNvSpPr/>
          <p:nvPr/>
        </p:nvSpPr>
        <p:spPr>
          <a:xfrm>
            <a:off x="2984251" y="3166935"/>
            <a:ext cx="218525" cy="218525"/>
          </a:xfrm>
          <a:prstGeom prst="ellipse">
            <a:avLst/>
          </a:prstGeom>
          <a:solidFill>
            <a:srgbClr val="FFC312"/>
          </a:solidFill>
          <a:ln>
            <a:solidFill>
              <a:srgbClr val="222F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DF82D9BC-F16D-B949-81BF-1F6FF999ABE5}"/>
              </a:ext>
            </a:extLst>
          </p:cNvPr>
          <p:cNvSpPr/>
          <p:nvPr/>
        </p:nvSpPr>
        <p:spPr>
          <a:xfrm>
            <a:off x="2984251" y="3655926"/>
            <a:ext cx="218525" cy="218525"/>
          </a:xfrm>
          <a:prstGeom prst="ellipse">
            <a:avLst/>
          </a:prstGeom>
          <a:solidFill>
            <a:srgbClr val="FFC312"/>
          </a:solidFill>
          <a:ln>
            <a:solidFill>
              <a:srgbClr val="222F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519241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D1D869C-A0BA-384F-B732-913B1FF4EF2E}"/>
              </a:ext>
            </a:extLst>
          </p:cNvPr>
          <p:cNvPicPr>
            <a:picLocks noChangeAspect="1"/>
          </p:cNvPicPr>
          <p:nvPr/>
        </p:nvPicPr>
        <p:blipFill rotWithShape="1">
          <a:blip r:embed="rId2"/>
          <a:srcRect r="2378"/>
          <a:stretch/>
        </p:blipFill>
        <p:spPr>
          <a:xfrm>
            <a:off x="2537676" y="1165938"/>
            <a:ext cx="3993512" cy="1714222"/>
          </a:xfrm>
          <a:prstGeom prst="rect">
            <a:avLst/>
          </a:prstGeom>
        </p:spPr>
      </p:pic>
      <p:sp>
        <p:nvSpPr>
          <p:cNvPr id="5" name="Title 1">
            <a:extLst>
              <a:ext uri="{FF2B5EF4-FFF2-40B4-BE49-F238E27FC236}">
                <a16:creationId xmlns:a16="http://schemas.microsoft.com/office/drawing/2014/main" id="{320F6DA4-6B05-4740-BA12-2F58E1720C6B}"/>
              </a:ext>
            </a:extLst>
          </p:cNvPr>
          <p:cNvSpPr txBox="1">
            <a:spLocks/>
          </p:cNvSpPr>
          <p:nvPr/>
        </p:nvSpPr>
        <p:spPr>
          <a:xfrm>
            <a:off x="519867" y="1518953"/>
            <a:ext cx="1858596" cy="1358447"/>
          </a:xfrm>
          <a:prstGeom prst="rect">
            <a:avLst/>
          </a:prstGeom>
          <a:solidFill>
            <a:schemeClr val="tx2"/>
          </a:solid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marL="171450" indent="-171450">
              <a:buSzPct val="150000"/>
              <a:buFont typeface="Arial" panose="020B0604020202020204" pitchFamily="34" charset="0"/>
              <a:buChar char="•"/>
            </a:pPr>
            <a:r>
              <a:rPr lang="en-SG" sz="1100" b="1">
                <a:latin typeface="Calibri" panose="020F0502020204030204" pitchFamily="34" charset="0"/>
                <a:cs typeface="Calibri" panose="020F0502020204030204" pitchFamily="34" charset="0"/>
              </a:rPr>
              <a:t>Feature 1 to 29  </a:t>
            </a:r>
            <a:r>
              <a:rPr lang="en-SG" sz="1100">
                <a:latin typeface="Calibri" panose="020F0502020204030204" pitchFamily="34" charset="0"/>
                <a:cs typeface="Calibri" panose="020F0502020204030204" pitchFamily="34" charset="0"/>
              </a:rPr>
              <a:t>are generally similar in values range (due to PCA transformation)</a:t>
            </a:r>
          </a:p>
          <a:p>
            <a:pPr marL="171450" indent="-171450">
              <a:buSzPct val="150000"/>
              <a:buFont typeface="Arial" panose="020B0604020202020204" pitchFamily="34" charset="0"/>
              <a:buChar char="•"/>
            </a:pPr>
            <a:r>
              <a:rPr lang="en-SG" sz="1100" b="1">
                <a:latin typeface="Calibri" panose="020F0502020204030204" pitchFamily="34" charset="0"/>
                <a:cs typeface="Calibri" panose="020F0502020204030204" pitchFamily="34" charset="0"/>
              </a:rPr>
              <a:t>Seconds since Reference Time &amp; Amount</a:t>
            </a:r>
            <a:r>
              <a:rPr lang="en-SG" sz="1100">
                <a:latin typeface="Calibri" panose="020F0502020204030204" pitchFamily="34" charset="0"/>
                <a:cs typeface="Calibri" panose="020F0502020204030204" pitchFamily="34" charset="0"/>
              </a:rPr>
              <a:t> have different scale.  </a:t>
            </a:r>
          </a:p>
        </p:txBody>
      </p:sp>
      <p:sp>
        <p:nvSpPr>
          <p:cNvPr id="6" name="Title 1">
            <a:extLst>
              <a:ext uri="{FF2B5EF4-FFF2-40B4-BE49-F238E27FC236}">
                <a16:creationId xmlns:a16="http://schemas.microsoft.com/office/drawing/2014/main" id="{06B67A6E-7D01-8848-AA6A-4BA26D975DCA}"/>
              </a:ext>
            </a:extLst>
          </p:cNvPr>
          <p:cNvSpPr txBox="1">
            <a:spLocks/>
          </p:cNvSpPr>
          <p:nvPr/>
        </p:nvSpPr>
        <p:spPr>
          <a:xfrm>
            <a:off x="2583603" y="788323"/>
            <a:ext cx="3947587" cy="308981"/>
          </a:xfrm>
          <a:prstGeom prst="rect">
            <a:avLst/>
          </a:prstGeom>
          <a:solidFill>
            <a:schemeClr val="tx2"/>
          </a:solid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buSzPct val="150000"/>
            </a:pPr>
            <a:r>
              <a:rPr lang="en-SG" sz="1200">
                <a:latin typeface="Calibri" panose="020F0502020204030204" pitchFamily="34" charset="0"/>
                <a:cs typeface="Calibri" panose="020F0502020204030204" pitchFamily="34" charset="0"/>
              </a:rPr>
              <a:t>227,844 instances x  32 attributes </a:t>
            </a:r>
          </a:p>
        </p:txBody>
      </p:sp>
      <p:sp>
        <p:nvSpPr>
          <p:cNvPr id="8" name="Title 1">
            <a:extLst>
              <a:ext uri="{FF2B5EF4-FFF2-40B4-BE49-F238E27FC236}">
                <a16:creationId xmlns:a16="http://schemas.microsoft.com/office/drawing/2014/main" id="{5D332992-D33A-1044-BF92-2131882504D7}"/>
              </a:ext>
            </a:extLst>
          </p:cNvPr>
          <p:cNvSpPr txBox="1">
            <a:spLocks/>
          </p:cNvSpPr>
          <p:nvPr/>
        </p:nvSpPr>
        <p:spPr>
          <a:xfrm>
            <a:off x="519867" y="3275598"/>
            <a:ext cx="1858596" cy="312537"/>
          </a:xfrm>
          <a:prstGeom prst="rect">
            <a:avLst/>
          </a:prstGeom>
          <a:solidFill>
            <a:schemeClr val="tx2"/>
          </a:solid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r>
              <a:rPr lang="en-SG" sz="1200">
                <a:latin typeface="Calibri" panose="020F0502020204030204" pitchFamily="34" charset="0"/>
                <a:cs typeface="Calibri" panose="020F0502020204030204" pitchFamily="34" charset="0"/>
              </a:rPr>
              <a:t>No duplicated Values</a:t>
            </a:r>
          </a:p>
        </p:txBody>
      </p:sp>
      <p:pic>
        <p:nvPicPr>
          <p:cNvPr id="9" name="Picture 8">
            <a:extLst>
              <a:ext uri="{FF2B5EF4-FFF2-40B4-BE49-F238E27FC236}">
                <a16:creationId xmlns:a16="http://schemas.microsoft.com/office/drawing/2014/main" id="{5AFDC23D-C75E-B44B-9A41-FC71980DA4F9}"/>
              </a:ext>
            </a:extLst>
          </p:cNvPr>
          <p:cNvPicPr>
            <a:picLocks noChangeAspect="1"/>
          </p:cNvPicPr>
          <p:nvPr/>
        </p:nvPicPr>
        <p:blipFill>
          <a:blip r:embed="rId3"/>
          <a:stretch>
            <a:fillRect/>
          </a:stretch>
        </p:blipFill>
        <p:spPr>
          <a:xfrm>
            <a:off x="2537676" y="2913980"/>
            <a:ext cx="3993512" cy="415210"/>
          </a:xfrm>
          <a:prstGeom prst="rect">
            <a:avLst/>
          </a:prstGeom>
        </p:spPr>
      </p:pic>
      <p:pic>
        <p:nvPicPr>
          <p:cNvPr id="10" name="Picture 9">
            <a:extLst>
              <a:ext uri="{FF2B5EF4-FFF2-40B4-BE49-F238E27FC236}">
                <a16:creationId xmlns:a16="http://schemas.microsoft.com/office/drawing/2014/main" id="{BDBC86ED-1043-4841-B703-2AACD7900B4D}"/>
              </a:ext>
            </a:extLst>
          </p:cNvPr>
          <p:cNvPicPr>
            <a:picLocks noChangeAspect="1"/>
          </p:cNvPicPr>
          <p:nvPr/>
        </p:nvPicPr>
        <p:blipFill rotWithShape="1">
          <a:blip r:embed="rId4"/>
          <a:srcRect r="1872"/>
          <a:stretch/>
        </p:blipFill>
        <p:spPr>
          <a:xfrm>
            <a:off x="2537676" y="3405517"/>
            <a:ext cx="3947588" cy="1326969"/>
          </a:xfrm>
          <a:prstGeom prst="rect">
            <a:avLst/>
          </a:prstGeom>
        </p:spPr>
      </p:pic>
      <p:sp>
        <p:nvSpPr>
          <p:cNvPr id="11" name="Title 1">
            <a:extLst>
              <a:ext uri="{FF2B5EF4-FFF2-40B4-BE49-F238E27FC236}">
                <a16:creationId xmlns:a16="http://schemas.microsoft.com/office/drawing/2014/main" id="{3A7840F5-379E-674A-88BF-8AE449CDB7AE}"/>
              </a:ext>
            </a:extLst>
          </p:cNvPr>
          <p:cNvSpPr txBox="1">
            <a:spLocks/>
          </p:cNvSpPr>
          <p:nvPr/>
        </p:nvSpPr>
        <p:spPr>
          <a:xfrm>
            <a:off x="519867" y="3927808"/>
            <a:ext cx="1866717" cy="498735"/>
          </a:xfrm>
          <a:prstGeom prst="rect">
            <a:avLst/>
          </a:prstGeom>
          <a:solidFill>
            <a:schemeClr val="tx2"/>
          </a:solid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SG" sz="1200">
                <a:latin typeface="Calibri" panose="020F0502020204030204" pitchFamily="34" charset="0"/>
                <a:cs typeface="Calibri" panose="020F0502020204030204" pitchFamily="34" charset="0"/>
              </a:rPr>
              <a:t>Missing Values exists in 2 columns: Features 5 &amp; 6</a:t>
            </a:r>
          </a:p>
        </p:txBody>
      </p:sp>
      <p:cxnSp>
        <p:nvCxnSpPr>
          <p:cNvPr id="14" name="Straight Connector 13">
            <a:extLst>
              <a:ext uri="{FF2B5EF4-FFF2-40B4-BE49-F238E27FC236}">
                <a16:creationId xmlns:a16="http://schemas.microsoft.com/office/drawing/2014/main" id="{76FB3666-4791-4BB7-8ADE-F43F20E590E6}"/>
              </a:ext>
            </a:extLst>
          </p:cNvPr>
          <p:cNvCxnSpPr>
            <a:cxnSpLocks/>
          </p:cNvCxnSpPr>
          <p:nvPr/>
        </p:nvCxnSpPr>
        <p:spPr>
          <a:xfrm>
            <a:off x="296616" y="611052"/>
            <a:ext cx="6264767" cy="0"/>
          </a:xfrm>
          <a:prstGeom prst="line">
            <a:avLst/>
          </a:prstGeom>
          <a:ln w="57150">
            <a:solidFill>
              <a:srgbClr val="1F284F"/>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FFA35E5-C867-4B11-9E4D-386300F04939}"/>
              </a:ext>
            </a:extLst>
          </p:cNvPr>
          <p:cNvCxnSpPr>
            <a:cxnSpLocks/>
          </p:cNvCxnSpPr>
          <p:nvPr/>
        </p:nvCxnSpPr>
        <p:spPr>
          <a:xfrm>
            <a:off x="296616" y="717377"/>
            <a:ext cx="6264767" cy="0"/>
          </a:xfrm>
          <a:prstGeom prst="line">
            <a:avLst/>
          </a:prstGeom>
          <a:ln w="19050">
            <a:solidFill>
              <a:srgbClr val="1F284F"/>
            </a:solidFill>
          </a:ln>
        </p:spPr>
        <p:style>
          <a:lnRef idx="1">
            <a:schemeClr val="accent1"/>
          </a:lnRef>
          <a:fillRef idx="0">
            <a:schemeClr val="accent1"/>
          </a:fillRef>
          <a:effectRef idx="0">
            <a:schemeClr val="accent1"/>
          </a:effectRef>
          <a:fontRef idx="minor">
            <a:schemeClr val="tx1"/>
          </a:fontRef>
        </p:style>
      </p:cxnSp>
      <p:sp>
        <p:nvSpPr>
          <p:cNvPr id="16" name="Title 1">
            <a:extLst>
              <a:ext uri="{FF2B5EF4-FFF2-40B4-BE49-F238E27FC236}">
                <a16:creationId xmlns:a16="http://schemas.microsoft.com/office/drawing/2014/main" id="{88204F41-DF78-44DC-AC0F-657B57EEE922}"/>
              </a:ext>
            </a:extLst>
          </p:cNvPr>
          <p:cNvSpPr txBox="1">
            <a:spLocks/>
          </p:cNvSpPr>
          <p:nvPr/>
        </p:nvSpPr>
        <p:spPr>
          <a:xfrm>
            <a:off x="259403" y="143823"/>
            <a:ext cx="4114800" cy="467229"/>
          </a:xfrm>
          <a:prstGeom prst="rect">
            <a:avLst/>
          </a:prstGeom>
        </p:spPr>
        <p:txBody>
          <a:bodyPr vert="horz" lIns="51435" tIns="25718" rIns="51435" bIns="25718"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2700">
                <a:latin typeface="Calibri" panose="020F0502020204030204" pitchFamily="34" charset="0"/>
                <a:cs typeface="Calibri" panose="020F0502020204030204" pitchFamily="34" charset="0"/>
              </a:rPr>
              <a:t>Exploratory Data Analysis</a:t>
            </a:r>
          </a:p>
        </p:txBody>
      </p:sp>
      <p:sp>
        <p:nvSpPr>
          <p:cNvPr id="17" name="Rectangle 16">
            <a:extLst>
              <a:ext uri="{FF2B5EF4-FFF2-40B4-BE49-F238E27FC236}">
                <a16:creationId xmlns:a16="http://schemas.microsoft.com/office/drawing/2014/main" id="{7C1FB3BF-A62C-462C-BA5A-38CD01DD74EE}"/>
              </a:ext>
            </a:extLst>
          </p:cNvPr>
          <p:cNvSpPr/>
          <p:nvPr/>
        </p:nvSpPr>
        <p:spPr>
          <a:xfrm>
            <a:off x="536713" y="3678975"/>
            <a:ext cx="1841145" cy="252540"/>
          </a:xfrm>
          <a:prstGeom prst="rect">
            <a:avLst/>
          </a:prstGeom>
          <a:solidFill>
            <a:srgbClr val="748D99"/>
          </a:solidFill>
          <a:ln>
            <a:solidFill>
              <a:srgbClr val="748D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a:latin typeface="Calibri" panose="020F0502020204030204" pitchFamily="34" charset="0"/>
                <a:cs typeface="Calibri" panose="020F0502020204030204" pitchFamily="34" charset="0"/>
              </a:rPr>
              <a:t>Missing Values</a:t>
            </a:r>
          </a:p>
        </p:txBody>
      </p:sp>
      <p:sp>
        <p:nvSpPr>
          <p:cNvPr id="18" name="Rectangle 17">
            <a:extLst>
              <a:ext uri="{FF2B5EF4-FFF2-40B4-BE49-F238E27FC236}">
                <a16:creationId xmlns:a16="http://schemas.microsoft.com/office/drawing/2014/main" id="{59082440-6DE6-4707-98F3-3D311D477D0A}"/>
              </a:ext>
            </a:extLst>
          </p:cNvPr>
          <p:cNvSpPr/>
          <p:nvPr/>
        </p:nvSpPr>
        <p:spPr>
          <a:xfrm>
            <a:off x="536713" y="2958739"/>
            <a:ext cx="1841145" cy="252540"/>
          </a:xfrm>
          <a:prstGeom prst="rect">
            <a:avLst/>
          </a:prstGeom>
          <a:solidFill>
            <a:srgbClr val="748D99"/>
          </a:solidFill>
          <a:ln>
            <a:solidFill>
              <a:srgbClr val="748D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a:latin typeface="Calibri" panose="020F0502020204030204" pitchFamily="34" charset="0"/>
                <a:cs typeface="Calibri" panose="020F0502020204030204" pitchFamily="34" charset="0"/>
              </a:rPr>
              <a:t>Duplicated Values</a:t>
            </a:r>
          </a:p>
        </p:txBody>
      </p:sp>
      <p:sp>
        <p:nvSpPr>
          <p:cNvPr id="19" name="Rectangle 18">
            <a:extLst>
              <a:ext uri="{FF2B5EF4-FFF2-40B4-BE49-F238E27FC236}">
                <a16:creationId xmlns:a16="http://schemas.microsoft.com/office/drawing/2014/main" id="{9178FED5-DFFC-4AC1-80CC-B41993D09677}"/>
              </a:ext>
            </a:extLst>
          </p:cNvPr>
          <p:cNvSpPr/>
          <p:nvPr/>
        </p:nvSpPr>
        <p:spPr>
          <a:xfrm>
            <a:off x="519867" y="1215692"/>
            <a:ext cx="1841145" cy="252540"/>
          </a:xfrm>
          <a:prstGeom prst="rect">
            <a:avLst/>
          </a:prstGeom>
          <a:solidFill>
            <a:srgbClr val="748D99"/>
          </a:solidFill>
          <a:ln>
            <a:solidFill>
              <a:srgbClr val="748D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a:latin typeface="Calibri" panose="020F0502020204030204" pitchFamily="34" charset="0"/>
                <a:cs typeface="Calibri" panose="020F0502020204030204" pitchFamily="34" charset="0"/>
              </a:rPr>
              <a:t>Summary Statistics</a:t>
            </a:r>
          </a:p>
        </p:txBody>
      </p:sp>
      <p:sp>
        <p:nvSpPr>
          <p:cNvPr id="20" name="Rectangle 19">
            <a:extLst>
              <a:ext uri="{FF2B5EF4-FFF2-40B4-BE49-F238E27FC236}">
                <a16:creationId xmlns:a16="http://schemas.microsoft.com/office/drawing/2014/main" id="{707B67F8-3524-6845-9C2C-BB86BB03C740}"/>
              </a:ext>
            </a:extLst>
          </p:cNvPr>
          <p:cNvSpPr/>
          <p:nvPr/>
        </p:nvSpPr>
        <p:spPr>
          <a:xfrm>
            <a:off x="519866" y="835002"/>
            <a:ext cx="1841145" cy="252540"/>
          </a:xfrm>
          <a:prstGeom prst="rect">
            <a:avLst/>
          </a:prstGeom>
          <a:solidFill>
            <a:srgbClr val="748D99"/>
          </a:solidFill>
          <a:ln>
            <a:solidFill>
              <a:srgbClr val="748D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a:latin typeface="Calibri" panose="020F0502020204030204" pitchFamily="34" charset="0"/>
                <a:cs typeface="Calibri" panose="020F0502020204030204" pitchFamily="34" charset="0"/>
              </a:rPr>
              <a:t>Dimensionality</a:t>
            </a:r>
          </a:p>
        </p:txBody>
      </p:sp>
    </p:spTree>
    <p:extLst>
      <p:ext uri="{BB962C8B-B14F-4D97-AF65-F5344CB8AC3E}">
        <p14:creationId xmlns:p14="http://schemas.microsoft.com/office/powerpoint/2010/main" val="1177047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751128F3-FE59-4C69-AAE5-C14BF63D87C1}"/>
              </a:ext>
            </a:extLst>
          </p:cNvPr>
          <p:cNvGrpSpPr/>
          <p:nvPr/>
        </p:nvGrpSpPr>
        <p:grpSpPr>
          <a:xfrm>
            <a:off x="242920" y="825658"/>
            <a:ext cx="6372158" cy="2976318"/>
            <a:chOff x="242332" y="634089"/>
            <a:chExt cx="6372158" cy="2976318"/>
          </a:xfrm>
        </p:grpSpPr>
        <p:pic>
          <p:nvPicPr>
            <p:cNvPr id="3" name="Picture 2">
              <a:extLst>
                <a:ext uri="{FF2B5EF4-FFF2-40B4-BE49-F238E27FC236}">
                  <a16:creationId xmlns:a16="http://schemas.microsoft.com/office/drawing/2014/main" id="{41C8A4F3-3DC3-3247-AF69-2647911C50F2}"/>
                </a:ext>
              </a:extLst>
            </p:cNvPr>
            <p:cNvPicPr>
              <a:picLocks noChangeAspect="1"/>
            </p:cNvPicPr>
            <p:nvPr/>
          </p:nvPicPr>
          <p:blipFill rotWithShape="1">
            <a:blip r:embed="rId2"/>
            <a:srcRect t="21264" b="57145"/>
            <a:stretch/>
          </p:blipFill>
          <p:spPr>
            <a:xfrm>
              <a:off x="2456472" y="638585"/>
              <a:ext cx="2036063" cy="1709274"/>
            </a:xfrm>
            <a:prstGeom prst="rect">
              <a:avLst/>
            </a:prstGeom>
          </p:spPr>
        </p:pic>
        <p:pic>
          <p:nvPicPr>
            <p:cNvPr id="4" name="Picture 3">
              <a:extLst>
                <a:ext uri="{FF2B5EF4-FFF2-40B4-BE49-F238E27FC236}">
                  <a16:creationId xmlns:a16="http://schemas.microsoft.com/office/drawing/2014/main" id="{210F04E1-E343-8243-AD97-0C59CBD692D0}"/>
                </a:ext>
              </a:extLst>
            </p:cNvPr>
            <p:cNvPicPr>
              <a:picLocks noChangeAspect="1"/>
            </p:cNvPicPr>
            <p:nvPr/>
          </p:nvPicPr>
          <p:blipFill rotWithShape="1">
            <a:blip r:embed="rId2"/>
            <a:srcRect l="-4692" t="-1" b="78441"/>
            <a:stretch/>
          </p:blipFill>
          <p:spPr>
            <a:xfrm>
              <a:off x="242332" y="634089"/>
              <a:ext cx="2140384" cy="1713770"/>
            </a:xfrm>
            <a:prstGeom prst="rect">
              <a:avLst/>
            </a:prstGeom>
          </p:spPr>
        </p:pic>
        <p:pic>
          <p:nvPicPr>
            <p:cNvPr id="5" name="Picture 4">
              <a:extLst>
                <a:ext uri="{FF2B5EF4-FFF2-40B4-BE49-F238E27FC236}">
                  <a16:creationId xmlns:a16="http://schemas.microsoft.com/office/drawing/2014/main" id="{7D83EB5D-5259-C04F-A54C-26AA55E54ABA}"/>
                </a:ext>
              </a:extLst>
            </p:cNvPr>
            <p:cNvPicPr>
              <a:picLocks noChangeAspect="1"/>
            </p:cNvPicPr>
            <p:nvPr/>
          </p:nvPicPr>
          <p:blipFill rotWithShape="1">
            <a:blip r:embed="rId2"/>
            <a:srcRect t="42677" b="35906"/>
            <a:stretch/>
          </p:blipFill>
          <p:spPr>
            <a:xfrm>
              <a:off x="4566291" y="644545"/>
              <a:ext cx="2036063" cy="1695361"/>
            </a:xfrm>
            <a:prstGeom prst="rect">
              <a:avLst/>
            </a:prstGeom>
          </p:spPr>
        </p:pic>
        <p:pic>
          <p:nvPicPr>
            <p:cNvPr id="6" name="Picture 5">
              <a:extLst>
                <a:ext uri="{FF2B5EF4-FFF2-40B4-BE49-F238E27FC236}">
                  <a16:creationId xmlns:a16="http://schemas.microsoft.com/office/drawing/2014/main" id="{5074DF32-5893-0D41-BF42-E2151F52EF1F}"/>
                </a:ext>
              </a:extLst>
            </p:cNvPr>
            <p:cNvPicPr>
              <a:picLocks noChangeAspect="1"/>
            </p:cNvPicPr>
            <p:nvPr/>
          </p:nvPicPr>
          <p:blipFill rotWithShape="1">
            <a:blip r:embed="rId2"/>
            <a:srcRect t="64405" b="21320"/>
            <a:stretch/>
          </p:blipFill>
          <p:spPr>
            <a:xfrm>
              <a:off x="316088" y="2437684"/>
              <a:ext cx="2112903" cy="1172723"/>
            </a:xfrm>
            <a:prstGeom prst="rect">
              <a:avLst/>
            </a:prstGeom>
          </p:spPr>
        </p:pic>
        <p:pic>
          <p:nvPicPr>
            <p:cNvPr id="7" name="Picture 6">
              <a:extLst>
                <a:ext uri="{FF2B5EF4-FFF2-40B4-BE49-F238E27FC236}">
                  <a16:creationId xmlns:a16="http://schemas.microsoft.com/office/drawing/2014/main" id="{1369E71F-0FFC-434A-93E1-960410EFB400}"/>
                </a:ext>
              </a:extLst>
            </p:cNvPr>
            <p:cNvPicPr>
              <a:picLocks noChangeAspect="1"/>
            </p:cNvPicPr>
            <p:nvPr/>
          </p:nvPicPr>
          <p:blipFill rotWithShape="1">
            <a:blip r:embed="rId2"/>
            <a:srcRect t="64405" b="21262"/>
            <a:stretch/>
          </p:blipFill>
          <p:spPr>
            <a:xfrm>
              <a:off x="2504405" y="2471499"/>
              <a:ext cx="2043678" cy="1138908"/>
            </a:xfrm>
            <a:prstGeom prst="rect">
              <a:avLst/>
            </a:prstGeom>
          </p:spPr>
        </p:pic>
        <p:pic>
          <p:nvPicPr>
            <p:cNvPr id="8" name="Picture 7">
              <a:extLst>
                <a:ext uri="{FF2B5EF4-FFF2-40B4-BE49-F238E27FC236}">
                  <a16:creationId xmlns:a16="http://schemas.microsoft.com/office/drawing/2014/main" id="{01F70068-F1F2-1D46-B13F-E61FF391027E}"/>
                </a:ext>
              </a:extLst>
            </p:cNvPr>
            <p:cNvPicPr>
              <a:picLocks noChangeAspect="1"/>
            </p:cNvPicPr>
            <p:nvPr/>
          </p:nvPicPr>
          <p:blipFill rotWithShape="1">
            <a:blip r:embed="rId2"/>
            <a:srcRect t="78962" b="14227"/>
            <a:stretch/>
          </p:blipFill>
          <p:spPr>
            <a:xfrm>
              <a:off x="4588401" y="2803595"/>
              <a:ext cx="2026089" cy="536552"/>
            </a:xfrm>
            <a:prstGeom prst="rect">
              <a:avLst/>
            </a:prstGeom>
          </p:spPr>
        </p:pic>
      </p:grpSp>
      <p:sp>
        <p:nvSpPr>
          <p:cNvPr id="9" name="Title 1">
            <a:extLst>
              <a:ext uri="{FF2B5EF4-FFF2-40B4-BE49-F238E27FC236}">
                <a16:creationId xmlns:a16="http://schemas.microsoft.com/office/drawing/2014/main" id="{DF6F06A9-67C5-8749-82CB-8F257185AB08}"/>
              </a:ext>
            </a:extLst>
          </p:cNvPr>
          <p:cNvSpPr txBox="1">
            <a:spLocks/>
          </p:cNvSpPr>
          <p:nvPr/>
        </p:nvSpPr>
        <p:spPr>
          <a:xfrm>
            <a:off x="316676" y="3838185"/>
            <a:ext cx="6298402" cy="733864"/>
          </a:xfrm>
          <a:prstGeom prst="rect">
            <a:avLst/>
          </a:prstGeom>
          <a:solidFill>
            <a:schemeClr val="tx2"/>
          </a:solid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SG" sz="1200">
                <a:latin typeface="Calibri" panose="020F0502020204030204" pitchFamily="34" charset="0"/>
                <a:cs typeface="Calibri" panose="020F0502020204030204" pitchFamily="34" charset="0"/>
              </a:rPr>
              <a:t>Most features have </a:t>
            </a:r>
            <a:r>
              <a:rPr lang="en-SG" sz="1200" b="1">
                <a:latin typeface="Calibri" panose="020F0502020204030204" pitchFamily="34" charset="0"/>
                <a:cs typeface="Calibri" panose="020F0502020204030204" pitchFamily="34" charset="0"/>
              </a:rPr>
              <a:t>skewed distribution or normal distribution </a:t>
            </a:r>
            <a:r>
              <a:rPr lang="en-SG" sz="1200">
                <a:latin typeface="Calibri" panose="020F0502020204030204" pitchFamily="34" charset="0"/>
                <a:cs typeface="Calibri" panose="020F0502020204030204" pitchFamily="34" charset="0"/>
              </a:rPr>
              <a:t>while </a:t>
            </a:r>
            <a:r>
              <a:rPr lang="en-SG" sz="1200" b="1">
                <a:latin typeface="Calibri" panose="020F0502020204030204" pitchFamily="34" charset="0"/>
                <a:cs typeface="Calibri" panose="020F0502020204030204" pitchFamily="34" charset="0"/>
              </a:rPr>
              <a:t>Feature 23 </a:t>
            </a:r>
            <a:r>
              <a:rPr lang="en-SG" sz="1200">
                <a:latin typeface="Calibri" panose="020F0502020204030204" pitchFamily="34" charset="0"/>
                <a:cs typeface="Calibri" panose="020F0502020204030204" pitchFamily="34" charset="0"/>
              </a:rPr>
              <a:t>follows a </a:t>
            </a:r>
            <a:r>
              <a:rPr lang="en-SG" sz="1200" b="1">
                <a:latin typeface="Calibri" panose="020F0502020204030204" pitchFamily="34" charset="0"/>
                <a:cs typeface="Calibri" panose="020F0502020204030204" pitchFamily="34" charset="0"/>
              </a:rPr>
              <a:t>uniform distribution</a:t>
            </a:r>
            <a:br>
              <a:rPr lang="en-SG" sz="1200">
                <a:latin typeface="Calibri" panose="020F0502020204030204" pitchFamily="34" charset="0"/>
                <a:cs typeface="Calibri" panose="020F0502020204030204" pitchFamily="34" charset="0"/>
              </a:rPr>
            </a:br>
            <a:r>
              <a:rPr lang="en-SG" sz="1200">
                <a:latin typeface="Calibri" panose="020F0502020204030204" pitchFamily="34" charset="0"/>
                <a:cs typeface="Calibri" panose="020F0502020204030204" pitchFamily="34" charset="0"/>
                <a:sym typeface="Wingdings" pitchFamily="2" charset="2"/>
              </a:rPr>
              <a:t> Need to perform feature selection to remove insignificant features</a:t>
            </a:r>
            <a:endParaRPr lang="en-SG" sz="1200">
              <a:latin typeface="Calibri" panose="020F0502020204030204" pitchFamily="34" charset="0"/>
              <a:cs typeface="Calibri" panose="020F0502020204030204" pitchFamily="34" charset="0"/>
            </a:endParaRPr>
          </a:p>
        </p:txBody>
      </p:sp>
      <p:cxnSp>
        <p:nvCxnSpPr>
          <p:cNvPr id="10" name="Straight Connector 9">
            <a:extLst>
              <a:ext uri="{FF2B5EF4-FFF2-40B4-BE49-F238E27FC236}">
                <a16:creationId xmlns:a16="http://schemas.microsoft.com/office/drawing/2014/main" id="{9C2A4EA9-F90D-42F9-B74F-467729D62948}"/>
              </a:ext>
            </a:extLst>
          </p:cNvPr>
          <p:cNvCxnSpPr>
            <a:cxnSpLocks/>
          </p:cNvCxnSpPr>
          <p:nvPr/>
        </p:nvCxnSpPr>
        <p:spPr>
          <a:xfrm>
            <a:off x="296616" y="611052"/>
            <a:ext cx="6264767" cy="0"/>
          </a:xfrm>
          <a:prstGeom prst="line">
            <a:avLst/>
          </a:prstGeom>
          <a:ln w="57150">
            <a:solidFill>
              <a:srgbClr val="1F284F"/>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2AD20F60-E143-4113-9DD6-BB83423484C1}"/>
              </a:ext>
            </a:extLst>
          </p:cNvPr>
          <p:cNvCxnSpPr>
            <a:cxnSpLocks/>
          </p:cNvCxnSpPr>
          <p:nvPr/>
        </p:nvCxnSpPr>
        <p:spPr>
          <a:xfrm>
            <a:off x="296616" y="717377"/>
            <a:ext cx="6264767" cy="0"/>
          </a:xfrm>
          <a:prstGeom prst="line">
            <a:avLst/>
          </a:prstGeom>
          <a:ln w="19050">
            <a:solidFill>
              <a:srgbClr val="1F284F"/>
            </a:solidFill>
          </a:ln>
        </p:spPr>
        <p:style>
          <a:lnRef idx="1">
            <a:schemeClr val="accent1"/>
          </a:lnRef>
          <a:fillRef idx="0">
            <a:schemeClr val="accent1"/>
          </a:fillRef>
          <a:effectRef idx="0">
            <a:schemeClr val="accent1"/>
          </a:effectRef>
          <a:fontRef idx="minor">
            <a:schemeClr val="tx1"/>
          </a:fontRef>
        </p:style>
      </p:cxnSp>
      <p:sp>
        <p:nvSpPr>
          <p:cNvPr id="12" name="Title 1">
            <a:extLst>
              <a:ext uri="{FF2B5EF4-FFF2-40B4-BE49-F238E27FC236}">
                <a16:creationId xmlns:a16="http://schemas.microsoft.com/office/drawing/2014/main" id="{CEE45AB8-D711-41E2-8E6B-4A3C20A190BF}"/>
              </a:ext>
            </a:extLst>
          </p:cNvPr>
          <p:cNvSpPr txBox="1">
            <a:spLocks/>
          </p:cNvSpPr>
          <p:nvPr/>
        </p:nvSpPr>
        <p:spPr>
          <a:xfrm>
            <a:off x="259403" y="143823"/>
            <a:ext cx="4114800" cy="467229"/>
          </a:xfrm>
          <a:prstGeom prst="rect">
            <a:avLst/>
          </a:prstGeom>
        </p:spPr>
        <p:txBody>
          <a:bodyPr vert="horz" lIns="51435" tIns="25718" rIns="51435" bIns="25718"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2700">
                <a:latin typeface="Calibri" panose="020F0502020204030204" pitchFamily="34" charset="0"/>
                <a:cs typeface="Calibri" panose="020F0502020204030204" pitchFamily="34" charset="0"/>
              </a:rPr>
              <a:t>Distribution Plot Analysis</a:t>
            </a:r>
          </a:p>
        </p:txBody>
      </p:sp>
    </p:spTree>
    <p:extLst>
      <p:ext uri="{BB962C8B-B14F-4D97-AF65-F5344CB8AC3E}">
        <p14:creationId xmlns:p14="http://schemas.microsoft.com/office/powerpoint/2010/main" val="3126152397"/>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3007</Words>
  <Application>Microsoft Office PowerPoint</Application>
  <PresentationFormat>Custom</PresentationFormat>
  <Paragraphs>827</Paragraphs>
  <Slides>64</Slides>
  <Notes>28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64</vt:i4>
      </vt:variant>
    </vt:vector>
  </HeadingPairs>
  <TitlesOfParts>
    <vt:vector size="72" baseType="lpstr">
      <vt:lpstr>Abadi</vt:lpstr>
      <vt:lpstr>Arial</vt:lpstr>
      <vt:lpstr>Calibri</vt:lpstr>
      <vt:lpstr>Century Gothic</vt:lpstr>
      <vt:lpstr>Chivo</vt:lpstr>
      <vt:lpstr>OCR A Extended</vt:lpstr>
      <vt:lpstr>Roboto</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Deliverables</dc:title>
  <dc:creator>kaely</dc:creator>
  <cp:lastModifiedBy>Shubham PERIWAL</cp:lastModifiedBy>
  <cp:revision>3</cp:revision>
  <dcterms:modified xsi:type="dcterms:W3CDTF">2019-04-01T05:11:42Z</dcterms:modified>
</cp:coreProperties>
</file>